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349" r:id="rId3"/>
    <p:sldId id="275" r:id="rId4"/>
    <p:sldId id="329" r:id="rId5"/>
    <p:sldId id="342" r:id="rId6"/>
    <p:sldId id="333" r:id="rId7"/>
    <p:sldId id="345" r:id="rId8"/>
    <p:sldId id="350" r:id="rId9"/>
    <p:sldId id="351" r:id="rId10"/>
    <p:sldId id="336" r:id="rId11"/>
    <p:sldId id="352" r:id="rId12"/>
    <p:sldId id="347" r:id="rId13"/>
    <p:sldId id="334" r:id="rId14"/>
    <p:sldId id="33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8"/>
    <p:restoredTop sz="94718"/>
  </p:normalViewPr>
  <p:slideViewPr>
    <p:cSldViewPr snapToGrid="0" snapToObjects="1">
      <p:cViewPr varScale="1">
        <p:scale>
          <a:sx n="111" d="100"/>
          <a:sy n="111" d="100"/>
        </p:scale>
        <p:origin x="22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390A4-0620-0F41-AEE4-07A813271BF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C233529-44BA-C04E-B280-C0B6F3350C91}">
      <dgm:prSet phldrT="[Text]"/>
      <dgm:spPr/>
      <dgm:t>
        <a:bodyPr/>
        <a:lstStyle/>
        <a:p>
          <a:r>
            <a:rPr lang="en-US" dirty="0"/>
            <a:t>Institutional</a:t>
          </a:r>
        </a:p>
      </dgm:t>
    </dgm:pt>
    <dgm:pt modelId="{87D5FB78-50AD-6C45-B6EE-AC498B1A4D07}" type="parTrans" cxnId="{E68EEAF4-5A22-4A40-9180-54E49984A551}">
      <dgm:prSet/>
      <dgm:spPr/>
      <dgm:t>
        <a:bodyPr/>
        <a:lstStyle/>
        <a:p>
          <a:endParaRPr lang="en-US"/>
        </a:p>
      </dgm:t>
    </dgm:pt>
    <dgm:pt modelId="{232DAFEF-3CDD-EE43-8198-00B3B833BB1E}" type="sibTrans" cxnId="{E68EEAF4-5A22-4A40-9180-54E49984A551}">
      <dgm:prSet/>
      <dgm:spPr/>
      <dgm:t>
        <a:bodyPr/>
        <a:lstStyle/>
        <a:p>
          <a:endParaRPr lang="en-US"/>
        </a:p>
      </dgm:t>
    </dgm:pt>
    <dgm:pt modelId="{E7FDD1A0-DD67-9345-9B9C-568909214D31}">
      <dgm:prSet phldrT="[Text]"/>
      <dgm:spPr/>
      <dgm:t>
        <a:bodyPr/>
        <a:lstStyle/>
        <a:p>
          <a:r>
            <a:rPr lang="en-US" dirty="0"/>
            <a:t>Organizational</a:t>
          </a:r>
        </a:p>
      </dgm:t>
    </dgm:pt>
    <dgm:pt modelId="{18370A50-2DCE-ED42-9204-DEAA97D97FF6}" type="parTrans" cxnId="{25A78C6E-1168-284F-8CF0-5FAF46D5993C}">
      <dgm:prSet/>
      <dgm:spPr/>
      <dgm:t>
        <a:bodyPr/>
        <a:lstStyle/>
        <a:p>
          <a:endParaRPr lang="en-US"/>
        </a:p>
      </dgm:t>
    </dgm:pt>
    <dgm:pt modelId="{BCD624CB-CBB8-7149-A288-C83AF68F6D13}" type="sibTrans" cxnId="{25A78C6E-1168-284F-8CF0-5FAF46D5993C}">
      <dgm:prSet/>
      <dgm:spPr/>
      <dgm:t>
        <a:bodyPr/>
        <a:lstStyle/>
        <a:p>
          <a:endParaRPr lang="en-US"/>
        </a:p>
      </dgm:t>
    </dgm:pt>
    <dgm:pt modelId="{8D457341-946A-2E4D-87B7-AC32E1A82E3C}">
      <dgm:prSet phldrT="[Text]"/>
      <dgm:spPr/>
      <dgm:t>
        <a:bodyPr/>
        <a:lstStyle/>
        <a:p>
          <a:r>
            <a:rPr lang="en-US" dirty="0"/>
            <a:t>Individual</a:t>
          </a:r>
        </a:p>
      </dgm:t>
    </dgm:pt>
    <dgm:pt modelId="{C71E9103-5BCA-8545-AE06-A68450AB6873}" type="parTrans" cxnId="{F4FCE1AC-83A5-6441-B7AF-5CCA918120D5}">
      <dgm:prSet/>
      <dgm:spPr/>
      <dgm:t>
        <a:bodyPr/>
        <a:lstStyle/>
        <a:p>
          <a:endParaRPr lang="en-US"/>
        </a:p>
      </dgm:t>
    </dgm:pt>
    <dgm:pt modelId="{F4DFBC0C-6C52-3149-98A3-14C7FE880A07}" type="sibTrans" cxnId="{F4FCE1AC-83A5-6441-B7AF-5CCA918120D5}">
      <dgm:prSet/>
      <dgm:spPr/>
      <dgm:t>
        <a:bodyPr/>
        <a:lstStyle/>
        <a:p>
          <a:endParaRPr lang="en-US"/>
        </a:p>
      </dgm:t>
    </dgm:pt>
    <dgm:pt modelId="{67669B65-E4B2-3C40-A19C-27F3EB4E7A18}" type="pres">
      <dgm:prSet presAssocID="{945390A4-0620-0F41-AEE4-07A813271BFF}" presName="compositeShape" presStyleCnt="0">
        <dgm:presLayoutVars>
          <dgm:dir/>
          <dgm:resizeHandles/>
        </dgm:presLayoutVars>
      </dgm:prSet>
      <dgm:spPr/>
    </dgm:pt>
    <dgm:pt modelId="{C1663EBB-3547-EE4A-91A7-779C3CE8BABA}" type="pres">
      <dgm:prSet presAssocID="{945390A4-0620-0F41-AEE4-07A813271BFF}" presName="pyramid" presStyleLbl="node1" presStyleIdx="0" presStyleCnt="1"/>
      <dgm:spPr/>
    </dgm:pt>
    <dgm:pt modelId="{B59FF354-28CA-F449-97F8-F92AED63E042}" type="pres">
      <dgm:prSet presAssocID="{945390A4-0620-0F41-AEE4-07A813271BFF}" presName="theList" presStyleCnt="0"/>
      <dgm:spPr/>
    </dgm:pt>
    <dgm:pt modelId="{338341D7-0309-E642-BB46-3C2A6CFEE35A}" type="pres">
      <dgm:prSet presAssocID="{8D457341-946A-2E4D-87B7-AC32E1A82E3C}" presName="aNode" presStyleLbl="fgAcc1" presStyleIdx="0" presStyleCnt="3">
        <dgm:presLayoutVars>
          <dgm:bulletEnabled val="1"/>
        </dgm:presLayoutVars>
      </dgm:prSet>
      <dgm:spPr/>
    </dgm:pt>
    <dgm:pt modelId="{F81C549E-E117-6148-9D40-6EF73E5EEA13}" type="pres">
      <dgm:prSet presAssocID="{8D457341-946A-2E4D-87B7-AC32E1A82E3C}" presName="aSpace" presStyleCnt="0"/>
      <dgm:spPr/>
    </dgm:pt>
    <dgm:pt modelId="{CFBF207F-6FB8-2C42-9356-F88ABD627692}" type="pres">
      <dgm:prSet presAssocID="{E7FDD1A0-DD67-9345-9B9C-568909214D31}" presName="aNode" presStyleLbl="fgAcc1" presStyleIdx="1" presStyleCnt="3">
        <dgm:presLayoutVars>
          <dgm:bulletEnabled val="1"/>
        </dgm:presLayoutVars>
      </dgm:prSet>
      <dgm:spPr/>
    </dgm:pt>
    <dgm:pt modelId="{5914CC3B-DB40-284A-B9B3-C9FB83E7CC20}" type="pres">
      <dgm:prSet presAssocID="{E7FDD1A0-DD67-9345-9B9C-568909214D31}" presName="aSpace" presStyleCnt="0"/>
      <dgm:spPr/>
    </dgm:pt>
    <dgm:pt modelId="{4D020C59-08FA-484A-B721-3891211684CC}" type="pres">
      <dgm:prSet presAssocID="{CC233529-44BA-C04E-B280-C0B6F3350C91}" presName="aNode" presStyleLbl="fgAcc1" presStyleIdx="2" presStyleCnt="3">
        <dgm:presLayoutVars>
          <dgm:bulletEnabled val="1"/>
        </dgm:presLayoutVars>
      </dgm:prSet>
      <dgm:spPr/>
    </dgm:pt>
    <dgm:pt modelId="{AFFF92D0-EE4F-264A-8474-5FE3CBFDD36C}" type="pres">
      <dgm:prSet presAssocID="{CC233529-44BA-C04E-B280-C0B6F3350C91}" presName="aSpace" presStyleCnt="0"/>
      <dgm:spPr/>
    </dgm:pt>
  </dgm:ptLst>
  <dgm:cxnLst>
    <dgm:cxn modelId="{A3EA4023-DD9E-A641-A652-30ADB2BD0770}" type="presOf" srcId="{CC233529-44BA-C04E-B280-C0B6F3350C91}" destId="{4D020C59-08FA-484A-B721-3891211684CC}" srcOrd="0" destOrd="0" presId="urn:microsoft.com/office/officeart/2005/8/layout/pyramid2"/>
    <dgm:cxn modelId="{5821DD33-FC83-EC4C-8272-9B8D1B99394D}" type="presOf" srcId="{945390A4-0620-0F41-AEE4-07A813271BFF}" destId="{67669B65-E4B2-3C40-A19C-27F3EB4E7A18}" srcOrd="0" destOrd="0" presId="urn:microsoft.com/office/officeart/2005/8/layout/pyramid2"/>
    <dgm:cxn modelId="{25A78C6E-1168-284F-8CF0-5FAF46D5993C}" srcId="{945390A4-0620-0F41-AEE4-07A813271BFF}" destId="{E7FDD1A0-DD67-9345-9B9C-568909214D31}" srcOrd="1" destOrd="0" parTransId="{18370A50-2DCE-ED42-9204-DEAA97D97FF6}" sibTransId="{BCD624CB-CBB8-7149-A288-C83AF68F6D13}"/>
    <dgm:cxn modelId="{F4FCE1AC-83A5-6441-B7AF-5CCA918120D5}" srcId="{945390A4-0620-0F41-AEE4-07A813271BFF}" destId="{8D457341-946A-2E4D-87B7-AC32E1A82E3C}" srcOrd="0" destOrd="0" parTransId="{C71E9103-5BCA-8545-AE06-A68450AB6873}" sibTransId="{F4DFBC0C-6C52-3149-98A3-14C7FE880A07}"/>
    <dgm:cxn modelId="{B44828C3-9981-A74C-93CE-76A3F2164A11}" type="presOf" srcId="{8D457341-946A-2E4D-87B7-AC32E1A82E3C}" destId="{338341D7-0309-E642-BB46-3C2A6CFEE35A}" srcOrd="0" destOrd="0" presId="urn:microsoft.com/office/officeart/2005/8/layout/pyramid2"/>
    <dgm:cxn modelId="{310382E6-64C6-074B-8E12-59C91CCFDE91}" type="presOf" srcId="{E7FDD1A0-DD67-9345-9B9C-568909214D31}" destId="{CFBF207F-6FB8-2C42-9356-F88ABD627692}" srcOrd="0" destOrd="0" presId="urn:microsoft.com/office/officeart/2005/8/layout/pyramid2"/>
    <dgm:cxn modelId="{E68EEAF4-5A22-4A40-9180-54E49984A551}" srcId="{945390A4-0620-0F41-AEE4-07A813271BFF}" destId="{CC233529-44BA-C04E-B280-C0B6F3350C91}" srcOrd="2" destOrd="0" parTransId="{87D5FB78-50AD-6C45-B6EE-AC498B1A4D07}" sibTransId="{232DAFEF-3CDD-EE43-8198-00B3B833BB1E}"/>
    <dgm:cxn modelId="{73527238-BBC6-B44E-A440-E1F19E2285ED}" type="presParOf" srcId="{67669B65-E4B2-3C40-A19C-27F3EB4E7A18}" destId="{C1663EBB-3547-EE4A-91A7-779C3CE8BABA}" srcOrd="0" destOrd="0" presId="urn:microsoft.com/office/officeart/2005/8/layout/pyramid2"/>
    <dgm:cxn modelId="{62D02F11-15E2-E949-9C7F-18D104FCC7B8}" type="presParOf" srcId="{67669B65-E4B2-3C40-A19C-27F3EB4E7A18}" destId="{B59FF354-28CA-F449-97F8-F92AED63E042}" srcOrd="1" destOrd="0" presId="urn:microsoft.com/office/officeart/2005/8/layout/pyramid2"/>
    <dgm:cxn modelId="{64F33E4A-7739-B048-9DA8-67259E87B643}" type="presParOf" srcId="{B59FF354-28CA-F449-97F8-F92AED63E042}" destId="{338341D7-0309-E642-BB46-3C2A6CFEE35A}" srcOrd="0" destOrd="0" presId="urn:microsoft.com/office/officeart/2005/8/layout/pyramid2"/>
    <dgm:cxn modelId="{06805A5D-D721-3845-B288-B3685F641404}" type="presParOf" srcId="{B59FF354-28CA-F449-97F8-F92AED63E042}" destId="{F81C549E-E117-6148-9D40-6EF73E5EEA13}" srcOrd="1" destOrd="0" presId="urn:microsoft.com/office/officeart/2005/8/layout/pyramid2"/>
    <dgm:cxn modelId="{17240442-3534-D846-B336-3B1A887AA49B}" type="presParOf" srcId="{B59FF354-28CA-F449-97F8-F92AED63E042}" destId="{CFBF207F-6FB8-2C42-9356-F88ABD627692}" srcOrd="2" destOrd="0" presId="urn:microsoft.com/office/officeart/2005/8/layout/pyramid2"/>
    <dgm:cxn modelId="{FF926DB3-D17C-9E4F-9BF3-283233AEA6FD}" type="presParOf" srcId="{B59FF354-28CA-F449-97F8-F92AED63E042}" destId="{5914CC3B-DB40-284A-B9B3-C9FB83E7CC20}" srcOrd="3" destOrd="0" presId="urn:microsoft.com/office/officeart/2005/8/layout/pyramid2"/>
    <dgm:cxn modelId="{A626D8F1-3998-0E4C-A71C-3E3ED6A6A2C2}" type="presParOf" srcId="{B59FF354-28CA-F449-97F8-F92AED63E042}" destId="{4D020C59-08FA-484A-B721-3891211684CC}" srcOrd="4" destOrd="0" presId="urn:microsoft.com/office/officeart/2005/8/layout/pyramid2"/>
    <dgm:cxn modelId="{73F76FCA-6CD3-5545-9554-35D21AE646CB}" type="presParOf" srcId="{B59FF354-28CA-F449-97F8-F92AED63E042}" destId="{AFFF92D0-EE4F-264A-8474-5FE3CBFDD36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63EBB-3547-EE4A-91A7-779C3CE8BABA}">
      <dsp:nvSpPr>
        <dsp:cNvPr id="0" name=""/>
        <dsp:cNvSpPr/>
      </dsp:nvSpPr>
      <dsp:spPr>
        <a:xfrm>
          <a:off x="905659" y="0"/>
          <a:ext cx="4518060" cy="45180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341D7-0309-E642-BB46-3C2A6CFEE35A}">
      <dsp:nvSpPr>
        <dsp:cNvPr id="0" name=""/>
        <dsp:cNvSpPr/>
      </dsp:nvSpPr>
      <dsp:spPr>
        <a:xfrm>
          <a:off x="3164689" y="454232"/>
          <a:ext cx="2936739" cy="10695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Individual</a:t>
          </a:r>
        </a:p>
      </dsp:txBody>
      <dsp:txXfrm>
        <a:off x="3216898" y="506441"/>
        <a:ext cx="2832321" cy="965091"/>
      </dsp:txXfrm>
    </dsp:sp>
    <dsp:sp modelId="{CFBF207F-6FB8-2C42-9356-F88ABD627692}">
      <dsp:nvSpPr>
        <dsp:cNvPr id="0" name=""/>
        <dsp:cNvSpPr/>
      </dsp:nvSpPr>
      <dsp:spPr>
        <a:xfrm>
          <a:off x="3164689" y="1657430"/>
          <a:ext cx="2936739" cy="10695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Organizational</a:t>
          </a:r>
        </a:p>
      </dsp:txBody>
      <dsp:txXfrm>
        <a:off x="3216898" y="1709639"/>
        <a:ext cx="2832321" cy="965091"/>
      </dsp:txXfrm>
    </dsp:sp>
    <dsp:sp modelId="{4D020C59-08FA-484A-B721-3891211684CC}">
      <dsp:nvSpPr>
        <dsp:cNvPr id="0" name=""/>
        <dsp:cNvSpPr/>
      </dsp:nvSpPr>
      <dsp:spPr>
        <a:xfrm>
          <a:off x="3164689" y="2860629"/>
          <a:ext cx="2936739" cy="10695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Institutional</a:t>
          </a:r>
        </a:p>
      </dsp:txBody>
      <dsp:txXfrm>
        <a:off x="3216898" y="2912838"/>
        <a:ext cx="2832321" cy="965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20:41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364 287 24575,'4'-7'0,"1"1"0,2 0 0,3-1 0,10-2 0,10-5 0,14-4 0,11 0 0,21-6 0,15 1 0,-29 9 0,1 1 0,-4 1 0,1 0 0,14 0 0,2 0-304,-12 3 1,1 1 303,15 0 0,1 0 0,-11 1 0,1 2 0,13 0 0,2 1 0,-3 0 0,0 0-640,10 2 0,2 1 640,1 0 0,-1 0 0,-10 1 0,0 0 0,10 1 0,2 0 0,-1 0 0,4 0-598,-24-1 1,2 1 0,1 0 597,-1 0 0,0 1 0,1-1 0,9 0 0,2-2 0,1 0-874,6 1 1,1 0 0,2-1 873,-19 0 0,2-2 0,-1 1 0,0 0 0,-4 0 0,0 1 0,-1 0 0,0-1-355,1 1 1,1-1 0,-2 0 0,-1 1 354,12 1 0,-2 0 0,1 0 0,6 1 0,1 0 0,-4 1-27,-14-1 1,-3 1 0,0 0 26,-1 1 0,0 0 0,-4 2 0,11 1 0,-3 0 575,-3 1 0,-2 1-575,-7 0 0,-3 0 2555,32 6-2555,3 4 2376,-9-1-2376,10 5 0,-3 0 0,-42-10 0,1 1 0,-3 2 0,2 2 0,5 0 0,0 2 708,-6-1 1,1 0-709,3 2 0,1-1 148,-8-3 1,0 1-149,6 3 0,-1 0 0,39 14 0,-2 9 0,-9-3 0,0 6 0,4 6 0,-10-4 0,1 7 0,-13-5 0,-3 1 0,-13-7 0,-2 4 0,-11-5 0,-1 4 0,-9-8 0,-4 1 0,-3-5 0,-1 2 0,-4-5 0,-3-2 0,-1 0 0,-1 1 0,-1 2 0,1 5 0,-4 1 0,2 8 0,-4 2 0,0-3 0,-1 1 0,-1 0 0,-6 4 0,-1-2 0,-7 4 0,1-4 0,-7 6 0,-5-6 0,-18 11 0,-10-5 0,-21 10 0,3-11 0,29-26 0,-2-1 0,-37 18 0,32-21 0,0-1 0,0 0 0,1-2 0,-44 15 0,45-17 0,1-1 0,-45 15 0,43-16 0,0 0 0,-41 14 0,40-15 0,-1-1 0,-43 10 0,38-10 0,0-1 0,6-1 0,-2 0 0,-9 2 0,-3 1-349,0 0 0,-2 0 349,-14 3 0,-2 1 0,5-3 0,-2-1-652,-15 4 1,-3-1 651,7-3 0,-1-2 0,17-2 0,-3 1 0,0-2 0,2 0 0,0 0 0,1-1 0,-24 3 0,1 0 0,30-4 0,-1 0 0,3-1 0,-15 0 0,2 0-307,-9-1 1,2 0 306,14-1 0,2-1 0,-1-3 0,1-1 0,6 1 0,-1-1 0,-6-2 0,-2 0 0,2 1 0,-2-2 0,-9 0 0,-3-2 0,0 0 0,-2-1-509,-9-1 1,-1 0 508,6-1 0,0 0 0,-7-2 0,0-1 0,9 1 0,-1-1 0,-10-2 0,0-1 0,4 0 0,2-1 0,7 1 0,2 0 0,-2-2 0,2-1 140,17 3 0,1 0-140,-1-2 0,1 0 0,12 2 0,3 0 1207,-36-10-1207,2 0 629,3 0-629,1 0 1145,-15-5-1145,2-3 0,40 12 0,1-1 0,2-1 0,1-1 0,-5-5 0,-1-2 0,5 1 0,-1-1 0,-7-5 0,0-1 0,6 3 0,0 0 0,-4-2 0,2-1 0,7 4 0,1-1 185,2 0 0,2-1-185,-21-25 0,25 15 0,15 8 0,13 13 0,-2-1 0,4 3 0,-1-3 0,1-3 0,-3-4 0,0-4 0,-4-5 0,-1-2 0,0-7 0,-1 3 0,-1-8 0,3 5 0,0-2 0,5 7 0,5 10 0,2 6 0,2 5 0,1 0 0,0 1 0,0-4 0,1 3 0,0-7 0,0 2 0,0-11 0,0 1 0,3-9 0,-3 8 0,3-2 0,-1 9 0,0 5 0,1 8 0,-1 7 0,-1 4 0,0 0 0,0-2 0,3-4 0,3-4 0,1-3 0,1-4 0,0 3 0,2-5 0,3-1 0,2-8 0,0 3 0,2-2 0,-4 5 0,7-4 0,-5 6 0,-2 4 0,-5 12 0,-6 6 0,-3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1T20:42:0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E2BD-D3F8-664C-8850-7F1A01CCBB5D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6D22-3B80-1147-A6D5-6C4569A1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Topical trainings on air pollution</a:t>
            </a:r>
          </a:p>
          <a:p>
            <a:endParaRPr lang="en-US" sz="1200" dirty="0"/>
          </a:p>
          <a:p>
            <a:r>
              <a:rPr lang="en-US" sz="1200" dirty="0"/>
              <a:t>Implementation of multilateral environmental agreements</a:t>
            </a:r>
          </a:p>
          <a:p>
            <a:r>
              <a:rPr lang="en-US" sz="1200" dirty="0"/>
              <a:t>Broader civil service training</a:t>
            </a:r>
          </a:p>
          <a:p>
            <a:r>
              <a:rPr lang="en-US" sz="1200" dirty="0"/>
              <a:t>Other topical trainings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6D22-3B80-1147-A6D5-6C4569A1F3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1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59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32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5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6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0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F020-9856-F646-88BC-D21B59C3BAD8}" type="datetimeFigureOut">
              <a:rPr lang="en-US" smtClean="0"/>
              <a:t>5/19/24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9B4DC8-AE7C-854C-8A71-5E17B403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FDAC-4B01-204D-84E1-D253FAD8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745" y="800564"/>
            <a:ext cx="7766936" cy="1646302"/>
          </a:xfrm>
        </p:spPr>
        <p:txBody>
          <a:bodyPr/>
          <a:lstStyle/>
          <a:p>
            <a:r>
              <a:rPr lang="fr-FR" sz="4800" dirty="0" err="1"/>
              <a:t>Capacity</a:t>
            </a:r>
            <a:r>
              <a:rPr lang="fr-FR" sz="4800" dirty="0"/>
              <a:t> </a:t>
            </a:r>
            <a:r>
              <a:rPr lang="fr-FR" sz="4800" dirty="0" err="1"/>
              <a:t>Strengthening</a:t>
            </a:r>
            <a:br>
              <a:rPr lang="fr-FR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2A8FC-DB86-CA4D-9DDA-D4B663755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Susan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Legro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MIA/MPH</a:t>
            </a:r>
          </a:p>
          <a:p>
            <a:r>
              <a:rPr lang="en-US" dirty="0"/>
              <a:t>May 20, 2024</a:t>
            </a:r>
          </a:p>
          <a:p>
            <a:endParaRPr lang="en-US" dirty="0"/>
          </a:p>
        </p:txBody>
      </p:sp>
      <p:pic>
        <p:nvPicPr>
          <p:cNvPr id="1026" name="Picture 2" descr="Checklist Stock Photos, Royalty Free Checklist Images ...">
            <a:extLst>
              <a:ext uri="{FF2B5EF4-FFF2-40B4-BE49-F238E27FC236}">
                <a16:creationId xmlns:a16="http://schemas.microsoft.com/office/drawing/2014/main" id="{30445C9A-6964-BB83-B61D-7FE93B3E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49" y="2677536"/>
            <a:ext cx="4664116" cy="34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9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0497-D82B-6743-8F73-947A15F9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Toolbox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EABA6916-040D-1442-A2D5-78EA0E43F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469" y="2310816"/>
            <a:ext cx="3410958" cy="31620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04452-AAC1-9D4E-AB8F-8CF3EE0B57AC}"/>
              </a:ext>
            </a:extLst>
          </p:cNvPr>
          <p:cNvSpPr txBox="1"/>
          <p:nvPr/>
        </p:nvSpPr>
        <p:spPr>
          <a:xfrm>
            <a:off x="1581665" y="3188043"/>
            <a:ext cx="100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A4969-F0DB-2D4E-BE4D-C681E72AB4BF}"/>
              </a:ext>
            </a:extLst>
          </p:cNvPr>
          <p:cNvSpPr txBox="1"/>
          <p:nvPr/>
        </p:nvSpPr>
        <p:spPr>
          <a:xfrm>
            <a:off x="2866768" y="528869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C81A9-2315-9E4F-ABE5-800BD7F914F8}"/>
              </a:ext>
            </a:extLst>
          </p:cNvPr>
          <p:cNvSpPr txBox="1"/>
          <p:nvPr/>
        </p:nvSpPr>
        <p:spPr>
          <a:xfrm>
            <a:off x="6364554" y="2115066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948BB-AC13-6047-BFDE-567A8AC3C8AD}"/>
              </a:ext>
            </a:extLst>
          </p:cNvPr>
          <p:cNvSpPr txBox="1"/>
          <p:nvPr/>
        </p:nvSpPr>
        <p:spPr>
          <a:xfrm>
            <a:off x="7376984" y="4670854"/>
            <a:ext cx="135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Tours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3121E-216D-A24B-B614-81787AD586A0}"/>
              </a:ext>
            </a:extLst>
          </p:cNvPr>
          <p:cNvSpPr txBox="1"/>
          <p:nvPr/>
        </p:nvSpPr>
        <p:spPr>
          <a:xfrm>
            <a:off x="3188043" y="194148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Briefings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79461-6331-3B4E-9DF3-982AF1B7EE28}"/>
              </a:ext>
            </a:extLst>
          </p:cNvPr>
          <p:cNvSpPr txBox="1"/>
          <p:nvPr/>
        </p:nvSpPr>
        <p:spPr>
          <a:xfrm>
            <a:off x="7816571" y="3158225"/>
            <a:ext cx="279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Networks / </a:t>
            </a:r>
          </a:p>
          <a:p>
            <a:r>
              <a:rPr lang="en-US" dirty="0"/>
              <a:t>Communities of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3B3F4-5101-F1CE-6A65-D49A86806603}"/>
              </a:ext>
            </a:extLst>
          </p:cNvPr>
          <p:cNvSpPr txBox="1"/>
          <p:nvPr/>
        </p:nvSpPr>
        <p:spPr>
          <a:xfrm>
            <a:off x="5879939" y="562529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414585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E648-9073-A440-BEFF-22FB52F0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6" name="Picture 5" descr="A close-up of a person's finger&#10;&#10;Description automatically generated">
            <a:extLst>
              <a:ext uri="{FF2B5EF4-FFF2-40B4-BE49-F238E27FC236}">
                <a16:creationId xmlns:a16="http://schemas.microsoft.com/office/drawing/2014/main" id="{42DBDD7C-5316-42C8-AF6D-1C896333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31950"/>
            <a:ext cx="6878616" cy="3251833"/>
          </a:xfrm>
          <a:prstGeom prst="rect">
            <a:avLst/>
          </a:prstGeom>
        </p:spPr>
      </p:pic>
      <p:pic>
        <p:nvPicPr>
          <p:cNvPr id="4" name="Picture 3" descr="A collage of people sitting at tables&#10;&#10;Description automatically generated">
            <a:extLst>
              <a:ext uri="{FF2B5EF4-FFF2-40B4-BE49-F238E27FC236}">
                <a16:creationId xmlns:a16="http://schemas.microsoft.com/office/drawing/2014/main" id="{4BBD7DF5-789D-449A-8B54-AF7E399A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657" y="391886"/>
            <a:ext cx="4985009" cy="2667138"/>
          </a:xfrm>
          <a:prstGeom prst="rect">
            <a:avLst/>
          </a:prstGeom>
        </p:spPr>
      </p:pic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E84ADB1B-03E7-BD29-0559-A0594CFC6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349" y="4081374"/>
            <a:ext cx="6878616" cy="33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173F-7E72-8F43-95E3-B9A1EBA0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5AE44B-DB4E-C645-8B79-A8E483CB2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605864"/>
              </p:ext>
            </p:extLst>
          </p:nvPr>
        </p:nvGraphicFramePr>
        <p:xfrm>
          <a:off x="992776" y="1815737"/>
          <a:ext cx="8834128" cy="186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001">
                  <a:extLst>
                    <a:ext uri="{9D8B030D-6E8A-4147-A177-3AD203B41FA5}">
                      <a16:colId xmlns:a16="http://schemas.microsoft.com/office/drawing/2014/main" val="873606017"/>
                    </a:ext>
                  </a:extLst>
                </a:gridCol>
                <a:gridCol w="2320544">
                  <a:extLst>
                    <a:ext uri="{9D8B030D-6E8A-4147-A177-3AD203B41FA5}">
                      <a16:colId xmlns:a16="http://schemas.microsoft.com/office/drawing/2014/main" val="3031748903"/>
                    </a:ext>
                  </a:extLst>
                </a:gridCol>
                <a:gridCol w="1386408">
                  <a:extLst>
                    <a:ext uri="{9D8B030D-6E8A-4147-A177-3AD203B41FA5}">
                      <a16:colId xmlns:a16="http://schemas.microsoft.com/office/drawing/2014/main" val="1264101846"/>
                    </a:ext>
                  </a:extLst>
                </a:gridCol>
                <a:gridCol w="1610432">
                  <a:extLst>
                    <a:ext uri="{9D8B030D-6E8A-4147-A177-3AD203B41FA5}">
                      <a16:colId xmlns:a16="http://schemas.microsoft.com/office/drawing/2014/main" val="3789701823"/>
                    </a:ext>
                  </a:extLst>
                </a:gridCol>
                <a:gridCol w="1183519">
                  <a:extLst>
                    <a:ext uri="{9D8B030D-6E8A-4147-A177-3AD203B41FA5}">
                      <a16:colId xmlns:a16="http://schemas.microsoft.com/office/drawing/2014/main" val="2388421591"/>
                    </a:ext>
                  </a:extLst>
                </a:gridCol>
                <a:gridCol w="1420224">
                  <a:extLst>
                    <a:ext uri="{9D8B030D-6E8A-4147-A177-3AD203B41FA5}">
                      <a16:colId xmlns:a16="http://schemas.microsoft.com/office/drawing/2014/main" val="2435553382"/>
                    </a:ext>
                  </a:extLst>
                </a:gridCol>
              </a:tblGrid>
              <a:tr h="81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Timing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Goal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Type of Capacity Strengthening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Content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Target Group(s)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Provider / Resources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253"/>
                  </a:ext>
                </a:extLst>
              </a:tr>
              <a:tr h="20146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6655876"/>
                  </a:ext>
                </a:extLst>
              </a:tr>
              <a:tr h="1594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6540584"/>
                  </a:ext>
                </a:extLst>
              </a:tr>
              <a:tr h="2770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15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07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F85D-8039-3A4B-9762-7C6BDD87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Capacity Strengthening Measure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C9D4-7FC0-AB4D-98DA-770BBAC9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820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Quality of design and organization</a:t>
            </a:r>
          </a:p>
          <a:p>
            <a:endParaRPr lang="en-US" sz="2400" dirty="0"/>
          </a:p>
          <a:p>
            <a:r>
              <a:rPr lang="en-US" sz="2400" dirty="0"/>
              <a:t>Training and organizational needs are well-matched</a:t>
            </a:r>
          </a:p>
          <a:p>
            <a:endParaRPr lang="en-US" sz="2400" dirty="0"/>
          </a:p>
          <a:p>
            <a:r>
              <a:rPr lang="en-US" sz="2400" dirty="0"/>
              <a:t>Good fit with individual needs</a:t>
            </a:r>
          </a:p>
        </p:txBody>
      </p:sp>
    </p:spTree>
    <p:extLst>
      <p:ext uri="{BB962C8B-B14F-4D97-AF65-F5344CB8AC3E}">
        <p14:creationId xmlns:p14="http://schemas.microsoft.com/office/powerpoint/2010/main" val="230646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A34A-A935-DC48-8CFC-B858A71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0E3A-5FCF-D246-9196-718EA96C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virtual activities</a:t>
            </a:r>
          </a:p>
          <a:p>
            <a:endParaRPr lang="en-US" sz="2400" dirty="0"/>
          </a:p>
          <a:p>
            <a:r>
              <a:rPr lang="en-US" sz="2400" dirty="0"/>
              <a:t>Take advantage of existing resources and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2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3E5092-3AA8-4246-A8EA-FE84BF0E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13D28-30B9-C74C-8764-0E0A2CB7B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Susan </a:t>
            </a:r>
            <a:r>
              <a:rPr lang="en-US" dirty="0" err="1"/>
              <a:t>Legro</a:t>
            </a:r>
            <a:endParaRPr lang="en-US" dirty="0"/>
          </a:p>
          <a:p>
            <a:pPr algn="r"/>
            <a:r>
              <a:rPr lang="en-US" dirty="0" err="1"/>
              <a:t>susan@ecoltdgroup.com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9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B114-36AA-C66B-1FAB-F87149E3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41B2-AC7B-D8A5-EDDC-BA234146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is capacity strengthening the right choice?</a:t>
            </a:r>
          </a:p>
          <a:p>
            <a:r>
              <a:rPr lang="en-US" sz="2800" dirty="0"/>
              <a:t>Before you start</a:t>
            </a:r>
          </a:p>
          <a:p>
            <a:r>
              <a:rPr lang="en-US" sz="2800" dirty="0"/>
              <a:t>Finding the right tools</a:t>
            </a:r>
          </a:p>
        </p:txBody>
      </p:sp>
    </p:spTree>
    <p:extLst>
      <p:ext uri="{BB962C8B-B14F-4D97-AF65-F5344CB8AC3E}">
        <p14:creationId xmlns:p14="http://schemas.microsoft.com/office/powerpoint/2010/main" val="351945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9E7754-C2D7-C14E-BCAB-50E685CC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71" y="362053"/>
            <a:ext cx="8596668" cy="11080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16C96-0A8F-1A47-B312-A0234C268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647" y="485902"/>
            <a:ext cx="8596668" cy="860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Levels of Capacity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BD983C8-FC0C-B244-8AD0-855B8E4DB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649150"/>
              </p:ext>
            </p:extLst>
          </p:nvPr>
        </p:nvGraphicFramePr>
        <p:xfrm>
          <a:off x="1559906" y="1346302"/>
          <a:ext cx="7007087" cy="451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4D9240-1A26-9842-81A8-4E9D9A338FC2}"/>
                  </a:ext>
                </a:extLst>
              </p14:cNvPr>
              <p14:cNvContentPartPr/>
              <p14:nvPr/>
            </p14:nvContentPartPr>
            <p14:xfrm>
              <a:off x="4729281" y="1790012"/>
              <a:ext cx="3017854" cy="108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4D9240-1A26-9842-81A8-4E9D9A338F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81" y="1781372"/>
                <a:ext cx="3035494" cy="10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4CD283-B366-7A48-A082-6DD742FE7AFB}"/>
                  </a:ext>
                </a:extLst>
              </p14:cNvPr>
              <p14:cNvContentPartPr/>
              <p14:nvPr/>
            </p14:nvContentPartPr>
            <p14:xfrm>
              <a:off x="1569052" y="483789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4CD283-B366-7A48-A082-6DD742FE7A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412" y="482925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4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10E1-65D4-6343-A5AF-18D47496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When capacity strengthening is (and isn’t)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8B26-D777-E64E-9B5D-ECA7A16CD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“What is the biggest problem you face (if any) when carrying out your work?</a:t>
            </a:r>
          </a:p>
          <a:p>
            <a:pPr marL="0" indent="0">
              <a:buNone/>
            </a:pPr>
            <a:r>
              <a:rPr lang="en-US" i="1" dirty="0"/>
              <a:t> </a:t>
            </a:r>
          </a:p>
          <a:p>
            <a:r>
              <a:rPr lang="en-US" sz="2400" dirty="0"/>
              <a:t>Three types of answers:</a:t>
            </a:r>
          </a:p>
          <a:p>
            <a:pPr lvl="1"/>
            <a:r>
              <a:rPr lang="en-US" sz="2000" dirty="0"/>
              <a:t>Problems that can be addressed</a:t>
            </a:r>
          </a:p>
          <a:p>
            <a:pPr lvl="2"/>
            <a:r>
              <a:rPr lang="en-US" sz="1800" dirty="0"/>
              <a:t>Need to learn how to use a new data platform</a:t>
            </a:r>
          </a:p>
          <a:p>
            <a:pPr lvl="1"/>
            <a:r>
              <a:rPr lang="en-US" sz="2000" dirty="0"/>
              <a:t>Problems that may be possible to address</a:t>
            </a:r>
          </a:p>
          <a:p>
            <a:pPr lvl="2"/>
            <a:r>
              <a:rPr lang="en-US" sz="1800" dirty="0"/>
              <a:t>Need for improved data collection</a:t>
            </a:r>
          </a:p>
          <a:p>
            <a:pPr lvl="1"/>
            <a:r>
              <a:rPr lang="en-US" sz="2000" dirty="0"/>
              <a:t>Problems that can’t be addressed </a:t>
            </a:r>
          </a:p>
          <a:p>
            <a:pPr lvl="2"/>
            <a:r>
              <a:rPr lang="en-US" sz="1800" dirty="0"/>
              <a:t>Incomplete legislation in the field of air pollution</a:t>
            </a:r>
          </a:p>
          <a:p>
            <a:pPr lvl="2"/>
            <a:r>
              <a:rPr lang="en-US" sz="1800" dirty="0"/>
              <a:t>Inadequate funding or staffing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0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8A68-D890-B941-9CCC-CB031852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-158079"/>
            <a:ext cx="8596668" cy="1826581"/>
          </a:xfrm>
        </p:spPr>
        <p:txBody>
          <a:bodyPr/>
          <a:lstStyle/>
          <a:p>
            <a:r>
              <a:rPr lang="en-US" dirty="0"/>
              <a:t>Finding the Right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E95CB-77A9-5A44-B058-9FD2B9B06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419108"/>
            <a:ext cx="8596668" cy="30150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Step 1: Identify Goals</a:t>
            </a:r>
          </a:p>
          <a:p>
            <a:r>
              <a:rPr lang="en-US" sz="2400" dirty="0"/>
              <a:t>Step 2: Determine Tasks Necessary to Meet Goals</a:t>
            </a:r>
          </a:p>
          <a:p>
            <a:r>
              <a:rPr lang="en-US" sz="2400" dirty="0"/>
              <a:t>Step 3: Talk to your team </a:t>
            </a:r>
          </a:p>
          <a:p>
            <a:r>
              <a:rPr lang="en-US" sz="2400" dirty="0"/>
              <a:t>Step 4: Determine Learning Activities</a:t>
            </a:r>
          </a:p>
          <a:p>
            <a:r>
              <a:rPr lang="en-US" sz="2400" dirty="0"/>
              <a:t>Step 5: Talk to your team again</a:t>
            </a:r>
          </a:p>
          <a:p>
            <a:r>
              <a:rPr lang="en-US" sz="2400" dirty="0"/>
              <a:t>Step 6: Select your tools</a:t>
            </a:r>
          </a:p>
          <a:p>
            <a:r>
              <a:rPr lang="en-US" sz="2400" dirty="0"/>
              <a:t>Step 7: Evaluate and adjust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3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C915-0D78-9D44-AF34-CB752877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BEDE-073C-4949-B6B5-8D62F5A17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Are there needs that you are not aware of?</a:t>
            </a:r>
          </a:p>
          <a:p>
            <a:r>
              <a:rPr lang="en-US" sz="2400" dirty="0"/>
              <a:t>Are there needs that your employees are not aware of?</a:t>
            </a:r>
          </a:p>
          <a:p>
            <a:r>
              <a:rPr lang="en-US" sz="2400" dirty="0"/>
              <a:t>Are there organizational or institutional needs?</a:t>
            </a:r>
          </a:p>
        </p:txBody>
      </p:sp>
    </p:spTree>
    <p:extLst>
      <p:ext uri="{BB962C8B-B14F-4D97-AF65-F5344CB8AC3E}">
        <p14:creationId xmlns:p14="http://schemas.microsoft.com/office/powerpoint/2010/main" val="303337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C236-505B-1B44-BD08-4BF0305A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0878"/>
            <a:ext cx="8596668" cy="1320800"/>
          </a:xfrm>
        </p:spPr>
        <p:txBody>
          <a:bodyPr/>
          <a:lstStyle/>
          <a:p>
            <a:r>
              <a:rPr lang="en-US" dirty="0"/>
              <a:t>Types of Content to be Shared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911B-45C5-A94D-9A1F-31D2A1AE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" y="1421296"/>
            <a:ext cx="9541565" cy="495962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Facts</a:t>
            </a:r>
          </a:p>
          <a:p>
            <a:pPr lvl="1"/>
            <a:r>
              <a:rPr lang="en-US" sz="2600" dirty="0"/>
              <a:t>“What is the allowable limit for particulate emissions?”</a:t>
            </a:r>
          </a:p>
          <a:p>
            <a:pPr lvl="0"/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Concepts </a:t>
            </a:r>
          </a:p>
          <a:p>
            <a:pPr lvl="1"/>
            <a:r>
              <a:rPr lang="en-US" sz="2600" dirty="0"/>
              <a:t>“Vehicle emissions are mobile source emissions.”</a:t>
            </a:r>
          </a:p>
          <a:p>
            <a:pPr lvl="0"/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Processes </a:t>
            </a:r>
          </a:p>
          <a:p>
            <a:pPr lvl="1"/>
            <a:r>
              <a:rPr lang="en-US" sz="2600" dirty="0"/>
              <a:t>“How is an annual report compiled?”</a:t>
            </a:r>
          </a:p>
          <a:p>
            <a:pPr lvl="0"/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Procedures </a:t>
            </a:r>
          </a:p>
          <a:p>
            <a:pPr lvl="1"/>
            <a:r>
              <a:rPr lang="en-US" sz="2600" dirty="0"/>
              <a:t>“How do I download data from the vehicle emissions registry?”</a:t>
            </a:r>
          </a:p>
          <a:p>
            <a:pPr lvl="0"/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Principles</a:t>
            </a:r>
          </a:p>
          <a:p>
            <a:pPr lvl="1"/>
            <a:r>
              <a:rPr lang="en-US" sz="2600" dirty="0"/>
              <a:t>“These are the guidelines to be applied when extrapolating data</a:t>
            </a:r>
          </a:p>
          <a:p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Troubleshooting</a:t>
            </a:r>
          </a:p>
          <a:p>
            <a:pPr lvl="1"/>
            <a:r>
              <a:rPr lang="en-US" sz="2600" dirty="0"/>
              <a:t>“What should I do if emissions are not appearing on the reporting forms?”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CF0A-3A31-BD1D-D1A8-5958E95F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0C99-2280-D9C3-AF87-A2376D197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Management skills</a:t>
            </a:r>
          </a:p>
          <a:p>
            <a:r>
              <a:rPr lang="en-US" sz="2400" dirty="0"/>
              <a:t>“Soft”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C915-0D78-9D44-AF34-CB752877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BEDE-073C-4949-B6B5-8D62F5A17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other kinds of training and capacity strengthening have your staff or experts whose work you oversee participated in over the past 2-3 years?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capacity strengthening resources can your organization offer?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problems do you foresee (e.g. limited time for training, staff turnover, etc.)?”</a:t>
            </a:r>
          </a:p>
        </p:txBody>
      </p:sp>
    </p:spTree>
    <p:extLst>
      <p:ext uri="{BB962C8B-B14F-4D97-AF65-F5344CB8AC3E}">
        <p14:creationId xmlns:p14="http://schemas.microsoft.com/office/powerpoint/2010/main" val="21012018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{D685966B-AF99-3A49-BB61-D9814DB1FA0E}tf10001060</Template>
  <TotalTime>2402</TotalTime>
  <Words>443</Words>
  <Application>Microsoft Macintosh PowerPoint</Application>
  <PresentationFormat>Widescreen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Capacity Strengthening </vt:lpstr>
      <vt:lpstr>Overview</vt:lpstr>
      <vt:lpstr> </vt:lpstr>
      <vt:lpstr> When capacity strengthening is (and isn’t) a solution</vt:lpstr>
      <vt:lpstr>Finding the Right Tools</vt:lpstr>
      <vt:lpstr>Step 3: Questions to Ask</vt:lpstr>
      <vt:lpstr>Types of Content to be Shared</vt:lpstr>
      <vt:lpstr>Other content</vt:lpstr>
      <vt:lpstr>Step 5: Questions to Ask</vt:lpstr>
      <vt:lpstr>Your Toolbox</vt:lpstr>
      <vt:lpstr>Examples</vt:lpstr>
      <vt:lpstr>Draft Plan</vt:lpstr>
      <vt:lpstr>What Makes a Capacity Strengthening Measure Successful?</vt:lpstr>
      <vt:lpstr>Other Recommendations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PPG Process and UNDP Requirements</dc:title>
  <dc:creator>Susan Legro</dc:creator>
  <cp:lastModifiedBy>Susan Louise Legro</cp:lastModifiedBy>
  <cp:revision>53</cp:revision>
  <dcterms:created xsi:type="dcterms:W3CDTF">2019-08-08T12:55:54Z</dcterms:created>
  <dcterms:modified xsi:type="dcterms:W3CDTF">2024-05-20T12:10:07Z</dcterms:modified>
</cp:coreProperties>
</file>