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8"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85BC-745D-445D-B423-CFE2791DED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EAD9D6-08EB-EF13-1E2E-A1DC5808C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E5373C-5A37-0EA1-8BDB-1747AF42D496}"/>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094BA43B-F3F8-B428-0B67-8C07C6ADA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0626F9-B93C-0696-AE4B-5BED48F984D2}"/>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57721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2060E-70F8-5030-F9BA-936BAA140E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765E48-FDE1-E3F1-EBED-4461784F1A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4EFA1-76B9-D181-0A41-60E82F564A85}"/>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854D5BC2-03DD-F75D-A9B5-3CD2FFC75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3243C-3A7E-A648-4454-D3A7BFE7CB27}"/>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9458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257666-3C60-807A-BE18-746AD23EE4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EBF426-7C4B-9C4E-FB2A-0D0F17813F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12425-D793-0553-2E5D-8F5EE205E68B}"/>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203437E3-6CDA-4210-8FB2-F6C3B892E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6F553-9931-D446-F2D1-984D15A1B4E9}"/>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41428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F8C4E-9DA6-AD10-454E-76945A351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842BC4-4DDE-43FB-2D5E-AC557B9BAE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8FCFAD-FEF3-E901-B70E-F27B2BEFC945}"/>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CF639183-D9E6-A1B4-A56B-D3FAE2043F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135A4-764A-6DCA-16B9-203FC142F482}"/>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27198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BCA0-0719-3003-743D-93588F9367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5958B1-935D-A3D2-EF96-67A248944D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E5570-F394-3B28-9EAA-87F60DAE0DD8}"/>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986F6291-2DB2-6F15-E33E-189384D3F8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7AD10-EFD4-C7D7-A61C-461CAD27074A}"/>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427948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D331-56CC-3B8C-46A2-9BB3F03B6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8E8E89-CB9F-4736-7172-25A77A0E2B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07ED9-6A05-C8D9-DBE3-DF7AD84158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4F2961-431B-A8A3-F4F5-F6CC24D8C035}"/>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6" name="Footer Placeholder 5">
            <a:extLst>
              <a:ext uri="{FF2B5EF4-FFF2-40B4-BE49-F238E27FC236}">
                <a16:creationId xmlns:a16="http://schemas.microsoft.com/office/drawing/2014/main" id="{36CA7980-7855-917C-0427-6235E93210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70BB4-831B-90B6-421C-2E85E4F49873}"/>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44111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CF796-4AAB-2EBB-22D0-FE7BC99251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AFF7F9-6B39-F2EB-EB00-FBAD61B08D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34421D-6D08-2051-03E1-D7911E3DC9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9FC63C-6D7E-8170-927A-7E444E15FC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128F85-820C-7AE5-991C-C92B88A11C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C87289-8F4C-3ABA-0726-19BB964B5587}"/>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8" name="Footer Placeholder 7">
            <a:extLst>
              <a:ext uri="{FF2B5EF4-FFF2-40B4-BE49-F238E27FC236}">
                <a16:creationId xmlns:a16="http://schemas.microsoft.com/office/drawing/2014/main" id="{E7B4C954-DC5B-F0D2-71E7-CB6FDDAA56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FFA2B1-9F49-4E72-5A59-6C6510CFC2D1}"/>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601517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E2CDA-FB87-ED53-C966-D07274EDB4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1D084E-12BF-8994-2E3F-13C252E7EE4F}"/>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4" name="Footer Placeholder 3">
            <a:extLst>
              <a:ext uri="{FF2B5EF4-FFF2-40B4-BE49-F238E27FC236}">
                <a16:creationId xmlns:a16="http://schemas.microsoft.com/office/drawing/2014/main" id="{2B04E26B-50D7-B651-8333-37F7238312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9C5DC3-E1A3-F2A3-323F-6FBA76D72EFE}"/>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103566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B62D55-45ED-97E0-1BBA-A2BBEE4B433F}"/>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3" name="Footer Placeholder 2">
            <a:extLst>
              <a:ext uri="{FF2B5EF4-FFF2-40B4-BE49-F238E27FC236}">
                <a16:creationId xmlns:a16="http://schemas.microsoft.com/office/drawing/2014/main" id="{6F03347F-B743-9C75-FB4F-D4E62CE015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671EA1-A9AD-5208-25AC-0B35545FB7AF}"/>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236307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DAEB5-2BDD-61C0-DED3-C03B1F1D12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0BA57B-AA15-C705-A1DA-BB875C198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A19994-CCBC-D21F-D63C-57FB172EA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92342E-DDA9-6455-5A53-EFC1FDE044A7}"/>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6" name="Footer Placeholder 5">
            <a:extLst>
              <a:ext uri="{FF2B5EF4-FFF2-40B4-BE49-F238E27FC236}">
                <a16:creationId xmlns:a16="http://schemas.microsoft.com/office/drawing/2014/main" id="{6A9CF03C-DFA2-8307-893A-43F0BABB2A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A5AECC-0BAD-7426-D1C7-929524CB7357}"/>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118152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01C51-5271-C640-2018-6ED7050A1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DFB494-8231-B05F-5DC1-01BF7340BA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E462AF-BCEA-9FCD-35FE-226D9E4ED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B82A3A-A708-91B7-12B9-A8C64CB582F4}"/>
              </a:ext>
            </a:extLst>
          </p:cNvPr>
          <p:cNvSpPr>
            <a:spLocks noGrp="1"/>
          </p:cNvSpPr>
          <p:nvPr>
            <p:ph type="dt" sz="half" idx="10"/>
          </p:nvPr>
        </p:nvSpPr>
        <p:spPr/>
        <p:txBody>
          <a:bodyPr/>
          <a:lstStyle/>
          <a:p>
            <a:fld id="{E791D5F0-26A7-4FA2-B4A1-BE40D63C1917}" type="datetimeFigureOut">
              <a:rPr lang="en-US" smtClean="0"/>
              <a:t>3/26/2024</a:t>
            </a:fld>
            <a:endParaRPr lang="en-US"/>
          </a:p>
        </p:txBody>
      </p:sp>
      <p:sp>
        <p:nvSpPr>
          <p:cNvPr id="6" name="Footer Placeholder 5">
            <a:extLst>
              <a:ext uri="{FF2B5EF4-FFF2-40B4-BE49-F238E27FC236}">
                <a16:creationId xmlns:a16="http://schemas.microsoft.com/office/drawing/2014/main" id="{C469E053-A993-6884-7BA8-794327CD0F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2D6D2B-2CF5-FB5E-2BA8-9C9CA5B0D8E4}"/>
              </a:ext>
            </a:extLst>
          </p:cNvPr>
          <p:cNvSpPr>
            <a:spLocks noGrp="1"/>
          </p:cNvSpPr>
          <p:nvPr>
            <p:ph type="sldNum" sz="quarter" idx="12"/>
          </p:nvPr>
        </p:nvSpPr>
        <p:spPr/>
        <p:txBody>
          <a:bodyPr/>
          <a:lstStyle/>
          <a:p>
            <a:fld id="{E681B0D7-876C-4D6C-A748-5F1BC4C1FE76}" type="slidenum">
              <a:rPr lang="en-US" smtClean="0"/>
              <a:t>‹#›</a:t>
            </a:fld>
            <a:endParaRPr lang="en-US"/>
          </a:p>
        </p:txBody>
      </p:sp>
    </p:spTree>
    <p:extLst>
      <p:ext uri="{BB962C8B-B14F-4D97-AF65-F5344CB8AC3E}">
        <p14:creationId xmlns:p14="http://schemas.microsoft.com/office/powerpoint/2010/main" val="775452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3128BC-7802-2D71-E0DF-7DCC3F40A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F037A0-15A2-D7D2-3504-F0D0A4AB5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CB767-2890-01C8-6B47-1C7A812B14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1D5F0-26A7-4FA2-B4A1-BE40D63C1917}" type="datetimeFigureOut">
              <a:rPr lang="en-US" smtClean="0"/>
              <a:t>3/26/2024</a:t>
            </a:fld>
            <a:endParaRPr lang="en-US"/>
          </a:p>
        </p:txBody>
      </p:sp>
      <p:sp>
        <p:nvSpPr>
          <p:cNvPr id="5" name="Footer Placeholder 4">
            <a:extLst>
              <a:ext uri="{FF2B5EF4-FFF2-40B4-BE49-F238E27FC236}">
                <a16:creationId xmlns:a16="http://schemas.microsoft.com/office/drawing/2014/main" id="{5EED3A98-C6DD-F547-BDDA-389433947D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48E0CE-4230-1C99-8A13-BA61D2EB57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1B0D7-876C-4D6C-A748-5F1BC4C1FE76}" type="slidenum">
              <a:rPr lang="en-US" smtClean="0"/>
              <a:t>‹#›</a:t>
            </a:fld>
            <a:endParaRPr lang="en-US"/>
          </a:p>
        </p:txBody>
      </p:sp>
    </p:spTree>
    <p:extLst>
      <p:ext uri="{BB962C8B-B14F-4D97-AF65-F5344CB8AC3E}">
        <p14:creationId xmlns:p14="http://schemas.microsoft.com/office/powerpoint/2010/main" val="3197611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60001-96FC-72F2-CD0D-B19A0F30E0DE}"/>
              </a:ext>
            </a:extLst>
          </p:cNvPr>
          <p:cNvSpPr>
            <a:spLocks noGrp="1"/>
          </p:cNvSpPr>
          <p:nvPr>
            <p:ph type="ctrTitle"/>
          </p:nvPr>
        </p:nvSpPr>
        <p:spPr/>
        <p:txBody>
          <a:bodyPr>
            <a:normAutofit/>
          </a:bodyPr>
          <a:lstStyle/>
          <a:p>
            <a:r>
              <a:rPr lang="mk-MK" sz="4000" dirty="0"/>
              <a:t>Добар пример од Струмица</a:t>
            </a:r>
            <a:br>
              <a:rPr lang="en-US" sz="4000" dirty="0"/>
            </a:br>
            <a:r>
              <a:rPr lang="mk-MK" sz="4000" dirty="0"/>
              <a:t>Воведување на гасот како преодно гориво за греење и транспорт со електрични автобус</a:t>
            </a:r>
            <a:endParaRPr lang="en-US" sz="4000" dirty="0"/>
          </a:p>
        </p:txBody>
      </p:sp>
      <p:sp>
        <p:nvSpPr>
          <p:cNvPr id="3" name="Subtitle 2">
            <a:extLst>
              <a:ext uri="{FF2B5EF4-FFF2-40B4-BE49-F238E27FC236}">
                <a16:creationId xmlns:a16="http://schemas.microsoft.com/office/drawing/2014/main" id="{F082DE98-C89F-879C-8985-1BD9535C5F65}"/>
              </a:ext>
            </a:extLst>
          </p:cNvPr>
          <p:cNvSpPr>
            <a:spLocks noGrp="1"/>
          </p:cNvSpPr>
          <p:nvPr>
            <p:ph type="subTitle" idx="1"/>
          </p:nvPr>
        </p:nvSpPr>
        <p:spPr/>
        <p:txBody>
          <a:bodyPr/>
          <a:lstStyle/>
          <a:p>
            <a:r>
              <a:rPr lang="mk-MK" dirty="0"/>
              <a:t>Томислав Андреев, Општина Струмица</a:t>
            </a:r>
            <a:endParaRPr lang="en-US" dirty="0"/>
          </a:p>
        </p:txBody>
      </p:sp>
    </p:spTree>
    <p:extLst>
      <p:ext uri="{BB962C8B-B14F-4D97-AF65-F5344CB8AC3E}">
        <p14:creationId xmlns:p14="http://schemas.microsoft.com/office/powerpoint/2010/main" val="2227259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EAC05-80E5-3D14-2AF5-9EF35C81369A}"/>
              </a:ext>
            </a:extLst>
          </p:cNvPr>
          <p:cNvSpPr>
            <a:spLocks noGrp="1"/>
          </p:cNvSpPr>
          <p:nvPr>
            <p:ph type="title"/>
          </p:nvPr>
        </p:nvSpPr>
        <p:spPr/>
        <p:txBody>
          <a:bodyPr/>
          <a:lstStyle/>
          <a:p>
            <a:r>
              <a:rPr lang="mk-MK" dirty="0"/>
              <a:t>План за работа</a:t>
            </a:r>
            <a:endParaRPr lang="en-US" dirty="0"/>
          </a:p>
        </p:txBody>
      </p:sp>
      <p:sp>
        <p:nvSpPr>
          <p:cNvPr id="3" name="Content Placeholder 2">
            <a:extLst>
              <a:ext uri="{FF2B5EF4-FFF2-40B4-BE49-F238E27FC236}">
                <a16:creationId xmlns:a16="http://schemas.microsoft.com/office/drawing/2014/main" id="{AE9CF4CC-CB81-51BD-D78E-3DF501866DC2}"/>
              </a:ext>
            </a:extLst>
          </p:cNvPr>
          <p:cNvSpPr>
            <a:spLocks noGrp="1"/>
          </p:cNvSpPr>
          <p:nvPr>
            <p:ph idx="1"/>
          </p:nvPr>
        </p:nvSpPr>
        <p:spPr/>
        <p:txBody>
          <a:bodyPr/>
          <a:lstStyle/>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mk-MK" sz="1800" dirty="0">
                <a:effectLst/>
                <a:latin typeface="Arial" panose="020B0604020202020204" pitchFamily="34" charset="0"/>
                <a:ea typeface="Times New Roman" panose="02020603050405020304" pitchFamily="18" charset="0"/>
              </a:rPr>
              <a:t> Се планираат 10 градско-приградски линии да се сервисираат со 10 автобуси,</a:t>
            </a:r>
          </a:p>
          <a:p>
            <a:pPr marL="0" marR="0" indent="0">
              <a:spcBef>
                <a:spcPts val="0"/>
              </a:spcBef>
              <a:spcAft>
                <a:spcPts val="0"/>
              </a:spcAft>
              <a:buNone/>
            </a:pPr>
            <a:endParaRPr lang="mk-MK" sz="18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mk-MK" sz="1800" dirty="0">
                <a:effectLst/>
                <a:latin typeface="Arial" panose="020B0604020202020204" pitchFamily="34" charset="0"/>
                <a:ea typeface="Times New Roman" panose="02020603050405020304" pitchFamily="18" charset="0"/>
              </a:rPr>
              <a:t> Определувањето на линиите, постојките и динамиката е опфатено во Експертската анализа и изработката на ФИЗИБИЛИТИ студија која се спроведе на територијата на Општина Струмица</a:t>
            </a: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mk-MK" sz="1800" dirty="0">
                <a:effectLst/>
                <a:latin typeface="Arial" panose="020B0604020202020204" pitchFamily="34" charset="0"/>
                <a:ea typeface="Times New Roman" panose="02020603050405020304" pitchFamily="18" charset="0"/>
              </a:rPr>
              <a:t> Автобусите е одлучено да бидат 100% еколошки- електрични автобуси, за кои беше распишан тендер за набавка, која постапка е завршена и е определен добавувачот. Избраната марка автобуси е </a:t>
            </a:r>
            <a:r>
              <a:rPr lang="en-US" sz="1800" dirty="0">
                <a:effectLst/>
                <a:latin typeface="Arial" panose="020B0604020202020204" pitchFamily="34" charset="0"/>
                <a:ea typeface="Times New Roman" panose="02020603050405020304" pitchFamily="18" charset="0"/>
              </a:rPr>
              <a:t>ISUZU, 100 % electric.</a:t>
            </a:r>
            <a:r>
              <a:rPr lang="mk-MK"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pic>
        <p:nvPicPr>
          <p:cNvPr id="4" name="Picture 3" descr="AVTOBUS">
            <a:extLst>
              <a:ext uri="{FF2B5EF4-FFF2-40B4-BE49-F238E27FC236}">
                <a16:creationId xmlns:a16="http://schemas.microsoft.com/office/drawing/2014/main" id="{C2D2FE29-9455-6DC2-927C-9CC4BA3D867A}"/>
              </a:ext>
            </a:extLst>
          </p:cNvPr>
          <p:cNvPicPr>
            <a:picLocks noChangeAspect="1"/>
          </p:cNvPicPr>
          <p:nvPr/>
        </p:nvPicPr>
        <p:blipFill>
          <a:blip r:embed="rId2"/>
          <a:srcRect/>
          <a:stretch>
            <a:fillRect/>
          </a:stretch>
        </p:blipFill>
        <p:spPr bwMode="auto">
          <a:xfrm>
            <a:off x="6096000" y="4080019"/>
            <a:ext cx="5080000" cy="2689860"/>
          </a:xfrm>
          <a:prstGeom prst="rect">
            <a:avLst/>
          </a:prstGeom>
          <a:noFill/>
          <a:ln w="9525">
            <a:noFill/>
            <a:miter lim="800000"/>
            <a:headEnd/>
            <a:tailEnd/>
          </a:ln>
        </p:spPr>
      </p:pic>
    </p:spTree>
    <p:extLst>
      <p:ext uri="{BB962C8B-B14F-4D97-AF65-F5344CB8AC3E}">
        <p14:creationId xmlns:p14="http://schemas.microsoft.com/office/powerpoint/2010/main" val="2412853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59E61-173B-4B8D-1F97-4CABE408AA74}"/>
              </a:ext>
            </a:extLst>
          </p:cNvPr>
          <p:cNvSpPr>
            <a:spLocks noGrp="1"/>
          </p:cNvSpPr>
          <p:nvPr>
            <p:ph type="title"/>
          </p:nvPr>
        </p:nvSpPr>
        <p:spPr/>
        <p:txBody>
          <a:bodyPr/>
          <a:lstStyle/>
          <a:p>
            <a:r>
              <a:rPr lang="mk-MK" dirty="0"/>
              <a:t>Кои се принципите на електричниот јавен транспорт?</a:t>
            </a:r>
            <a:endParaRPr lang="en-US" dirty="0"/>
          </a:p>
        </p:txBody>
      </p:sp>
      <p:sp>
        <p:nvSpPr>
          <p:cNvPr id="3" name="Content Placeholder 2">
            <a:extLst>
              <a:ext uri="{FF2B5EF4-FFF2-40B4-BE49-F238E27FC236}">
                <a16:creationId xmlns:a16="http://schemas.microsoft.com/office/drawing/2014/main" id="{4DC95826-EEAF-07C0-66DC-8DE8AF22A708}"/>
              </a:ext>
            </a:extLst>
          </p:cNvPr>
          <p:cNvSpPr>
            <a:spLocks noGrp="1"/>
          </p:cNvSpPr>
          <p:nvPr>
            <p:ph idx="1"/>
          </p:nvPr>
        </p:nvSpPr>
        <p:spPr/>
        <p:txBody>
          <a:bodyPr/>
          <a:lstStyle/>
          <a:p>
            <a:pPr marL="0" marR="0" algn="ctr" fontAlgn="base">
              <a:lnSpc>
                <a:spcPts val="1680"/>
              </a:lnSpc>
              <a:spcBef>
                <a:spcPts val="0"/>
              </a:spcBef>
              <a:spcAft>
                <a:spcPts val="0"/>
              </a:spcAft>
            </a:pP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Ефикасен</a:t>
            </a:r>
            <a:r>
              <a:rPr lang="en-US" sz="1800" b="1" dirty="0">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 </a:t>
            </a: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градски</a:t>
            </a:r>
            <a:r>
              <a:rPr lang="en-US" sz="1800" b="1" dirty="0">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 </a:t>
            </a: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превоз</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ts val="2400"/>
              </a:lnSpc>
              <a:spcBef>
                <a:spcPts val="0"/>
              </a:spcBef>
              <a:spcAft>
                <a:spcPts val="0"/>
              </a:spcAft>
            </a:pP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Ефикасниот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градски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јавен</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транспорт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без</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напор</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комбинира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удобност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со</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одржливост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предводејќи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ги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урбаните</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и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руралните</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заедници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кон</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еколошка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свесност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ct val="0"/>
              </a:lnSpc>
              <a:spcBef>
                <a:spcPts val="0"/>
              </a:spcBef>
              <a:spcAft>
                <a:spcPts val="1000"/>
              </a:spcAft>
            </a:pPr>
            <a:r>
              <a:rPr lang="en-US" sz="1800" dirty="0">
                <a:solidFill>
                  <a:srgbClr val="0C71C3"/>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ts val="1680"/>
              </a:lnSpc>
              <a:spcBef>
                <a:spcPts val="0"/>
              </a:spcBef>
              <a:spcAft>
                <a:spcPts val="0"/>
              </a:spcAft>
            </a:pP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Современа</a:t>
            </a:r>
            <a:r>
              <a:rPr lang="en-US" sz="1800" b="1" dirty="0">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 </a:t>
            </a: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димензија</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ts val="2400"/>
              </a:lnSpc>
              <a:spcBef>
                <a:spcPts val="0"/>
              </a:spcBef>
              <a:spcAft>
                <a:spcPts val="0"/>
              </a:spcAft>
            </a:pP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Современа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цел</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која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овозможува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иновативна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и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економска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градска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мобилност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чекор</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за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олеснување</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во</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исцрпливата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ера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на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одржливост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ct val="0"/>
              </a:lnSpc>
              <a:spcBef>
                <a:spcPts val="0"/>
              </a:spcBef>
              <a:spcAft>
                <a:spcPts val="1000"/>
              </a:spcAft>
            </a:pPr>
            <a:r>
              <a:rPr lang="en-US" sz="1800" dirty="0">
                <a:solidFill>
                  <a:srgbClr val="0C71C3"/>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ts val="1680"/>
              </a:lnSpc>
              <a:spcBef>
                <a:spcPts val="0"/>
              </a:spcBef>
              <a:spcAft>
                <a:spcPts val="0"/>
              </a:spcAft>
            </a:pP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Позитивен</a:t>
            </a:r>
            <a:r>
              <a:rPr lang="en-US" sz="1800" b="1" dirty="0">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 </a:t>
            </a:r>
            <a:r>
              <a:rPr lang="en-US" sz="1800" b="1" dirty="0" err="1">
                <a:solidFill>
                  <a:srgbClr val="333333"/>
                </a:solidFill>
                <a:effectLst/>
                <a:latin typeface="Helvetica" panose="020B0604020202020204" pitchFamily="34" charset="0"/>
                <a:ea typeface="Times New Roman" panose="02020603050405020304" pitchFamily="18" charset="0"/>
                <a:cs typeface="Arial" panose="020B0604020202020204" pitchFamily="34" charset="0"/>
              </a:rPr>
              <a:t>импакт</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fontAlgn="base">
              <a:lnSpc>
                <a:spcPts val="2400"/>
              </a:lnSpc>
              <a:spcBef>
                <a:spcPts val="0"/>
              </a:spcBef>
              <a:spcAft>
                <a:spcPts val="0"/>
              </a:spcAft>
            </a:pP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Еколошкиот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јавен</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превоз</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не</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само</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штеди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природни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ресурси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туку</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и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ја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засилува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економијата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создавајќи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одржливи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и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економски</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бенефит</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во</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заедницата</a:t>
            </a:r>
            <a:r>
              <a:rPr lang="en-US"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16516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3F4B52-A068-1457-7180-3C802F8E4B82}"/>
              </a:ext>
            </a:extLst>
          </p:cNvPr>
          <p:cNvSpPr>
            <a:spLocks noGrp="1"/>
          </p:cNvSpPr>
          <p:nvPr>
            <p:ph idx="1"/>
          </p:nvPr>
        </p:nvSpPr>
        <p:spPr/>
        <p:txBody>
          <a:bodyPr/>
          <a:lstStyle/>
          <a:p>
            <a:r>
              <a:rPr lang="mk-MK" dirty="0"/>
              <a:t>Ви благодариме за вниманието!</a:t>
            </a:r>
            <a:endParaRPr lang="en-US" dirty="0"/>
          </a:p>
        </p:txBody>
      </p:sp>
    </p:spTree>
    <p:extLst>
      <p:ext uri="{BB962C8B-B14F-4D97-AF65-F5344CB8AC3E}">
        <p14:creationId xmlns:p14="http://schemas.microsoft.com/office/powerpoint/2010/main" val="223349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AF10C-E1E9-054E-F2FC-8448D9BDDCD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mk-MK" dirty="0"/>
              <a:t>Зошто Струмица одлучи да почне со примена на гас?</a:t>
            </a:r>
            <a:endParaRPr lang="en-US" dirty="0"/>
          </a:p>
        </p:txBody>
      </p:sp>
      <p:sp>
        <p:nvSpPr>
          <p:cNvPr id="3" name="Content Placeholder 2">
            <a:extLst>
              <a:ext uri="{FF2B5EF4-FFF2-40B4-BE49-F238E27FC236}">
                <a16:creationId xmlns:a16="http://schemas.microsoft.com/office/drawing/2014/main" id="{0E32882F-DC47-B641-8F3A-4C76B64A857B}"/>
              </a:ext>
            </a:extLst>
          </p:cNvPr>
          <p:cNvSpPr>
            <a:spLocks noGrp="1"/>
          </p:cNvSpPr>
          <p:nvPr>
            <p:ph idx="1"/>
          </p:nvPr>
        </p:nvSpPr>
        <p:spPr/>
        <p:txBody>
          <a:bodyPr>
            <a:normAutofit/>
          </a:bodyPr>
          <a:lstStyle/>
          <a:p>
            <a:pPr marL="0" indent="0">
              <a:buNone/>
            </a:pPr>
            <a:r>
              <a:rPr lang="mk-MK" sz="1800" dirty="0">
                <a:effectLst/>
                <a:latin typeface="Arial" panose="020B0604020202020204" pitchFamily="34" charset="0"/>
                <a:ea typeface="Times New Roman" panose="02020603050405020304" pitchFamily="18" charset="0"/>
              </a:rPr>
              <a:t>Со одлука на Советот на Општина Струмица на седница одржана 26.04.2010 година беше основано Јавното претпријатие за енергетски дејности </a:t>
            </a:r>
            <a:r>
              <a:rPr lang="en-US" sz="1800" dirty="0">
                <a:effectLst/>
                <a:latin typeface="Arial" panose="020B0604020202020204" pitchFamily="34" charset="0"/>
                <a:ea typeface="Times New Roman" panose="02020603050405020304" pitchFamily="18" charset="0"/>
              </a:rPr>
              <a:t>“</a:t>
            </a:r>
            <a:r>
              <a:rPr lang="mk-MK" sz="1800" dirty="0">
                <a:effectLst/>
                <a:latin typeface="Arial" panose="020B0604020202020204" pitchFamily="34" charset="0"/>
                <a:ea typeface="Times New Roman" panose="02020603050405020304" pitchFamily="18" charset="0"/>
              </a:rPr>
              <a:t>СТРУМИЦА-ГАС</a:t>
            </a:r>
            <a:r>
              <a:rPr lang="en-US" sz="1800" dirty="0">
                <a:effectLst/>
                <a:latin typeface="Arial" panose="020B0604020202020204" pitchFamily="34" charset="0"/>
                <a:ea typeface="Times New Roman" panose="02020603050405020304" pitchFamily="18" charset="0"/>
              </a:rPr>
              <a:t>”</a:t>
            </a:r>
            <a:r>
              <a:rPr lang="mk-MK" sz="1800" dirty="0">
                <a:effectLst/>
                <a:latin typeface="Arial" panose="020B0604020202020204" pitchFamily="34" charset="0"/>
                <a:ea typeface="Times New Roman" panose="02020603050405020304" pitchFamily="18" charset="0"/>
              </a:rPr>
              <a:t> – Струмица</a:t>
            </a:r>
            <a:endParaRPr lang="mk-MK" sz="1800" dirty="0">
              <a:latin typeface="Arial" panose="020B0604020202020204" pitchFamily="34" charset="0"/>
              <a:ea typeface="Times New Roman" panose="02020603050405020304" pitchFamily="18" charset="0"/>
            </a:endParaRPr>
          </a:p>
          <a:p>
            <a:pPr marL="0" marR="0">
              <a:lnSpc>
                <a:spcPct val="120000"/>
              </a:lnSpc>
              <a:spcBef>
                <a:spcPts val="0"/>
              </a:spcBef>
              <a:spcAft>
                <a:spcPts val="0"/>
              </a:spcAft>
            </a:pPr>
            <a:r>
              <a:rPr lang="mk-MK" sz="1800" b="1" dirty="0">
                <a:effectLst/>
                <a:latin typeface="Arial" panose="020B0604020202020204" pitchFamily="34" charset="0"/>
                <a:ea typeface="Times New Roman" panose="02020603050405020304" pitchFamily="18" charset="0"/>
              </a:rPr>
              <a:t>Главни дејности од јавен интерес се наведени</a:t>
            </a:r>
            <a:endParaRPr lang="en-US" sz="1800" dirty="0">
              <a:effectLst/>
              <a:latin typeface="Times New Roman" panose="02020603050405020304" pitchFamily="18" charset="0"/>
              <a:ea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b="1" dirty="0">
                <a:effectLst/>
                <a:latin typeface="Arial" panose="020B0604020202020204" pitchFamily="34" charset="0"/>
                <a:ea typeface="Calibri" panose="020F0502020204030204" pitchFamily="34" charset="0"/>
                <a:cs typeface="Times New Roman" panose="02020603050405020304" pitchFamily="18" charset="0"/>
              </a:rPr>
              <a:t>дистрибуција на природен гас</a:t>
            </a:r>
            <a:r>
              <a:rPr lang="en-US" sz="1800" b="1"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управување со системот за дистрибуција на природен гас</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снабдување со природен гас на тарифни потрошувачи приклучени на системот за дистрибуција на природен гас</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производство на топлинска енергија</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дистрибуција на топлинска енергија</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снабдување со топлинска енергија</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дистрибуција на геотермална енергија</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снабдување со геотермална енергија и</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Wingdings" panose="05000000000000000000" pitchFamily="2" charset="2"/>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производство на енергија од обновливи извори</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C5AF52C9-E77A-D1B4-621A-7E72A5D91C59}"/>
              </a:ext>
            </a:extLst>
          </p:cNvPr>
          <p:cNvSpPr txBox="1"/>
          <p:nvPr/>
        </p:nvSpPr>
        <p:spPr>
          <a:xfrm>
            <a:off x="8298425" y="3814916"/>
            <a:ext cx="3746091"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800" dirty="0" err="1">
                <a:effectLst/>
                <a:latin typeface="Arial" panose="020B0604020202020204" pitchFamily="34" charset="0"/>
                <a:ea typeface="Times New Roman" panose="02020603050405020304" pitchFamily="18" charset="0"/>
              </a:rPr>
              <a:t>Позитивното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искуство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од</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користењето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природниот</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гас</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како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примарен</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енергенс</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во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развиените</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европски</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земји</a:t>
            </a:r>
            <a:r>
              <a:rPr lang="en-US" sz="1800" dirty="0">
                <a:effectLst/>
                <a:latin typeface="Arial" panose="020B0604020202020204" pitchFamily="34" charset="0"/>
                <a:ea typeface="Times New Roman" panose="02020603050405020304" pitchFamily="18" charset="0"/>
              </a:rPr>
              <a:t> и </a:t>
            </a:r>
            <a:r>
              <a:rPr lang="en-US" sz="1800" dirty="0" err="1">
                <a:effectLst/>
                <a:latin typeface="Arial" panose="020B0604020202020204" pitchFamily="34" charset="0"/>
                <a:ea typeface="Times New Roman" panose="02020603050405020304" pitchFamily="18" charset="0"/>
              </a:rPr>
              <a:t>придобивките</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кои</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општеството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ќе</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ги</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има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со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користењето</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истиот</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беа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поттик</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за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отпочнување</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изградба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дистрибутивна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гасоводна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мрежа</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низ</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градот</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Струмица</a:t>
            </a:r>
            <a:endParaRPr lang="en-US" dirty="0"/>
          </a:p>
        </p:txBody>
      </p:sp>
    </p:spTree>
    <p:extLst>
      <p:ext uri="{BB962C8B-B14F-4D97-AF65-F5344CB8AC3E}">
        <p14:creationId xmlns:p14="http://schemas.microsoft.com/office/powerpoint/2010/main" val="1797776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15E88-FF9F-E3A3-C80E-D7DDC2BD2F45}"/>
              </a:ext>
            </a:extLst>
          </p:cNvPr>
          <p:cNvSpPr>
            <a:spLocks noGrp="1"/>
          </p:cNvSpPr>
          <p:nvPr>
            <p:ph type="title"/>
          </p:nvPr>
        </p:nvSpPr>
        <p:spPr/>
        <p:txBody>
          <a:bodyPr/>
          <a:lstStyle/>
          <a:p>
            <a:r>
              <a:rPr lang="mk-MK" dirty="0"/>
              <a:t>Главна цел</a:t>
            </a:r>
            <a:endParaRPr lang="en-US" dirty="0"/>
          </a:p>
        </p:txBody>
      </p:sp>
      <p:sp>
        <p:nvSpPr>
          <p:cNvPr id="3" name="Content Placeholder 2">
            <a:extLst>
              <a:ext uri="{FF2B5EF4-FFF2-40B4-BE49-F238E27FC236}">
                <a16:creationId xmlns:a16="http://schemas.microsoft.com/office/drawing/2014/main" id="{AA67FFD5-E5B4-1BCD-0E2B-97B22423BA37}"/>
              </a:ext>
            </a:extLst>
          </p:cNvPr>
          <p:cNvSpPr>
            <a:spLocks noGrp="1"/>
          </p:cNvSpPr>
          <p:nvPr>
            <p:ph idx="1"/>
          </p:nvPr>
        </p:nvSpPr>
        <p:spPr/>
        <p:txBody>
          <a:bodyPr/>
          <a:lstStyle/>
          <a:p>
            <a:pPr marL="0" marR="0" indent="457200" algn="just">
              <a:lnSpc>
                <a:spcPct val="120000"/>
              </a:lnSpc>
              <a:spcBef>
                <a:spcPts val="0"/>
              </a:spcBef>
              <a:spcAft>
                <a:spcPts val="0"/>
              </a:spcAft>
            </a:pPr>
            <a:r>
              <a:rPr lang="mk-MK" sz="1800" dirty="0">
                <a:effectLst/>
                <a:latin typeface="Arial" panose="020B0604020202020204" pitchFamily="34" charset="0"/>
                <a:ea typeface="Calibri" panose="020F0502020204030204" pitchFamily="34" charset="0"/>
                <a:cs typeface="Times New Roman" panose="02020603050405020304" pitchFamily="18" charset="0"/>
              </a:rPr>
              <a:t>Главната цел, т.е намерата за основањето на ЈП Струмица-Гас и изградбата на дистрибутивен систем за природен гас во Општина Струмица е зголемувањето на конкурентноста на локалната економија преку овозможување пристап на сите корисници до најевтиниот енергенс, природниот гас, со истовремено подобрување на квалитетот на животот на локалната заедница.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Позитивното</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искуство</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од</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користењето</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на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природниот</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гас</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како</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примарен</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енергенс</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во</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mk-MK" sz="1800" dirty="0">
                <a:effectLst/>
                <a:latin typeface="Arial" panose="020B0604020202020204" pitchFamily="34" charset="0"/>
                <a:ea typeface="Calibri" panose="020F0502020204030204" pitchFamily="34" charset="0"/>
                <a:cs typeface="Times New Roman" panose="02020603050405020304" pitchFamily="18" charset="0"/>
              </a:rPr>
              <a:t>многу развиени земји,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ја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поттикна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идејата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за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гасификација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на</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mk-MK" sz="1800" dirty="0">
                <a:effectLst/>
                <a:latin typeface="Arial" panose="020B0604020202020204" pitchFamily="34" charset="0"/>
                <a:ea typeface="Calibri" panose="020F0502020204030204" pitchFamily="34" charset="0"/>
                <a:cs typeface="Times New Roman" panose="02020603050405020304" pitchFamily="18" charset="0"/>
              </a:rPr>
              <a:t>општина Струмица</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20000"/>
              </a:lnSpc>
              <a:spcBef>
                <a:spcPts val="0"/>
              </a:spcBef>
              <a:spcAft>
                <a:spcPts val="0"/>
              </a:spcAft>
            </a:pPr>
            <a:r>
              <a:rPr lang="mk-MK" sz="1800" dirty="0">
                <a:effectLst/>
                <a:latin typeface="Arial" panose="020B0604020202020204" pitchFamily="34" charset="0"/>
                <a:ea typeface="Calibri" panose="020F0502020204030204" pitchFamily="34" charset="0"/>
                <a:cs typeface="Times New Roman" panose="02020603050405020304" pitchFamily="18" charset="0"/>
              </a:rPr>
              <a:t>Имајќи во предвид дека поврзување на националниот гасовод на РМ во догледно време не е опција за општина како што е Струмица со својата географска положба, единствено решение за гасификација на Струмица беше воспоставувањето на т.н. виртуелен гасовод.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6189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84191-BF08-474C-78E1-C08EBC4C4FEE}"/>
              </a:ext>
            </a:extLst>
          </p:cNvPr>
          <p:cNvSpPr>
            <a:spLocks noGrp="1"/>
          </p:cNvSpPr>
          <p:nvPr>
            <p:ph type="title"/>
          </p:nvPr>
        </p:nvSpPr>
        <p:spPr/>
        <p:txBody>
          <a:bodyPr/>
          <a:lstStyle/>
          <a:p>
            <a:r>
              <a:rPr lang="mk-MK" dirty="0"/>
              <a:t>Како го реализиравме?</a:t>
            </a:r>
            <a:endParaRPr lang="en-US" dirty="0"/>
          </a:p>
        </p:txBody>
      </p:sp>
      <p:sp>
        <p:nvSpPr>
          <p:cNvPr id="3" name="Content Placeholder 2">
            <a:extLst>
              <a:ext uri="{FF2B5EF4-FFF2-40B4-BE49-F238E27FC236}">
                <a16:creationId xmlns:a16="http://schemas.microsoft.com/office/drawing/2014/main" id="{DDE1BD7E-8848-2FD9-6F4B-4188FEE51B1F}"/>
              </a:ext>
            </a:extLst>
          </p:cNvPr>
          <p:cNvSpPr>
            <a:spLocks noGrp="1"/>
          </p:cNvSpPr>
          <p:nvPr>
            <p:ph idx="1"/>
          </p:nvPr>
        </p:nvSpPr>
        <p:spPr/>
        <p:txBody>
          <a:bodyPr/>
          <a:lstStyle/>
          <a:p>
            <a:r>
              <a:rPr lang="mk-MK" sz="1800" dirty="0">
                <a:effectLst/>
                <a:latin typeface="Arial" panose="020B0604020202020204" pitchFamily="34" charset="0"/>
                <a:ea typeface="Calibri" panose="020F0502020204030204" pitchFamily="34" charset="0"/>
                <a:cs typeface="Times New Roman" panose="02020603050405020304" pitchFamily="18" charset="0"/>
              </a:rPr>
              <a:t>Тоа подразбираше идентификација на блиска локација со пристап на природен гас, компресија на гасот на висок притисок во метални резервоари, негов камионски транспорт до општината и декомпресија на гасот пред внесувањето во локалниот дистрибутивен цевковод низ градот. Заради тоа физибилити студијата којашто беше изработена, ја анализираше опцијата со т.н виртуелен гасовод со компресија и декомпресија на гасот.</a:t>
            </a:r>
          </a:p>
          <a:p>
            <a:r>
              <a:rPr lang="mk-MK" sz="1800" dirty="0">
                <a:effectLst/>
                <a:latin typeface="Arial" panose="020B0604020202020204" pitchFamily="34" charset="0"/>
                <a:ea typeface="Calibri" panose="020F0502020204030204" pitchFamily="34" charset="0"/>
                <a:cs typeface="Times New Roman" panose="02020603050405020304" pitchFamily="18" charset="0"/>
              </a:rPr>
              <a:t>Компресираниот гас ќе биде доставен до локацијата на декомпресиската станица во Струмица, со специјални МАТ модули (метални резервоари за гас или цилиндри во контејнерски модули), кои од транспортната приколка ќе бидат растоварени врз посебни платформи и приклучени на декомпресиската станица преку посебна гасоводна инсталација.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3318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7654-7CCA-11D0-74ED-BDA861576264}"/>
              </a:ext>
            </a:extLst>
          </p:cNvPr>
          <p:cNvSpPr>
            <a:spLocks noGrp="1"/>
          </p:cNvSpPr>
          <p:nvPr>
            <p:ph type="title"/>
          </p:nvPr>
        </p:nvSpPr>
        <p:spPr/>
        <p:txBody>
          <a:bodyPr>
            <a:noAutofit/>
          </a:bodyPr>
          <a:lstStyle/>
          <a:p>
            <a:pPr marL="0" marR="0">
              <a:lnSpc>
                <a:spcPct val="120000"/>
              </a:lnSpc>
              <a:spcBef>
                <a:spcPts val="0"/>
              </a:spcBef>
              <a:spcAft>
                <a:spcPts val="0"/>
              </a:spcAft>
            </a:pPr>
            <a:br>
              <a:rPr lang="mk-MK" sz="2800" b="1" dirty="0">
                <a:effectLst/>
                <a:latin typeface="Arial" panose="020B0604020202020204" pitchFamily="34" charset="0"/>
                <a:ea typeface="Times New Roman" panose="02020603050405020304" pitchFamily="18" charset="0"/>
              </a:rPr>
            </a:br>
            <a:r>
              <a:rPr lang="mk-MK" sz="2800" b="1" dirty="0">
                <a:effectLst/>
                <a:latin typeface="Arial" panose="020B0604020202020204" pitchFamily="34" charset="0"/>
                <a:ea typeface="Times New Roman" panose="02020603050405020304" pitchFamily="18" charset="0"/>
              </a:rPr>
              <a:t>Опис на постојната состојба на дистрибутивниот систем на ЈПЕД“Струмица-Гас“ Струмица</a:t>
            </a:r>
            <a:br>
              <a:rPr lang="en-US" sz="2800" dirty="0">
                <a:effectLst/>
                <a:latin typeface="Times New Roman" panose="02020603050405020304" pitchFamily="18" charset="0"/>
                <a:ea typeface="Times New Roman" panose="02020603050405020304" pitchFamily="18" charset="0"/>
              </a:rPr>
            </a:br>
            <a:r>
              <a:rPr lang="mk-MK" sz="2800" dirty="0">
                <a:effectLst/>
                <a:latin typeface="Arial" panose="020B0604020202020204" pitchFamily="34" charset="0"/>
                <a:ea typeface="Times New Roman" panose="02020603050405020304" pitchFamily="18" charset="0"/>
              </a:rPr>
              <a:t> </a:t>
            </a:r>
            <a:br>
              <a:rPr lang="en-US" sz="2800" dirty="0">
                <a:effectLst/>
                <a:latin typeface="Times New Roman" panose="02020603050405020304" pitchFamily="18" charset="0"/>
                <a:ea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D7FEB919-F5CF-0957-F789-B22B098C4792}"/>
              </a:ext>
            </a:extLst>
          </p:cNvPr>
          <p:cNvSpPr>
            <a:spLocks noGrp="1"/>
          </p:cNvSpPr>
          <p:nvPr>
            <p:ph idx="1"/>
          </p:nvPr>
        </p:nvSpPr>
        <p:spPr>
          <a:xfrm>
            <a:off x="838200" y="1825625"/>
            <a:ext cx="10515600" cy="4667250"/>
          </a:xfrm>
        </p:spPr>
        <p:txBody>
          <a:bodyPr>
            <a:normAutofit fontScale="77500" lnSpcReduction="20000"/>
          </a:bodyPr>
          <a:lstStyle/>
          <a:p>
            <a:pPr marL="0" marR="0" indent="226695">
              <a:lnSpc>
                <a:spcPct val="120000"/>
              </a:lnSpc>
              <a:spcBef>
                <a:spcPts val="0"/>
              </a:spcBef>
              <a:spcAft>
                <a:spcPts val="0"/>
              </a:spcAft>
            </a:pPr>
            <a:r>
              <a:rPr lang="mk-MK" sz="1800" dirty="0">
                <a:effectLst/>
                <a:latin typeface="Arial" panose="020B0604020202020204" pitchFamily="34" charset="0"/>
                <a:ea typeface="Times New Roman" panose="02020603050405020304" pitchFamily="18" charset="0"/>
              </a:rPr>
              <a:t>Изградбата на првите делници од дистрибутивната гасоводна мрежа на ЈПЕД „СТРУМИЦА-ГАС“ Струмица започна во 2011 и на крајот на 2012 година беше изграден цевковод во вкупна должина од 12.150 </a:t>
            </a:r>
            <a:r>
              <a:rPr lang="en-US" sz="1800" dirty="0">
                <a:effectLst/>
                <a:latin typeface="Arial" panose="020B0604020202020204" pitchFamily="34" charset="0"/>
                <a:ea typeface="Times New Roman" panose="02020603050405020304" pitchFamily="18" charset="0"/>
              </a:rPr>
              <a:t>m</a:t>
            </a:r>
            <a:r>
              <a:rPr lang="mk-MK" sz="1800" dirty="0">
                <a:effectLst/>
                <a:latin typeface="Arial" panose="020B0604020202020204" pitchFamily="34" charset="0"/>
                <a:ea typeface="Times New Roman" panose="02020603050405020304" pitchFamily="18" charset="0"/>
              </a:rPr>
              <a:t>, целосно изработен од полиетиленски цевки </a:t>
            </a:r>
            <a:r>
              <a:rPr lang="en-US" sz="1800" dirty="0">
                <a:effectLst/>
                <a:latin typeface="Arial" panose="020B0604020202020204" pitchFamily="34" charset="0"/>
                <a:ea typeface="Times New Roman" panose="02020603050405020304" pitchFamily="18" charset="0"/>
              </a:rPr>
              <a:t>PE100 SDR1</a:t>
            </a:r>
            <a:r>
              <a:rPr lang="mk-MK" sz="1800" dirty="0">
                <a:effectLst/>
                <a:latin typeface="Arial" panose="020B0604020202020204" pitchFamily="34" charset="0"/>
                <a:ea typeface="Times New Roman" panose="02020603050405020304" pitchFamily="18" charset="0"/>
              </a:rPr>
              <a:t>1</a:t>
            </a:r>
            <a:r>
              <a:rPr lang="en-US" sz="1800" dirty="0">
                <a:effectLst/>
                <a:latin typeface="Arial" panose="020B0604020202020204" pitchFamily="34" charset="0"/>
                <a:ea typeface="Times New Roman" panose="02020603050405020304" pitchFamily="18" charset="0"/>
              </a:rPr>
              <a:t>,</a:t>
            </a:r>
            <a:r>
              <a:rPr lang="mk-MK" sz="1800" dirty="0">
                <a:effectLst/>
                <a:latin typeface="Arial" panose="020B0604020202020204" pitchFamily="34" charset="0"/>
                <a:ea typeface="Times New Roman" panose="02020603050405020304" pitchFamily="18" charset="0"/>
              </a:rPr>
              <a:t> со профили на цевки од </a:t>
            </a:r>
            <a:r>
              <a:rPr lang="en-US" sz="1800" dirty="0">
                <a:effectLst/>
                <a:latin typeface="Arial" panose="020B0604020202020204" pitchFamily="34" charset="0"/>
                <a:ea typeface="Times New Roman" panose="02020603050405020304" pitchFamily="18" charset="0"/>
              </a:rPr>
              <a:t>DN90 </a:t>
            </a:r>
            <a:r>
              <a:rPr lang="mk-MK" sz="1800" dirty="0">
                <a:effectLst/>
                <a:latin typeface="Arial" panose="020B0604020202020204" pitchFamily="34" charset="0"/>
                <a:ea typeface="Times New Roman" panose="02020603050405020304" pitchFamily="18" charset="0"/>
              </a:rPr>
              <a:t>до </a:t>
            </a:r>
            <a:r>
              <a:rPr lang="en-US" sz="1800" dirty="0">
                <a:effectLst/>
                <a:latin typeface="Arial" panose="020B0604020202020204" pitchFamily="34" charset="0"/>
                <a:ea typeface="Times New Roman" panose="02020603050405020304" pitchFamily="18" charset="0"/>
              </a:rPr>
              <a:t>DN355</a:t>
            </a:r>
            <a:r>
              <a:rPr lang="mk-MK" sz="1800" dirty="0">
                <a:effectLst/>
                <a:latin typeface="Arial" panose="020B0604020202020204" pitchFamily="34" charset="0"/>
                <a:ea typeface="Times New Roman" panose="02020603050405020304" pitchFamily="18" charset="0"/>
              </a:rPr>
              <a:t>. Овие први делници од дистрибутивниот систем </a:t>
            </a:r>
            <a:endParaRPr lang="en-US" sz="1800" dirty="0">
              <a:effectLst/>
              <a:latin typeface="Times New Roman" panose="02020603050405020304" pitchFamily="18" charset="0"/>
              <a:ea typeface="Times New Roman" panose="02020603050405020304" pitchFamily="18" charset="0"/>
            </a:endParaRPr>
          </a:p>
          <a:p>
            <a:pPr marL="0" marR="0" indent="226695">
              <a:lnSpc>
                <a:spcPct val="120000"/>
              </a:lnSpc>
              <a:spcBef>
                <a:spcPts val="0"/>
              </a:spcBef>
              <a:spcAft>
                <a:spcPts val="0"/>
              </a:spcAft>
            </a:pPr>
            <a:r>
              <a:rPr lang="mk-MK" sz="1800" dirty="0">
                <a:effectLst/>
                <a:latin typeface="Arial" panose="020B0604020202020204" pitchFamily="34" charset="0"/>
                <a:ea typeface="ArialMT"/>
              </a:rPr>
              <a:t>Паралелно со градбата на дистрибутивниот цевковод беше изградена и станица за декомпресирање на природниот гас, односно редукција на притисокот од 250 </a:t>
            </a:r>
            <a:r>
              <a:rPr lang="en-US" sz="1800" dirty="0">
                <a:effectLst/>
                <a:latin typeface="Arial" panose="020B0604020202020204" pitchFamily="34" charset="0"/>
                <a:ea typeface="ArialMT"/>
              </a:rPr>
              <a:t>bar</a:t>
            </a:r>
            <a:r>
              <a:rPr lang="mk-MK" sz="1800" dirty="0">
                <a:effectLst/>
                <a:latin typeface="Arial" panose="020B0604020202020204" pitchFamily="34" charset="0"/>
                <a:ea typeface="ArialMT"/>
              </a:rPr>
              <a:t> колку што е во транспортните резервоари на 4</a:t>
            </a:r>
            <a:r>
              <a:rPr lang="en-US" sz="1800" dirty="0">
                <a:effectLst/>
                <a:latin typeface="Arial" panose="020B0604020202020204" pitchFamily="34" charset="0"/>
                <a:ea typeface="ArialMT"/>
              </a:rPr>
              <a:t> bar</a:t>
            </a:r>
            <a:r>
              <a:rPr lang="mk-MK" sz="1800" dirty="0">
                <a:effectLst/>
                <a:latin typeface="Arial" panose="020B0604020202020204" pitchFamily="34" charset="0"/>
                <a:ea typeface="ArialMT"/>
              </a:rPr>
              <a:t> колку што е работниот притосок во цевководот. Декомпресорската станица е опремена </a:t>
            </a:r>
            <a:endParaRPr lang="en-US" sz="1800" dirty="0">
              <a:effectLst/>
              <a:latin typeface="Times New Roman" panose="02020603050405020304" pitchFamily="18" charset="0"/>
              <a:ea typeface="Times New Roman" panose="02020603050405020304" pitchFamily="18" charset="0"/>
            </a:endParaRPr>
          </a:p>
          <a:p>
            <a:pPr marL="342900" marR="0" lvl="0" indent="-342900" algn="just">
              <a:lnSpc>
                <a:spcPct val="120000"/>
              </a:lnSpc>
              <a:spcBef>
                <a:spcPts val="0"/>
              </a:spcBef>
              <a:spcAft>
                <a:spcPts val="0"/>
              </a:spcAft>
              <a:buFont typeface="+mj-lt"/>
              <a:buAutoNum type="arabicPeriod"/>
            </a:pPr>
            <a:r>
              <a:rPr lang="mk-MK" sz="1800" dirty="0">
                <a:effectLst/>
                <a:latin typeface="Arial" panose="020B0604020202020204" pitchFamily="34" charset="0"/>
                <a:ea typeface="ArialMT"/>
                <a:cs typeface="Times New Roman" panose="02020603050405020304" pitchFamily="18" charset="0"/>
              </a:rPr>
              <a:t>четири платформи на кои се поставени МАТ модули (метални резервоари) секој со капацитет од </a:t>
            </a:r>
            <a:r>
              <a:rPr lang="en-US" sz="1800" dirty="0">
                <a:effectLst/>
                <a:latin typeface="Arial" panose="020B0604020202020204" pitchFamily="34" charset="0"/>
                <a:ea typeface="ArialMT"/>
                <a:cs typeface="Times New Roman" panose="02020603050405020304" pitchFamily="18" charset="0"/>
              </a:rPr>
              <a:t>1500 nm³/h</a:t>
            </a:r>
            <a:r>
              <a:rPr lang="mk-MK" sz="1800" dirty="0">
                <a:effectLst/>
                <a:latin typeface="Arial" panose="020B0604020202020204" pitchFamily="34" charset="0"/>
                <a:ea typeface="ArialMT"/>
                <a:cs typeface="Times New Roman" panose="02020603050405020304" pitchFamily="18" charset="0"/>
              </a:rPr>
              <a:t> на притисок од 250</a:t>
            </a:r>
            <a:r>
              <a:rPr lang="en-US" sz="1800" dirty="0">
                <a:effectLst/>
                <a:latin typeface="Arial" panose="020B0604020202020204" pitchFamily="34" charset="0"/>
                <a:ea typeface="ArialMT"/>
                <a:cs typeface="Times New Roman" panose="02020603050405020304" pitchFamily="18" charset="0"/>
              </a:rPr>
              <a:t> bar</a:t>
            </a:r>
            <a:r>
              <a:rPr lang="mk-MK" sz="1800" dirty="0">
                <a:effectLst/>
                <a:latin typeface="Arial" panose="020B0604020202020204" pitchFamily="34" charset="0"/>
                <a:ea typeface="ArialMT"/>
                <a:cs typeface="Times New Roman" panose="02020603050405020304" pitchFamily="18" charset="0"/>
              </a:rPr>
              <a:t>. Секоја платформа е опремена со посебен систем од вентили и црева преку кои металните резервоари се поврзани на влез во регулаторната станица.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0"/>
              </a:spcAft>
              <a:buFont typeface="+mj-lt"/>
              <a:buAutoNum type="arabicPeriod"/>
            </a:pPr>
            <a:r>
              <a:rPr lang="mk-MK" sz="1800" dirty="0">
                <a:effectLst/>
                <a:latin typeface="Arial" panose="020B0604020202020204" pitchFamily="34" charset="0"/>
                <a:ea typeface="ArialMT"/>
                <a:cs typeface="Times New Roman" panose="02020603050405020304" pitchFamily="18" charset="0"/>
              </a:rPr>
              <a:t>регулаторна станица со капацитет од </a:t>
            </a:r>
            <a:r>
              <a:rPr lang="en-US" sz="1800" dirty="0">
                <a:effectLst/>
                <a:latin typeface="Arial" panose="020B0604020202020204" pitchFamily="34" charset="0"/>
                <a:ea typeface="ArialMT"/>
                <a:cs typeface="Times New Roman" panose="02020603050405020304" pitchFamily="18" charset="0"/>
              </a:rPr>
              <a:t>2500 nm³/h</a:t>
            </a:r>
            <a:r>
              <a:rPr lang="mk-MK" sz="1800" dirty="0">
                <a:effectLst/>
                <a:latin typeface="Arial" panose="020B0604020202020204" pitchFamily="34" charset="0"/>
                <a:ea typeface="ArialMT"/>
                <a:cs typeface="Times New Roman" panose="02020603050405020304" pitchFamily="18" charset="0"/>
              </a:rPr>
              <a:t> каде се врши декомпресија на природниот гас од 250</a:t>
            </a:r>
            <a:r>
              <a:rPr lang="en-US" sz="1800" dirty="0">
                <a:effectLst/>
                <a:latin typeface="Arial" panose="020B0604020202020204" pitchFamily="34" charset="0"/>
                <a:ea typeface="ArialMT"/>
                <a:cs typeface="Times New Roman" panose="02020603050405020304" pitchFamily="18" charset="0"/>
              </a:rPr>
              <a:t> bar</a:t>
            </a:r>
            <a:r>
              <a:rPr lang="mk-MK" sz="1800" dirty="0">
                <a:effectLst/>
                <a:latin typeface="Arial" panose="020B0604020202020204" pitchFamily="34" charset="0"/>
                <a:ea typeface="ArialMT"/>
                <a:cs typeface="Times New Roman" panose="02020603050405020304" pitchFamily="18" charset="0"/>
              </a:rPr>
              <a:t> на работен притисок 4</a:t>
            </a:r>
            <a:r>
              <a:rPr lang="en-US" sz="1800" dirty="0">
                <a:effectLst/>
                <a:latin typeface="Arial" panose="020B0604020202020204" pitchFamily="34" charset="0"/>
                <a:ea typeface="ArialMT"/>
                <a:cs typeface="Times New Roman" panose="02020603050405020304" pitchFamily="18" charset="0"/>
              </a:rPr>
              <a:t> bar</a:t>
            </a:r>
            <a:r>
              <a:rPr lang="mk-MK" sz="1800" dirty="0">
                <a:effectLst/>
                <a:latin typeface="Arial" panose="020B0604020202020204" pitchFamily="34" charset="0"/>
                <a:ea typeface="ArialMT"/>
                <a:cs typeface="Times New Roman" panose="02020603050405020304" pitchFamily="18" charset="0"/>
              </a:rPr>
              <a:t> со кој природниот гас влегува во дистрибутивиот цевковод. Регулаторната станица е дволиниска и двостепена, на првиот степен се врши редукција  на притисокот од 250 </a:t>
            </a:r>
            <a:r>
              <a:rPr lang="en-US" sz="1800" dirty="0">
                <a:effectLst/>
                <a:latin typeface="Arial" panose="020B0604020202020204" pitchFamily="34" charset="0"/>
                <a:ea typeface="ArialMT"/>
                <a:cs typeface="Times New Roman" panose="02020603050405020304" pitchFamily="18" charset="0"/>
              </a:rPr>
              <a:t>bar </a:t>
            </a:r>
            <a:r>
              <a:rPr lang="mk-MK" sz="1800" dirty="0">
                <a:effectLst/>
                <a:latin typeface="Arial" panose="020B0604020202020204" pitchFamily="34" charset="0"/>
                <a:ea typeface="ArialMT"/>
                <a:cs typeface="Times New Roman" panose="02020603050405020304" pitchFamily="18" charset="0"/>
              </a:rPr>
              <a:t>на 35 </a:t>
            </a:r>
            <a:r>
              <a:rPr lang="en-US" sz="1800" dirty="0">
                <a:effectLst/>
                <a:latin typeface="Arial" panose="020B0604020202020204" pitchFamily="34" charset="0"/>
                <a:ea typeface="ArialMT"/>
                <a:cs typeface="Times New Roman" panose="02020603050405020304" pitchFamily="18" charset="0"/>
              </a:rPr>
              <a:t>bar</a:t>
            </a:r>
            <a:r>
              <a:rPr lang="mk-MK" sz="1800" dirty="0">
                <a:effectLst/>
                <a:latin typeface="Arial" panose="020B0604020202020204" pitchFamily="34" charset="0"/>
                <a:ea typeface="ArialMT"/>
                <a:cs typeface="Times New Roman" panose="02020603050405020304" pitchFamily="18" charset="0"/>
              </a:rPr>
              <a:t>, а во вториот степен од 35 </a:t>
            </a:r>
            <a:r>
              <a:rPr lang="en-US" sz="1800" dirty="0">
                <a:effectLst/>
                <a:latin typeface="Arial" panose="020B0604020202020204" pitchFamily="34" charset="0"/>
                <a:ea typeface="ArialMT"/>
                <a:cs typeface="Times New Roman" panose="02020603050405020304" pitchFamily="18" charset="0"/>
              </a:rPr>
              <a:t>bar</a:t>
            </a:r>
            <a:r>
              <a:rPr lang="mk-MK" sz="1800" dirty="0">
                <a:effectLst/>
                <a:latin typeface="Arial" panose="020B0604020202020204" pitchFamily="34" charset="0"/>
                <a:ea typeface="ArialMT"/>
                <a:cs typeface="Times New Roman" panose="02020603050405020304" pitchFamily="18" charset="0"/>
              </a:rPr>
              <a:t> на 4 </a:t>
            </a:r>
            <a:r>
              <a:rPr lang="en-US" sz="1800" dirty="0">
                <a:effectLst/>
                <a:latin typeface="Arial" panose="020B0604020202020204" pitchFamily="34" charset="0"/>
                <a:ea typeface="ArialMT"/>
                <a:cs typeface="Times New Roman" panose="02020603050405020304" pitchFamily="18" charset="0"/>
              </a:rPr>
              <a:t>bar. </a:t>
            </a:r>
            <a:r>
              <a:rPr lang="mk-MK" sz="1800" dirty="0">
                <a:effectLst/>
                <a:latin typeface="Arial" panose="020B0604020202020204" pitchFamily="34" charset="0"/>
                <a:ea typeface="ArialMT"/>
                <a:cs typeface="Times New Roman" panose="02020603050405020304" pitchFamily="18" charset="0"/>
              </a:rPr>
              <a:t>Во истата е поставен и турбински мерач за проток тип </a:t>
            </a:r>
            <a:r>
              <a:rPr lang="en-US" sz="1800" dirty="0">
                <a:effectLst/>
                <a:latin typeface="Arial" panose="020B0604020202020204" pitchFamily="34" charset="0"/>
                <a:ea typeface="ArialMT"/>
                <a:cs typeface="Times New Roman" panose="02020603050405020304" pitchFamily="18" charset="0"/>
              </a:rPr>
              <a:t>G400 </a:t>
            </a:r>
            <a:r>
              <a:rPr lang="en-US" sz="1800" dirty="0" err="1">
                <a:effectLst/>
                <a:latin typeface="Arial" panose="020B0604020202020204" pitchFamily="34" charset="0"/>
                <a:ea typeface="ArialMT"/>
                <a:cs typeface="Times New Roman" panose="02020603050405020304" pitchFamily="18" charset="0"/>
              </a:rPr>
              <a:t>Elster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20000"/>
              </a:lnSpc>
              <a:spcBef>
                <a:spcPts val="0"/>
              </a:spcBef>
              <a:spcAft>
                <a:spcPts val="600"/>
              </a:spcAft>
              <a:buFont typeface="+mj-lt"/>
              <a:buAutoNum type="arabicPeriod"/>
            </a:pPr>
            <a:r>
              <a:rPr lang="mk-MK" sz="1800" dirty="0">
                <a:effectLst/>
                <a:latin typeface="Arial" panose="020B0604020202020204" pitchFamily="34" charset="0"/>
                <a:ea typeface="ArialMT"/>
                <a:cs typeface="Times New Roman" panose="02020603050405020304" pitchFamily="18" charset="0"/>
              </a:rPr>
              <a:t>загревачка станица опремена со  шест гасни котли, која служи за загревање на природниот гас пред декомпримирање</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mk-MK" sz="2800" dirty="0">
                <a:effectLst/>
                <a:latin typeface="Arial" panose="020B0604020202020204" pitchFamily="34" charset="0"/>
                <a:ea typeface="ArialMT"/>
                <a:cs typeface="Times New Roman" panose="02020603050405020304" pitchFamily="18" charset="0"/>
              </a:rPr>
              <a:t>Покрај оваа станица во проектот за гасификација на општина Струмица има предвидено уште една локација за изградба на втора декомпресорска станица доколку за тоа има потреба.</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6561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495C-C1B3-FDAA-341F-2D7AD8FAE62B}"/>
              </a:ext>
            </a:extLst>
          </p:cNvPr>
          <p:cNvSpPr>
            <a:spLocks noGrp="1"/>
          </p:cNvSpPr>
          <p:nvPr>
            <p:ph type="title"/>
          </p:nvPr>
        </p:nvSpPr>
        <p:spPr/>
        <p:txBody>
          <a:bodyPr/>
          <a:lstStyle/>
          <a:p>
            <a:r>
              <a:rPr lang="mk-MK" dirty="0"/>
              <a:t>Проширување</a:t>
            </a:r>
            <a:endParaRPr lang="en-US" dirty="0"/>
          </a:p>
        </p:txBody>
      </p:sp>
      <p:sp>
        <p:nvSpPr>
          <p:cNvPr id="3" name="Content Placeholder 2">
            <a:extLst>
              <a:ext uri="{FF2B5EF4-FFF2-40B4-BE49-F238E27FC236}">
                <a16:creationId xmlns:a16="http://schemas.microsoft.com/office/drawing/2014/main" id="{8FA21F72-CAD6-D787-E614-DDC22693EF5C}"/>
              </a:ext>
            </a:extLst>
          </p:cNvPr>
          <p:cNvSpPr>
            <a:spLocks noGrp="1"/>
          </p:cNvSpPr>
          <p:nvPr>
            <p:ph idx="1"/>
          </p:nvPr>
        </p:nvSpPr>
        <p:spPr/>
        <p:txBody>
          <a:bodyPr>
            <a:normAutofit lnSpcReduction="10000"/>
          </a:bodyPr>
          <a:lstStyle/>
          <a:p>
            <a:pPr marL="0" marR="0">
              <a:lnSpc>
                <a:spcPct val="120000"/>
              </a:lnSpc>
              <a:spcBef>
                <a:spcPts val="0"/>
              </a:spcBef>
              <a:spcAft>
                <a:spcPts val="0"/>
              </a:spcAft>
            </a:pPr>
            <a:r>
              <a:rPr lang="mk-MK" sz="1800" dirty="0">
                <a:effectLst/>
                <a:latin typeface="Arial" panose="020B0604020202020204" pitchFamily="34" charset="0"/>
                <a:ea typeface="ArialMT"/>
              </a:rPr>
              <a:t>ЈПЕД „Струмица – Гас“ Струмица во Октомври 2012 година започна со приклучување на првите потрошувачи на дистрибутивната гасоводна мрежа, како и </a:t>
            </a:r>
            <a:r>
              <a:rPr lang="mk-MK" sz="1800" dirty="0">
                <a:effectLst/>
                <a:latin typeface="Arial" panose="020B0604020202020204" pitchFamily="34" charset="0"/>
                <a:ea typeface="Times New Roman" panose="02020603050405020304" pitchFamily="18" charset="0"/>
              </a:rPr>
              <a:t>со снабдување со природен гас преку системот за дистрибуција на природен гас на потрошувачите приклучени на истата.</a:t>
            </a:r>
            <a:r>
              <a:rPr lang="mk-MK" sz="1800" dirty="0">
                <a:effectLst/>
                <a:latin typeface="Arial" panose="020B0604020202020204" pitchFamily="34" charset="0"/>
                <a:ea typeface="ArialMT"/>
              </a:rPr>
              <a:t> Најпрво беа приклучени 14 објекти на јавни институции под локална самоуправа, кои природниот гас го користат за греење во период од месец Октомври до месец Април наредната година. Првите потрошувачи од категоријата домаќинства беа приклучени во средината на месец Ноември 2013, вкупно </a:t>
            </a:r>
            <a:r>
              <a:rPr lang="mk-MK" sz="1800" dirty="0">
                <a:effectLst/>
                <a:latin typeface="Arial" panose="020B0604020202020204" pitchFamily="34" charset="0"/>
                <a:ea typeface="Times New Roman" panose="02020603050405020304" pitchFamily="18" charset="0"/>
              </a:rPr>
              <a:t>триесет и четири, кои во своите домови го воведоа природниот гас како енергенс за затоплување, подготовка на храна и на санитарна топла вода. </a:t>
            </a:r>
            <a:endParaRPr lang="en-US" sz="1800" dirty="0">
              <a:effectLst/>
              <a:latin typeface="Times New Roman" panose="02020603050405020304" pitchFamily="18" charset="0"/>
              <a:ea typeface="Times New Roman" panose="02020603050405020304" pitchFamily="18" charset="0"/>
            </a:endParaRPr>
          </a:p>
          <a:p>
            <a:pPr marL="0" marR="0">
              <a:lnSpc>
                <a:spcPct val="120000"/>
              </a:lnSpc>
              <a:spcBef>
                <a:spcPts val="0"/>
              </a:spcBef>
              <a:spcAft>
                <a:spcPts val="0"/>
              </a:spcAft>
            </a:pPr>
            <a:r>
              <a:rPr lang="mk-MK" sz="1800" dirty="0">
                <a:effectLst/>
                <a:latin typeface="Arial" panose="020B0604020202020204" pitchFamily="34" charset="0"/>
                <a:ea typeface="Times New Roman" panose="02020603050405020304" pitchFamily="18" charset="0"/>
              </a:rPr>
              <a:t>Водени од специфичниот општествен карактер на градот и задоволување на неговите идни енергетски потреби, ЈПЕД „Струмица-Гас“ во претходните години работејќи според предвидената динамика за реализација на планираното успеа да изгради дистрибутивна гасоводна мрежа во должина од 44.000 </a:t>
            </a:r>
            <a:r>
              <a:rPr lang="en-US" sz="1800" dirty="0">
                <a:effectLst/>
                <a:latin typeface="Arial" panose="020B0604020202020204" pitchFamily="34" charset="0"/>
                <a:ea typeface="Times New Roman" panose="02020603050405020304" pitchFamily="18" charset="0"/>
              </a:rPr>
              <a:t>m</a:t>
            </a:r>
            <a:r>
              <a:rPr lang="mk-MK" sz="1800" dirty="0">
                <a:effectLst/>
                <a:latin typeface="Arial" panose="020B0604020202020204" pitchFamily="34" charset="0"/>
                <a:ea typeface="Times New Roman" panose="02020603050405020304" pitchFamily="18" charset="0"/>
              </a:rPr>
              <a:t>, на која има приклучено вкупно 406 корисници поделени во три категории на потрошувачи и тоа 34</a:t>
            </a:r>
            <a:r>
              <a:rPr lang="en-US" sz="1800" dirty="0">
                <a:effectLst/>
                <a:latin typeface="Arial" panose="020B0604020202020204" pitchFamily="34" charset="0"/>
                <a:ea typeface="Times New Roman" panose="02020603050405020304" pitchFamily="18" charset="0"/>
              </a:rPr>
              <a:t>8</a:t>
            </a:r>
            <a:r>
              <a:rPr lang="mk-MK" sz="1800" dirty="0">
                <a:effectLst/>
                <a:latin typeface="Arial" panose="020B0604020202020204" pitchFamily="34" charset="0"/>
                <a:ea typeface="Times New Roman" panose="02020603050405020304" pitchFamily="18" charset="0"/>
              </a:rPr>
              <a:t> потрошувачи од категоријата домаќинства, 23 од категоријата стопанство и 3</a:t>
            </a:r>
            <a:r>
              <a:rPr lang="en-US" sz="1800" dirty="0">
                <a:effectLst/>
                <a:latin typeface="Arial" panose="020B0604020202020204" pitchFamily="34" charset="0"/>
                <a:ea typeface="Times New Roman" panose="02020603050405020304" pitchFamily="18" charset="0"/>
              </a:rPr>
              <a:t>5</a:t>
            </a:r>
            <a:r>
              <a:rPr lang="mk-MK" sz="1800" dirty="0">
                <a:effectLst/>
                <a:latin typeface="Arial" panose="020B0604020202020204" pitchFamily="34" charset="0"/>
                <a:ea typeface="Times New Roman" panose="02020603050405020304" pitchFamily="18" charset="0"/>
              </a:rPr>
              <a:t> јавни институции.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82307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C75E-F9B9-009B-F921-CFA9514A1CD9}"/>
              </a:ext>
            </a:extLst>
          </p:cNvPr>
          <p:cNvSpPr>
            <a:spLocks noGrp="1"/>
          </p:cNvSpPr>
          <p:nvPr>
            <p:ph type="title"/>
          </p:nvPr>
        </p:nvSpPr>
        <p:spPr/>
        <p:txBody>
          <a:bodyPr/>
          <a:lstStyle/>
          <a:p>
            <a:r>
              <a:rPr lang="mk-MK" dirty="0"/>
              <a:t>Проширување</a:t>
            </a:r>
            <a:endParaRPr lang="en-US" dirty="0"/>
          </a:p>
        </p:txBody>
      </p:sp>
      <p:sp>
        <p:nvSpPr>
          <p:cNvPr id="3" name="Content Placeholder 2">
            <a:extLst>
              <a:ext uri="{FF2B5EF4-FFF2-40B4-BE49-F238E27FC236}">
                <a16:creationId xmlns:a16="http://schemas.microsoft.com/office/drawing/2014/main" id="{0CE10701-22BB-B1AA-8E90-30F4AC5EAEBE}"/>
              </a:ext>
            </a:extLst>
          </p:cNvPr>
          <p:cNvSpPr>
            <a:spLocks noGrp="1"/>
          </p:cNvSpPr>
          <p:nvPr>
            <p:ph idx="1"/>
          </p:nvPr>
        </p:nvSpPr>
        <p:spPr/>
        <p:txBody>
          <a:bodyPr>
            <a:normAutofit lnSpcReduction="10000"/>
          </a:bodyPr>
          <a:lstStyle/>
          <a:p>
            <a:pPr marL="0" marR="0">
              <a:lnSpc>
                <a:spcPct val="120000"/>
              </a:lnSpc>
              <a:spcBef>
                <a:spcPts val="0"/>
              </a:spcBef>
              <a:spcAft>
                <a:spcPts val="0"/>
              </a:spcAft>
            </a:pPr>
            <a:r>
              <a:rPr lang="mk-MK" sz="1800" dirty="0">
                <a:effectLst/>
                <a:latin typeface="Arial" panose="020B0604020202020204" pitchFamily="34" charset="0"/>
                <a:ea typeface="Times New Roman" panose="02020603050405020304" pitchFamily="18" charset="0"/>
              </a:rPr>
              <a:t>Од основањето на ЈПЕД“Струмица-Гас“ Струмица до денес во изградбата на системот за дистрибуција на природен гас се инвестирани 250.000.000,</a:t>
            </a:r>
            <a:r>
              <a:rPr lang="mk-MK" sz="1800" baseline="-25000" dirty="0">
                <a:effectLst/>
                <a:latin typeface="Arial" panose="020B0604020202020204" pitchFamily="34" charset="0"/>
                <a:ea typeface="Times New Roman" panose="02020603050405020304" pitchFamily="18" charset="0"/>
              </a:rPr>
              <a:t>00</a:t>
            </a:r>
            <a:r>
              <a:rPr lang="mk-MK" sz="1800" dirty="0">
                <a:effectLst/>
                <a:latin typeface="Arial" panose="020B0604020202020204" pitchFamily="34" charset="0"/>
                <a:ea typeface="Times New Roman" panose="02020603050405020304" pitchFamily="18" charset="0"/>
              </a:rPr>
              <a:t> денари. Сите средства кои се инвестирани во овој систем се сопствени средства на Општина Струмица.</a:t>
            </a:r>
            <a:endParaRPr lang="en-US" sz="1800" dirty="0">
              <a:effectLst/>
              <a:latin typeface="Times New Roman" panose="02020603050405020304" pitchFamily="18" charset="0"/>
              <a:ea typeface="Times New Roman" panose="02020603050405020304" pitchFamily="18" charset="0"/>
            </a:endParaRPr>
          </a:p>
          <a:p>
            <a:pPr marL="0" marR="0" indent="457200" algn="just">
              <a:lnSpc>
                <a:spcPct val="120000"/>
              </a:lnSpc>
              <a:spcBef>
                <a:spcPts val="0"/>
              </a:spcBef>
              <a:spcAft>
                <a:spcPts val="0"/>
              </a:spcAft>
            </a:pPr>
            <a:r>
              <a:rPr lang="mk-MK" sz="1800" dirty="0">
                <a:effectLst/>
                <a:latin typeface="Arial" panose="020B0604020202020204" pitchFamily="34" charset="0"/>
                <a:ea typeface="Calibri" panose="020F0502020204030204" pitchFamily="34" charset="0"/>
              </a:rPr>
              <a:t>Од 1 Јануари 2022 година, на предлог на градоначалникот на општина Струмица на корисниците на природен гас од категоријата домаќинства им исплаќа субвенции во висина од 10 ден. за потрошен </a:t>
            </a:r>
            <a:r>
              <a:rPr lang="en-US" sz="1800" dirty="0">
                <a:effectLst/>
                <a:latin typeface="Arial" panose="020B0604020202020204" pitchFamily="34" charset="0"/>
                <a:ea typeface="Calibri" panose="020F0502020204030204" pitchFamily="34" charset="0"/>
              </a:rPr>
              <a:t>m³</a:t>
            </a:r>
            <a:r>
              <a:rPr lang="mk-MK" sz="1800" dirty="0">
                <a:effectLst/>
                <a:latin typeface="Arial" panose="020B0604020202020204" pitchFamily="34" charset="0"/>
                <a:ea typeface="Calibri" panose="020F0502020204030204" pitchFamily="34" charset="0"/>
              </a:rPr>
              <a:t> гас, како мерка со која ќе ги поттикне граѓаните да го користат природниот гас како енергенс во своите домови за затоплување, припрема на санитарна топла вода и готвење.</a:t>
            </a:r>
            <a:endParaRPr lang="en-US" sz="18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pPr>
            <a:r>
              <a:rPr lang="mk-MK" sz="1800" b="1" dirty="0">
                <a:effectLst/>
                <a:latin typeface="Arial" panose="020B0604020202020204" pitchFamily="34" charset="0"/>
                <a:ea typeface="Times New Roman" panose="02020603050405020304" pitchFamily="18" charset="0"/>
              </a:rPr>
              <a:t>Од месец Јануари 2024 година, согласно одлуките и правилниците од Регулаторна комисија за енергетика </a:t>
            </a:r>
            <a:r>
              <a:rPr lang="en-US" sz="1800" b="1" dirty="0">
                <a:solidFill>
                  <a:srgbClr val="000000"/>
                </a:solidFill>
                <a:effectLst/>
                <a:latin typeface="Arial" panose="020B0604020202020204" pitchFamily="34" charset="0"/>
                <a:ea typeface="Times New Roman" panose="02020603050405020304" pitchFamily="18" charset="0"/>
              </a:rPr>
              <a:t>и </a:t>
            </a:r>
            <a:r>
              <a:rPr lang="en-US" sz="1800" b="1" dirty="0" err="1">
                <a:solidFill>
                  <a:srgbClr val="000000"/>
                </a:solidFill>
                <a:effectLst/>
                <a:latin typeface="Arial" panose="020B0604020202020204" pitchFamily="34" charset="0"/>
                <a:ea typeface="Times New Roman" panose="02020603050405020304" pitchFamily="18" charset="0"/>
              </a:rPr>
              <a:t>водни</a:t>
            </a:r>
            <a:r>
              <a:rPr lang="en-US" sz="1800" b="1" dirty="0">
                <a:solidFill>
                  <a:srgbClr val="000000"/>
                </a:solidFill>
                <a:effectLst/>
                <a:latin typeface="Arial" panose="020B0604020202020204" pitchFamily="34" charset="0"/>
                <a:ea typeface="Times New Roman" panose="02020603050405020304" pitchFamily="18" charset="0"/>
              </a:rPr>
              <a:t> </a:t>
            </a:r>
            <a:r>
              <a:rPr lang="en-US" sz="1800" b="1" dirty="0" err="1">
                <a:solidFill>
                  <a:srgbClr val="000000"/>
                </a:solidFill>
                <a:effectLst/>
                <a:latin typeface="Arial" panose="020B0604020202020204" pitchFamily="34" charset="0"/>
                <a:ea typeface="Times New Roman" panose="02020603050405020304" pitchFamily="18" charset="0"/>
              </a:rPr>
              <a:t>услуги</a:t>
            </a:r>
            <a:r>
              <a:rPr lang="en-US" sz="1800" b="1" dirty="0">
                <a:solidFill>
                  <a:srgbClr val="000000"/>
                </a:solidFill>
                <a:effectLst/>
                <a:latin typeface="Arial" panose="020B0604020202020204" pitchFamily="34" charset="0"/>
                <a:ea typeface="Times New Roman" panose="02020603050405020304" pitchFamily="18" charset="0"/>
              </a:rPr>
              <a:t> </a:t>
            </a:r>
            <a:r>
              <a:rPr lang="en-US" sz="1800" b="1" dirty="0" err="1">
                <a:solidFill>
                  <a:srgbClr val="000000"/>
                </a:solidFill>
                <a:effectLst/>
                <a:latin typeface="Arial" panose="020B0604020202020204" pitchFamily="34" charset="0"/>
                <a:ea typeface="Times New Roman" panose="02020603050405020304" pitchFamily="18" charset="0"/>
              </a:rPr>
              <a:t>на</a:t>
            </a:r>
            <a:r>
              <a:rPr lang="en-US" sz="1800" b="1" dirty="0">
                <a:solidFill>
                  <a:srgbClr val="000000"/>
                </a:solidFill>
                <a:effectLst/>
                <a:latin typeface="Arial" panose="020B0604020202020204" pitchFamily="34" charset="0"/>
                <a:ea typeface="Times New Roman" panose="02020603050405020304" pitchFamily="18" charset="0"/>
              </a:rPr>
              <a:t> </a:t>
            </a:r>
            <a:r>
              <a:rPr lang="mk-MK" sz="1800" b="1" dirty="0">
                <a:solidFill>
                  <a:srgbClr val="000000"/>
                </a:solidFill>
                <a:effectLst/>
                <a:latin typeface="Arial" panose="020B0604020202020204" pitchFamily="34" charset="0"/>
                <a:ea typeface="Times New Roman" panose="02020603050405020304" pitchFamily="18" charset="0"/>
              </a:rPr>
              <a:t>Р</a:t>
            </a:r>
            <a:r>
              <a:rPr lang="en-US" sz="1800" b="1" dirty="0" err="1">
                <a:solidFill>
                  <a:srgbClr val="000000"/>
                </a:solidFill>
                <a:effectLst/>
                <a:latin typeface="Arial" panose="020B0604020202020204" pitchFamily="34" charset="0"/>
                <a:ea typeface="Times New Roman" panose="02020603050405020304" pitchFamily="18" charset="0"/>
              </a:rPr>
              <a:t>епублика</a:t>
            </a:r>
            <a:r>
              <a:rPr lang="en-US" sz="1800" b="1" dirty="0">
                <a:solidFill>
                  <a:srgbClr val="000000"/>
                </a:solidFill>
                <a:effectLst/>
                <a:latin typeface="Arial" panose="020B0604020202020204" pitchFamily="34" charset="0"/>
                <a:ea typeface="Times New Roman" panose="02020603050405020304" pitchFamily="18" charset="0"/>
              </a:rPr>
              <a:t> </a:t>
            </a:r>
            <a:r>
              <a:rPr lang="mk-MK" sz="1800" b="1" dirty="0">
                <a:solidFill>
                  <a:srgbClr val="000000"/>
                </a:solidFill>
                <a:effectLst/>
                <a:latin typeface="Arial" panose="020B0604020202020204" pitchFamily="34" charset="0"/>
                <a:ea typeface="Times New Roman" panose="02020603050405020304" pitchFamily="18" charset="0"/>
              </a:rPr>
              <a:t>С</a:t>
            </a:r>
            <a:r>
              <a:rPr lang="en-US" sz="1800" b="1" dirty="0" err="1">
                <a:solidFill>
                  <a:srgbClr val="000000"/>
                </a:solidFill>
                <a:effectLst/>
                <a:latin typeface="Arial" panose="020B0604020202020204" pitchFamily="34" charset="0"/>
                <a:ea typeface="Times New Roman" panose="02020603050405020304" pitchFamily="18" charset="0"/>
              </a:rPr>
              <a:t>еверна</a:t>
            </a:r>
            <a:r>
              <a:rPr lang="en-US" sz="1800" b="1" dirty="0">
                <a:solidFill>
                  <a:srgbClr val="000000"/>
                </a:solidFill>
                <a:effectLst/>
                <a:latin typeface="Arial" panose="020B0604020202020204" pitchFamily="34" charset="0"/>
                <a:ea typeface="Times New Roman" panose="02020603050405020304" pitchFamily="18" charset="0"/>
              </a:rPr>
              <a:t> </a:t>
            </a:r>
            <a:r>
              <a:rPr lang="mk-MK" sz="1800" b="1" dirty="0">
                <a:solidFill>
                  <a:srgbClr val="000000"/>
                </a:solidFill>
                <a:effectLst/>
                <a:latin typeface="Arial" panose="020B0604020202020204" pitchFamily="34" charset="0"/>
                <a:ea typeface="Times New Roman" panose="02020603050405020304" pitchFamily="18" charset="0"/>
              </a:rPr>
              <a:t>М</a:t>
            </a:r>
            <a:r>
              <a:rPr lang="en-US" sz="1800" b="1" dirty="0" err="1">
                <a:solidFill>
                  <a:srgbClr val="000000"/>
                </a:solidFill>
                <a:effectLst/>
                <a:latin typeface="Arial" panose="020B0604020202020204" pitchFamily="34" charset="0"/>
                <a:ea typeface="Times New Roman" panose="02020603050405020304" pitchFamily="18" charset="0"/>
              </a:rPr>
              <a:t>акедонија</a:t>
            </a:r>
            <a:r>
              <a:rPr lang="mk-MK" sz="1800" b="1" dirty="0">
                <a:solidFill>
                  <a:srgbClr val="000000"/>
                </a:solidFill>
                <a:effectLst/>
                <a:latin typeface="Arial" panose="020B0604020202020204" pitchFamily="34" charset="0"/>
                <a:ea typeface="Times New Roman" panose="02020603050405020304" pitchFamily="18" charset="0"/>
              </a:rPr>
              <a:t>, природниот гас се фактурира во </a:t>
            </a:r>
            <a:r>
              <a:rPr lang="en-US" sz="1800" b="1" dirty="0">
                <a:solidFill>
                  <a:srgbClr val="000000"/>
                </a:solidFill>
                <a:effectLst/>
                <a:latin typeface="Arial" panose="020B0604020202020204" pitchFamily="34" charset="0"/>
                <a:ea typeface="Times New Roman" panose="02020603050405020304" pitchFamily="18" charset="0"/>
              </a:rPr>
              <a:t>kWh </a:t>
            </a:r>
            <a:r>
              <a:rPr lang="mk-MK" sz="1800" b="1" dirty="0">
                <a:solidFill>
                  <a:srgbClr val="000000"/>
                </a:solidFill>
                <a:effectLst/>
                <a:latin typeface="Arial" panose="020B0604020202020204" pitchFamily="34" charset="0"/>
                <a:ea typeface="Times New Roman" panose="02020603050405020304" pitchFamily="18" charset="0"/>
              </a:rPr>
              <a:t>на место </a:t>
            </a:r>
            <a:r>
              <a:rPr lang="en-US" sz="1800" b="1" dirty="0">
                <a:effectLst/>
                <a:latin typeface="Arial" panose="020B0604020202020204" pitchFamily="34" charset="0"/>
                <a:ea typeface="Calibri" panose="020F0502020204030204" pitchFamily="34" charset="0"/>
              </a:rPr>
              <a:t>m³</a:t>
            </a:r>
            <a:r>
              <a:rPr lang="mk-MK" sz="1800" dirty="0">
                <a:effectLst/>
                <a:latin typeface="Arial" panose="020B0604020202020204" pitchFamily="34" charset="0"/>
                <a:ea typeface="Calibri" panose="020F0502020204030204" pitchFamily="34" charset="0"/>
              </a:rPr>
              <a:t>, што воедно е пракса во земјите од Европската Унија десетина години, а тоа ја прави цената на гасот поспредлива со останатите енергенси. Во последните две години поради светската енергетска криза цената на гасот беше драстично зголемена, меѓутоа во последните седум осум месеци постојано се намалува и е за очекување дека за оваа година ќе биде стабилизирана без некои поголеми промени. Продажната цена на природен гас за месец Март 2024 год е 4,8958 ден./</a:t>
            </a:r>
            <a:r>
              <a:rPr lang="en-US" sz="1800" dirty="0">
                <a:effectLst/>
                <a:latin typeface="Arial" panose="020B0604020202020204" pitchFamily="34" charset="0"/>
                <a:ea typeface="Calibri" panose="020F0502020204030204" pitchFamily="34" charset="0"/>
              </a:rPr>
              <a:t>kWh</a:t>
            </a:r>
            <a:r>
              <a:rPr lang="mk-MK" sz="1800" dirty="0">
                <a:effectLst/>
                <a:latin typeface="Arial" panose="020B0604020202020204" pitchFamily="34"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62681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A82891-DCAE-7A52-1C0F-25BD336A44BD}"/>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br>
              <a:rPr lang="en-US" sz="2000" kern="1200">
                <a:solidFill>
                  <a:srgbClr val="FFFFFF"/>
                </a:solidFill>
                <a:latin typeface="+mj-lt"/>
                <a:ea typeface="+mj-ea"/>
                <a:cs typeface="+mj-cs"/>
              </a:rPr>
            </a:br>
            <a:br>
              <a:rPr lang="en-US" sz="2000" kern="1200">
                <a:solidFill>
                  <a:srgbClr val="FFFFFF"/>
                </a:solidFill>
                <a:latin typeface="+mj-lt"/>
                <a:ea typeface="+mj-ea"/>
                <a:cs typeface="+mj-cs"/>
              </a:rPr>
            </a:br>
            <a:br>
              <a:rPr lang="en-US" sz="2000" kern="1200">
                <a:solidFill>
                  <a:srgbClr val="FFFFFF"/>
                </a:solidFill>
                <a:latin typeface="+mj-lt"/>
                <a:ea typeface="+mj-ea"/>
                <a:cs typeface="+mj-cs"/>
              </a:rPr>
            </a:br>
            <a:br>
              <a:rPr lang="en-US" sz="2000" kern="1200">
                <a:solidFill>
                  <a:srgbClr val="FFFFFF"/>
                </a:solidFill>
                <a:latin typeface="+mj-lt"/>
                <a:ea typeface="+mj-ea"/>
                <a:cs typeface="+mj-cs"/>
              </a:rPr>
            </a:br>
            <a:r>
              <a:rPr lang="en-US" sz="2000" kern="1200">
                <a:solidFill>
                  <a:srgbClr val="FFFFFF"/>
                </a:solidFill>
                <a:latin typeface="+mj-lt"/>
                <a:ea typeface="+mj-ea"/>
                <a:cs typeface="+mj-cs"/>
              </a:rPr>
              <a:t>Воведување јавен транспорт со електрични автобуси</a:t>
            </a:r>
          </a:p>
        </p:txBody>
      </p:sp>
      <p:pic>
        <p:nvPicPr>
          <p:cNvPr id="4" name="Picture 3">
            <a:extLst>
              <a:ext uri="{FF2B5EF4-FFF2-40B4-BE49-F238E27FC236}">
                <a16:creationId xmlns:a16="http://schemas.microsoft.com/office/drawing/2014/main" id="{B3939F16-8BE8-C54A-E6F1-6369013B8307}"/>
              </a:ext>
            </a:extLst>
          </p:cNvPr>
          <p:cNvPicPr>
            <a:picLocks noChangeAspect="1"/>
          </p:cNvPicPr>
          <p:nvPr/>
        </p:nvPicPr>
        <p:blipFill>
          <a:blip r:embed="rId2"/>
          <a:stretch>
            <a:fillRect/>
          </a:stretch>
        </p:blipFill>
        <p:spPr bwMode="auto">
          <a:xfrm>
            <a:off x="4777316" y="1010516"/>
            <a:ext cx="6780700" cy="4834639"/>
          </a:xfrm>
          <a:prstGeom prst="rect">
            <a:avLst/>
          </a:prstGeom>
          <a:noFill/>
        </p:spPr>
      </p:pic>
    </p:spTree>
    <p:extLst>
      <p:ext uri="{BB962C8B-B14F-4D97-AF65-F5344CB8AC3E}">
        <p14:creationId xmlns:p14="http://schemas.microsoft.com/office/powerpoint/2010/main" val="4060441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E3C5-7379-12B8-35BB-64D891E7F3C5}"/>
              </a:ext>
            </a:extLst>
          </p:cNvPr>
          <p:cNvSpPr>
            <a:spLocks noGrp="1"/>
          </p:cNvSpPr>
          <p:nvPr>
            <p:ph type="title"/>
          </p:nvPr>
        </p:nvSpPr>
        <p:spPr/>
        <p:txBody>
          <a:bodyPr/>
          <a:lstStyle/>
          <a:p>
            <a:r>
              <a:rPr lang="mk-MK" dirty="0"/>
              <a:t>Воведување на електрични автобуси</a:t>
            </a:r>
            <a:endParaRPr lang="en-US" dirty="0"/>
          </a:p>
        </p:txBody>
      </p:sp>
      <p:sp>
        <p:nvSpPr>
          <p:cNvPr id="3" name="Content Placeholder 2">
            <a:extLst>
              <a:ext uri="{FF2B5EF4-FFF2-40B4-BE49-F238E27FC236}">
                <a16:creationId xmlns:a16="http://schemas.microsoft.com/office/drawing/2014/main" id="{2096D2D0-72E2-27BD-3FA8-DC478B424B18}"/>
              </a:ext>
            </a:extLst>
          </p:cNvPr>
          <p:cNvSpPr>
            <a:spLocks noGrp="1"/>
          </p:cNvSpPr>
          <p:nvPr>
            <p:ph idx="1"/>
          </p:nvPr>
        </p:nvSpPr>
        <p:spPr/>
        <p:txBody>
          <a:bodyPr/>
          <a:lstStyle/>
          <a:p>
            <a:pPr marL="0" marR="0" indent="228600" algn="just">
              <a:lnSpc>
                <a:spcPct val="125000"/>
              </a:lnSpc>
              <a:spcBef>
                <a:spcPts val="0"/>
              </a:spcBef>
              <a:spcAft>
                <a:spcPts val="0"/>
              </a:spcAft>
            </a:pPr>
            <a:r>
              <a:rPr lang="mk-MK" sz="1800" dirty="0">
                <a:effectLst/>
                <a:latin typeface="Arial" panose="020B0604020202020204" pitchFamily="34" charset="0"/>
                <a:ea typeface="Times New Roman" panose="02020603050405020304" pitchFamily="18" charset="0"/>
              </a:rPr>
              <a:t>Јавното сообраќајно претпријатие</a:t>
            </a:r>
            <a:r>
              <a:rPr lang="en-US" sz="1800" dirty="0">
                <a:effectLst/>
                <a:latin typeface="Arial" panose="020B0604020202020204" pitchFamily="34" charset="0"/>
                <a:ea typeface="Times New Roman" panose="02020603050405020304" pitchFamily="18" charset="0"/>
              </a:rPr>
              <a:t> ‘’</a:t>
            </a:r>
            <a:r>
              <a:rPr lang="mk-MK" sz="1800" dirty="0">
                <a:effectLst/>
                <a:latin typeface="Arial" panose="020B0604020202020204" pitchFamily="34" charset="0"/>
                <a:ea typeface="Times New Roman" panose="02020603050405020304" pitchFamily="18" charset="0"/>
              </a:rPr>
              <a:t>СТРУМИЦА - ТРАНСПОРТ’</a:t>
            </a:r>
            <a:r>
              <a:rPr lang="en-US" sz="1800" dirty="0">
                <a:effectLst/>
                <a:latin typeface="Arial" panose="020B0604020202020204" pitchFamily="34" charset="0"/>
                <a:ea typeface="Times New Roman" panose="02020603050405020304" pitchFamily="18" charset="0"/>
              </a:rPr>
              <a:t>’ </a:t>
            </a:r>
            <a:r>
              <a:rPr lang="mk-MK" sz="1800" dirty="0">
                <a:effectLst/>
                <a:latin typeface="Arial" panose="020B0604020202020204" pitchFamily="34" charset="0"/>
                <a:ea typeface="Times New Roman" panose="02020603050405020304" pitchFamily="18" charset="0"/>
              </a:rPr>
              <a:t>Струмица, </a:t>
            </a:r>
            <a:r>
              <a:rPr lang="mk-MK" sz="1800" dirty="0">
                <a:effectLst/>
                <a:latin typeface="Arial" panose="020B0604020202020204" pitchFamily="34" charset="0"/>
                <a:ea typeface="Times New Roman" panose="02020603050405020304" pitchFamily="18" charset="0"/>
                <a:cs typeface="Times New Roman" panose="02020603050405020304" pitchFamily="18" charset="0"/>
              </a:rPr>
              <a:t>е основано со одлука на Советот на општина Струмица на седницата одржана на 15.03.2023 година, со  цел </a:t>
            </a:r>
            <a:r>
              <a:rPr lang="mk-MK" sz="1800" b="1" dirty="0">
                <a:effectLst/>
                <a:latin typeface="Arial" panose="020B0604020202020204" pitchFamily="34" charset="0"/>
                <a:ea typeface="Times New Roman" panose="02020603050405020304" pitchFamily="18" charset="0"/>
                <a:cs typeface="Times New Roman" panose="02020603050405020304" pitchFamily="18" charset="0"/>
              </a:rPr>
              <a:t>да овозможи градски и приградски патнички копнен транспорт на територијата на Општина Струмица</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mk-MK" sz="1800" b="1" dirty="0">
                <a:effectLst/>
                <a:latin typeface="Arial" panose="020B0604020202020204" pitchFamily="34" charset="0"/>
                <a:ea typeface="Times New Roman" panose="02020603050405020304" pitchFamily="18" charset="0"/>
                <a:cs typeface="Times New Roman" panose="02020603050405020304" pitchFamily="18" charset="0"/>
              </a:rPr>
              <a:t> Во функција на основната дејност, јавното сообраќајно претпријатие ќе врши и други дејности во внатрешниот промет и тоа:</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25000"/>
              </a:lnSpc>
              <a:spcBef>
                <a:spcPts val="0"/>
              </a:spcBef>
              <a:spcAft>
                <a:spcPts val="0"/>
              </a:spcAft>
              <a:buFont typeface="Arial" panose="020B0604020202020204" pitchFamily="34" charset="0"/>
              <a:buChar char="-"/>
            </a:pPr>
            <a:r>
              <a:rPr lang="mk-MK" sz="1800" b="1" dirty="0">
                <a:effectLst/>
                <a:latin typeface="Arial" panose="020B0604020202020204" pitchFamily="34" charset="0"/>
                <a:ea typeface="Calibri" panose="020F0502020204030204" pitchFamily="34" charset="0"/>
                <a:cs typeface="Times New Roman" panose="02020603050405020304" pitchFamily="18" charset="0"/>
              </a:rPr>
              <a:t>Друг патнички копен транспорт</a:t>
            </a:r>
            <a:r>
              <a:rPr lang="mk-MK" sz="1800" dirty="0">
                <a:effectLst/>
                <a:latin typeface="Arial" panose="020B0604020202020204" pitchFamily="34" charset="0"/>
                <a:ea typeface="Calibri" panose="020F0502020204030204" pitchFamily="34" charset="0"/>
                <a:cs typeface="Times New Roman" panose="02020603050405020304" pitchFamily="18" charset="0"/>
              </a:rPr>
              <a:t>,не спомнат на друго место;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5000"/>
              </a:lnSpc>
              <a:spcBef>
                <a:spcPts val="0"/>
              </a:spcBef>
              <a:spcAft>
                <a:spcPts val="0"/>
              </a:spcAft>
              <a:buFont typeface="Arial" panose="020B0604020202020204" pitchFamily="34" charset="0"/>
              <a:buChar char="-"/>
            </a:pPr>
            <a:r>
              <a:rPr lang="mk-MK" sz="1800" dirty="0">
                <a:effectLst/>
                <a:latin typeface="Arial" panose="020B0604020202020204" pitchFamily="34" charset="0"/>
                <a:ea typeface="Calibri" panose="020F0502020204030204" pitchFamily="34" charset="0"/>
                <a:cs typeface="Times New Roman" panose="02020603050405020304" pitchFamily="18" charset="0"/>
              </a:rPr>
              <a:t>Услужни дејности поврзани со копнениот превоз.</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A9E25A89-4710-F4F0-86D4-388105CDB933}"/>
              </a:ext>
            </a:extLst>
          </p:cNvPr>
          <p:cNvPicPr>
            <a:picLocks noChangeAspect="1"/>
          </p:cNvPicPr>
          <p:nvPr/>
        </p:nvPicPr>
        <p:blipFill>
          <a:blip r:embed="rId2" cstate="print"/>
          <a:srcRect/>
          <a:stretch>
            <a:fillRect/>
          </a:stretch>
        </p:blipFill>
        <p:spPr bwMode="auto">
          <a:xfrm>
            <a:off x="589382" y="5459505"/>
            <a:ext cx="1672590" cy="1021080"/>
          </a:xfrm>
          <a:prstGeom prst="rect">
            <a:avLst/>
          </a:prstGeom>
          <a:noFill/>
          <a:ln w="9525">
            <a:noFill/>
            <a:miter lim="800000"/>
            <a:headEnd/>
            <a:tailEnd/>
          </a:ln>
        </p:spPr>
      </p:pic>
      <p:sp>
        <p:nvSpPr>
          <p:cNvPr id="6" name="TextBox 5">
            <a:extLst>
              <a:ext uri="{FF2B5EF4-FFF2-40B4-BE49-F238E27FC236}">
                <a16:creationId xmlns:a16="http://schemas.microsoft.com/office/drawing/2014/main" id="{71E0D2A2-AA69-C7D5-3A67-DB00F4B17D82}"/>
              </a:ext>
            </a:extLst>
          </p:cNvPr>
          <p:cNvSpPr txBox="1"/>
          <p:nvPr/>
        </p:nvSpPr>
        <p:spPr>
          <a:xfrm>
            <a:off x="2625212" y="5459505"/>
            <a:ext cx="6096000" cy="903324"/>
          </a:xfrm>
          <a:prstGeom prst="rect">
            <a:avLst/>
          </a:prstGeom>
          <a:noFill/>
        </p:spPr>
        <p:txBody>
          <a:bodyPr wrap="square">
            <a:spAutoFit/>
          </a:bodyPr>
          <a:lstStyle/>
          <a:p>
            <a:pPr marL="0" marR="0">
              <a:lnSpc>
                <a:spcPct val="115000"/>
              </a:lnSpc>
              <a:spcBef>
                <a:spcPts val="0"/>
              </a:spcBef>
              <a:spcAft>
                <a:spcPts val="0"/>
              </a:spcAft>
              <a:tabLst>
                <a:tab pos="426720" algn="l"/>
                <a:tab pos="2865755" algn="ctr"/>
              </a:tabLs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Ј</a:t>
            </a:r>
            <a:r>
              <a:rPr lang="mk-MK" sz="1800" b="1" dirty="0">
                <a:effectLst/>
                <a:latin typeface="Arial" panose="020B0604020202020204" pitchFamily="34" charset="0"/>
                <a:ea typeface="Times New Roman" panose="02020603050405020304" pitchFamily="18" charset="0"/>
                <a:cs typeface="Times New Roman" panose="02020603050405020304" pitchFamily="18" charset="0"/>
              </a:rPr>
              <a:t>АВНО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С</a:t>
            </a:r>
            <a:r>
              <a:rPr lang="mk-MK" sz="1800" b="1" dirty="0">
                <a:effectLst/>
                <a:latin typeface="Arial" panose="020B0604020202020204" pitchFamily="34" charset="0"/>
                <a:ea typeface="Times New Roman" panose="02020603050405020304" pitchFamily="18" charset="0"/>
                <a:cs typeface="Times New Roman" panose="02020603050405020304" pitchFamily="18" charset="0"/>
              </a:rPr>
              <a:t>ООБРАЌАЈНО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П</a:t>
            </a:r>
            <a:r>
              <a:rPr lang="mk-MK" sz="1800" b="1" dirty="0">
                <a:effectLst/>
                <a:latin typeface="Arial" panose="020B0604020202020204" pitchFamily="34" charset="0"/>
                <a:ea typeface="Times New Roman" panose="02020603050405020304" pitchFamily="18" charset="0"/>
                <a:cs typeface="Times New Roman" panose="02020603050405020304" pitchFamily="18" charset="0"/>
              </a:rPr>
              <a:t>РЕТПРИЈАТИЕ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tabLst>
                <a:tab pos="2865755" algn="ctr"/>
                <a:tab pos="5731510" algn="r"/>
              </a:tabLst>
            </a:pPr>
            <a:r>
              <a:rPr lang="mk-MK" sz="1800" b="1" dirty="0">
                <a:effectLst/>
                <a:latin typeface="Arial" panose="020B0604020202020204" pitchFamily="34" charset="0"/>
                <a:ea typeface="Calibri" panose="020F0502020204030204" pitchFamily="34" charset="0"/>
                <a:cs typeface="Times New Roman" panose="02020603050405020304" pitchFamily="18" charset="0"/>
              </a:rPr>
              <a:t> „СТРУМИЦА-ТРАНСПОРТ“Струмица</a:t>
            </a:r>
            <a:r>
              <a:rPr lang="mk-MK"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2865755" algn="ctr"/>
                <a:tab pos="5731510" algn="r"/>
              </a:tabLst>
            </a:pPr>
            <a:r>
              <a:rPr lang="mk-MK" sz="1400" dirty="0">
                <a:effectLst/>
                <a:latin typeface="Calibri" panose="020F0502020204030204" pitchFamily="34" charset="0"/>
                <a:ea typeface="Calibri" panose="020F0502020204030204" pitchFamily="34" charset="0"/>
                <a:cs typeface="Times New Roman" panose="02020603050405020304" pitchFamily="18" charset="0"/>
              </a:rPr>
              <a:t>                Ул. Сандо Масев бр.1 Струмица</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7421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1382</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Helvetica</vt:lpstr>
      <vt:lpstr>Times New Roman</vt:lpstr>
      <vt:lpstr>Wingdings</vt:lpstr>
      <vt:lpstr>Office Theme</vt:lpstr>
      <vt:lpstr>Добар пример од Струмица Воведување на гасот како преодно гориво за греење и транспорт со електрични автобус</vt:lpstr>
      <vt:lpstr>Зошто Струмица одлучи да почне со примена на гас?</vt:lpstr>
      <vt:lpstr>Главна цел</vt:lpstr>
      <vt:lpstr>Како го реализиравме?</vt:lpstr>
      <vt:lpstr> Опис на постојната состојба на дистрибутивниот систем на ЈПЕД“Струмица-Гас“ Струмица   </vt:lpstr>
      <vt:lpstr>Проширување</vt:lpstr>
      <vt:lpstr>Проширување</vt:lpstr>
      <vt:lpstr>    Воведување јавен транспорт со електрични автобуси</vt:lpstr>
      <vt:lpstr>Воведување на електрични автобуси</vt:lpstr>
      <vt:lpstr>План за работа</vt:lpstr>
      <vt:lpstr>Кои се принципите на електричниот јавен транспорт?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Добар пример од Струмица</dc:title>
  <dc:creator>Stanojevska Bojana</dc:creator>
  <cp:lastModifiedBy>Stanojevska Bojana</cp:lastModifiedBy>
  <cp:revision>3</cp:revision>
  <dcterms:created xsi:type="dcterms:W3CDTF">2024-03-25T12:40:55Z</dcterms:created>
  <dcterms:modified xsi:type="dcterms:W3CDTF">2024-03-26T08:29:36Z</dcterms:modified>
</cp:coreProperties>
</file>