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9" r:id="rId3"/>
    <p:sldId id="263" r:id="rId4"/>
    <p:sldId id="264" r:id="rId5"/>
    <p:sldId id="265" r:id="rId6"/>
    <p:sldId id="266" r:id="rId7"/>
    <p:sldId id="267" r:id="rId8"/>
    <p:sldId id="268" r:id="rId9"/>
    <p:sldId id="269" r:id="rId10"/>
    <p:sldId id="270"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4472C1-A4B3-4DEA-B775-A7994D76A910}" type="datetimeFigureOut">
              <a:rPr lang="en-US" smtClean="0"/>
              <a:pPr/>
              <a:t>3/14/2024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142FF-BC0D-4ED0-83BD-1F1E7DD8980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142FF-BC0D-4ED0-83BD-1F1E7DD8980A}"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BAFFAD5-CB6F-4866-96EF-F9AC0957232F}" type="datetimeFigureOut">
              <a:rPr lang="en-US" smtClean="0"/>
              <a:pPr/>
              <a:t>3/14/2024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E2DE288-3BDB-4E94-A4C1-AD929704CE2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AFFAD5-CB6F-4866-96EF-F9AC0957232F}" type="datetimeFigureOut">
              <a:rPr lang="en-US" smtClean="0"/>
              <a:pPr/>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E288-3BDB-4E94-A4C1-AD929704CE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AFFAD5-CB6F-4866-96EF-F9AC0957232F}" type="datetimeFigureOut">
              <a:rPr lang="en-US" smtClean="0"/>
              <a:pPr/>
              <a:t>3/14/2024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E288-3BDB-4E94-A4C1-AD929704CE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BAFFAD5-CB6F-4866-96EF-F9AC0957232F}" type="datetimeFigureOut">
              <a:rPr lang="en-US" smtClean="0"/>
              <a:pPr/>
              <a:t>3/14/2024</a:t>
            </a:fld>
            <a:endParaRPr lang="en-US"/>
          </a:p>
        </p:txBody>
      </p:sp>
      <p:sp>
        <p:nvSpPr>
          <p:cNvPr id="9" name="Slide Number Placeholder 8"/>
          <p:cNvSpPr>
            <a:spLocks noGrp="1"/>
          </p:cNvSpPr>
          <p:nvPr>
            <p:ph type="sldNum" sz="quarter" idx="15"/>
          </p:nvPr>
        </p:nvSpPr>
        <p:spPr/>
        <p:txBody>
          <a:bodyPr rtlCol="0"/>
          <a:lstStyle/>
          <a:p>
            <a:fld id="{6E2DE288-3BDB-4E94-A4C1-AD929704CE2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BAFFAD5-CB6F-4866-96EF-F9AC0957232F}" type="datetimeFigureOut">
              <a:rPr lang="en-US" smtClean="0"/>
              <a:pPr/>
              <a:t>3/14/2024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E2DE288-3BDB-4E94-A4C1-AD929704CE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AFFAD5-CB6F-4866-96EF-F9AC0957232F}" type="datetimeFigureOut">
              <a:rPr lang="en-US" smtClean="0"/>
              <a:pPr/>
              <a:t>3/14/2024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E288-3BDB-4E94-A4C1-AD929704CE2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BAFFAD5-CB6F-4866-96EF-F9AC0957232F}" type="datetimeFigureOut">
              <a:rPr lang="en-US" smtClean="0"/>
              <a:pPr/>
              <a:t>3/14/2024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E288-3BDB-4E94-A4C1-AD929704CE2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BAFFAD5-CB6F-4866-96EF-F9AC0957232F}" type="datetimeFigureOut">
              <a:rPr lang="en-US" smtClean="0"/>
              <a:pPr/>
              <a:t>3/14/2024</a:t>
            </a:fld>
            <a:endParaRPr lang="en-US"/>
          </a:p>
        </p:txBody>
      </p:sp>
      <p:sp>
        <p:nvSpPr>
          <p:cNvPr id="7" name="Slide Number Placeholder 6"/>
          <p:cNvSpPr>
            <a:spLocks noGrp="1"/>
          </p:cNvSpPr>
          <p:nvPr>
            <p:ph type="sldNum" sz="quarter" idx="11"/>
          </p:nvPr>
        </p:nvSpPr>
        <p:spPr/>
        <p:txBody>
          <a:bodyPr rtlCol="0"/>
          <a:lstStyle/>
          <a:p>
            <a:fld id="{6E2DE288-3BDB-4E94-A4C1-AD929704CE2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AFFAD5-CB6F-4866-96EF-F9AC0957232F}" type="datetimeFigureOut">
              <a:rPr lang="en-US" smtClean="0"/>
              <a:pPr/>
              <a:t>3/14/2024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E288-3BDB-4E94-A4C1-AD929704CE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BAFFAD5-CB6F-4866-96EF-F9AC0957232F}" type="datetimeFigureOut">
              <a:rPr lang="en-US" smtClean="0"/>
              <a:pPr/>
              <a:t>3/14/2024</a:t>
            </a:fld>
            <a:endParaRPr lang="en-US"/>
          </a:p>
        </p:txBody>
      </p:sp>
      <p:sp>
        <p:nvSpPr>
          <p:cNvPr id="22" name="Slide Number Placeholder 21"/>
          <p:cNvSpPr>
            <a:spLocks noGrp="1"/>
          </p:cNvSpPr>
          <p:nvPr>
            <p:ph type="sldNum" sz="quarter" idx="15"/>
          </p:nvPr>
        </p:nvSpPr>
        <p:spPr/>
        <p:txBody>
          <a:bodyPr rtlCol="0"/>
          <a:lstStyle/>
          <a:p>
            <a:fld id="{6E2DE288-3BDB-4E94-A4C1-AD929704CE2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BAFFAD5-CB6F-4866-96EF-F9AC0957232F}" type="datetimeFigureOut">
              <a:rPr lang="en-US" smtClean="0"/>
              <a:pPr/>
              <a:t>3/14/2024</a:t>
            </a:fld>
            <a:endParaRPr lang="en-US"/>
          </a:p>
        </p:txBody>
      </p:sp>
      <p:sp>
        <p:nvSpPr>
          <p:cNvPr id="18" name="Slide Number Placeholder 17"/>
          <p:cNvSpPr>
            <a:spLocks noGrp="1"/>
          </p:cNvSpPr>
          <p:nvPr>
            <p:ph type="sldNum" sz="quarter" idx="11"/>
          </p:nvPr>
        </p:nvSpPr>
        <p:spPr/>
        <p:txBody>
          <a:bodyPr rtlCol="0"/>
          <a:lstStyle/>
          <a:p>
            <a:fld id="{6E2DE288-3BDB-4E94-A4C1-AD929704CE2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AFFAD5-CB6F-4866-96EF-F9AC0957232F}" type="datetimeFigureOut">
              <a:rPr lang="en-US" smtClean="0"/>
              <a:pPr/>
              <a:t>3/14/2024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E2DE288-3BDB-4E94-A4C1-AD929704CE2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752600"/>
            <a:ext cx="6172200" cy="1894362"/>
          </a:xfrm>
        </p:spPr>
        <p:txBody>
          <a:bodyPr>
            <a:normAutofit fontScale="90000"/>
          </a:bodyPr>
          <a:lstStyle/>
          <a:p>
            <a:pPr algn="ctr"/>
            <a:r>
              <a:rPr lang="ru-RU" dirty="0" smtClean="0"/>
              <a:t>Добри практики за урбанистичко</a:t>
            </a:r>
            <a:br>
              <a:rPr lang="ru-RU" dirty="0" smtClean="0"/>
            </a:br>
            <a:r>
              <a:rPr lang="ru-RU" dirty="0" smtClean="0"/>
              <a:t>планирање во државата и пошироко</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7467600" cy="792162"/>
          </a:xfrm>
        </p:spPr>
        <p:txBody>
          <a:bodyPr/>
          <a:lstStyle/>
          <a:p>
            <a:pPr algn="ctr"/>
            <a:r>
              <a:rPr lang="mk-MK" dirty="0" smtClean="0">
                <a:solidFill>
                  <a:schemeClr val="tx1"/>
                </a:solidFill>
              </a:rPr>
              <a:t>Добри практики </a:t>
            </a:r>
            <a:endParaRPr lang="en-US" dirty="0">
              <a:solidFill>
                <a:schemeClr val="tx1"/>
              </a:solidFill>
            </a:endParaRPr>
          </a:p>
        </p:txBody>
      </p:sp>
      <p:sp>
        <p:nvSpPr>
          <p:cNvPr id="6" name="Content Placeholder 5"/>
          <p:cNvSpPr>
            <a:spLocks noGrp="1"/>
          </p:cNvSpPr>
          <p:nvPr>
            <p:ph sz="quarter" idx="1"/>
          </p:nvPr>
        </p:nvSpPr>
        <p:spPr>
          <a:xfrm>
            <a:off x="533400" y="1143000"/>
            <a:ext cx="7467600" cy="4873752"/>
          </a:xfrm>
        </p:spPr>
        <p:txBody>
          <a:bodyPr>
            <a:normAutofit lnSpcReduction="10000"/>
          </a:bodyPr>
          <a:lstStyle/>
          <a:p>
            <a:pPr algn="just">
              <a:buNone/>
            </a:pPr>
            <a:r>
              <a:rPr lang="mk-MK" sz="1400" dirty="0" smtClean="0"/>
              <a:t>     </a:t>
            </a:r>
            <a:r>
              <a:rPr lang="en-US" sz="1600" dirty="0" err="1" smtClean="0"/>
              <a:t>Градот</a:t>
            </a:r>
            <a:r>
              <a:rPr lang="en-US" sz="1600" dirty="0" smtClean="0"/>
              <a:t> </a:t>
            </a:r>
            <a:r>
              <a:rPr lang="en-US" sz="1600" dirty="0" err="1" smtClean="0"/>
              <a:t>Берлин</a:t>
            </a:r>
            <a:r>
              <a:rPr lang="en-US" sz="1600" dirty="0" smtClean="0"/>
              <a:t> </a:t>
            </a:r>
            <a:r>
              <a:rPr lang="en-US" sz="1600" dirty="0" err="1" smtClean="0"/>
              <a:t>воведе</a:t>
            </a:r>
            <a:r>
              <a:rPr lang="en-US" sz="1600" dirty="0" smtClean="0"/>
              <a:t> </a:t>
            </a:r>
            <a:r>
              <a:rPr lang="en-US" sz="1600" dirty="0" err="1" smtClean="0"/>
              <a:t>ефективна</a:t>
            </a:r>
            <a:r>
              <a:rPr lang="en-US" sz="1600" dirty="0" smtClean="0"/>
              <a:t> </a:t>
            </a:r>
            <a:r>
              <a:rPr lang="en-US" sz="1600" dirty="0" err="1" smtClean="0"/>
              <a:t>програма</a:t>
            </a:r>
            <a:r>
              <a:rPr lang="en-US" sz="1600" dirty="0" smtClean="0"/>
              <a:t> </a:t>
            </a:r>
            <a:r>
              <a:rPr lang="en-US" sz="1600" dirty="0" err="1" smtClean="0"/>
              <a:t>за</a:t>
            </a:r>
            <a:r>
              <a:rPr lang="en-US" sz="1600" dirty="0" smtClean="0"/>
              <a:t> </a:t>
            </a:r>
            <a:r>
              <a:rPr lang="en-US" sz="1600" dirty="0" err="1" smtClean="0"/>
              <a:t>пејзаж</a:t>
            </a:r>
            <a:r>
              <a:rPr lang="en-US" sz="1600" dirty="0" smtClean="0"/>
              <a:t>. </a:t>
            </a:r>
            <a:r>
              <a:rPr lang="en-US" sz="1600" dirty="0" err="1" smtClean="0"/>
              <a:t>Како</a:t>
            </a:r>
            <a:r>
              <a:rPr lang="en-US" sz="1600" dirty="0" smtClean="0"/>
              <a:t> </a:t>
            </a:r>
            <a:r>
              <a:rPr lang="en-US" sz="1600" dirty="0" err="1" smtClean="0"/>
              <a:t>одговор</a:t>
            </a:r>
            <a:r>
              <a:rPr lang="en-US" sz="1600" dirty="0" smtClean="0"/>
              <a:t> </a:t>
            </a:r>
            <a:r>
              <a:rPr lang="en-US" sz="1600" dirty="0" err="1" smtClean="0"/>
              <a:t>на</a:t>
            </a:r>
            <a:r>
              <a:rPr lang="en-US" sz="1600" dirty="0" smtClean="0"/>
              <a:t> </a:t>
            </a:r>
            <a:r>
              <a:rPr lang="en-US" sz="1600" dirty="0" err="1" smtClean="0"/>
              <a:t>недостигот</a:t>
            </a:r>
            <a:r>
              <a:rPr lang="en-US" sz="1600" dirty="0" smtClean="0"/>
              <a:t> </a:t>
            </a:r>
            <a:r>
              <a:rPr lang="en-US" sz="1600" dirty="0" err="1" smtClean="0"/>
              <a:t>на</a:t>
            </a:r>
            <a:r>
              <a:rPr lang="en-US" sz="1600" dirty="0" smtClean="0"/>
              <a:t> </a:t>
            </a:r>
            <a:r>
              <a:rPr lang="en-US" sz="1600" dirty="0" err="1" smtClean="0"/>
              <a:t>зелени</a:t>
            </a:r>
            <a:r>
              <a:rPr lang="en-US" sz="1600" dirty="0" smtClean="0"/>
              <a:t> </a:t>
            </a:r>
            <a:r>
              <a:rPr lang="en-US" sz="1600" dirty="0" err="1" smtClean="0"/>
              <a:t>површини</a:t>
            </a:r>
            <a:r>
              <a:rPr lang="en-US" sz="1600" dirty="0" smtClean="0"/>
              <a:t> </a:t>
            </a:r>
            <a:r>
              <a:rPr lang="en-US" sz="1600" dirty="0" err="1" smtClean="0"/>
              <a:t>во</a:t>
            </a:r>
            <a:r>
              <a:rPr lang="en-US" sz="1600" dirty="0" smtClean="0"/>
              <a:t> </a:t>
            </a:r>
            <a:r>
              <a:rPr lang="en-US" sz="1600" dirty="0" err="1" smtClean="0"/>
              <a:t>градот</a:t>
            </a:r>
            <a:r>
              <a:rPr lang="en-US" sz="1600" dirty="0" smtClean="0"/>
              <a:t>, </a:t>
            </a:r>
            <a:r>
              <a:rPr lang="en-US" sz="1600" dirty="0" err="1" smtClean="0"/>
              <a:t>Берлин</a:t>
            </a:r>
            <a:r>
              <a:rPr lang="en-US" sz="1600" dirty="0" smtClean="0"/>
              <a:t> </a:t>
            </a:r>
            <a:r>
              <a:rPr lang="en-US" sz="1600" dirty="0" err="1" smtClean="0"/>
              <a:t>го</a:t>
            </a:r>
            <a:r>
              <a:rPr lang="en-US" sz="1600" dirty="0" smtClean="0"/>
              <a:t> </a:t>
            </a:r>
            <a:r>
              <a:rPr lang="en-US" sz="1600" dirty="0" err="1" smtClean="0"/>
              <a:t>разви</a:t>
            </a:r>
            <a:r>
              <a:rPr lang="en-US" sz="1600" dirty="0" smtClean="0"/>
              <a:t> „</a:t>
            </a:r>
            <a:r>
              <a:rPr lang="en-US" sz="1600" dirty="0" err="1" smtClean="0"/>
              <a:t>факторот</a:t>
            </a:r>
            <a:r>
              <a:rPr lang="en-US" sz="1600" dirty="0" smtClean="0"/>
              <a:t> </a:t>
            </a:r>
            <a:r>
              <a:rPr lang="en-US" sz="1600" dirty="0" err="1" smtClean="0"/>
              <a:t>на</a:t>
            </a:r>
            <a:r>
              <a:rPr lang="en-US" sz="1600" dirty="0" smtClean="0"/>
              <a:t> </a:t>
            </a:r>
            <a:r>
              <a:rPr lang="en-US" sz="1600" dirty="0" err="1" smtClean="0"/>
              <a:t>биотопска</a:t>
            </a:r>
            <a:r>
              <a:rPr lang="en-US" sz="1600" dirty="0" smtClean="0"/>
              <a:t> </a:t>
            </a:r>
            <a:r>
              <a:rPr lang="en-US" sz="1600" dirty="0" err="1" smtClean="0"/>
              <a:t>област</a:t>
            </a:r>
            <a:r>
              <a:rPr lang="en-US" sz="1600" dirty="0" smtClean="0"/>
              <a:t> (BAF)“ </a:t>
            </a:r>
            <a:r>
              <a:rPr lang="en-US" sz="1600" dirty="0" err="1" smtClean="0"/>
              <a:t>што</a:t>
            </a:r>
            <a:r>
              <a:rPr lang="en-US" sz="1600" dirty="0" smtClean="0"/>
              <a:t> е </a:t>
            </a:r>
            <a:r>
              <a:rPr lang="en-US" sz="1600" dirty="0" err="1" smtClean="0"/>
              <a:t>регулатива</a:t>
            </a:r>
            <a:r>
              <a:rPr lang="en-US" sz="1600" dirty="0" smtClean="0"/>
              <a:t> </a:t>
            </a:r>
            <a:r>
              <a:rPr lang="en-US" sz="1600" dirty="0" err="1" smtClean="0"/>
              <a:t>што</a:t>
            </a:r>
            <a:r>
              <a:rPr lang="en-US" sz="1600" dirty="0" smtClean="0"/>
              <a:t> </a:t>
            </a:r>
            <a:r>
              <a:rPr lang="en-US" sz="1600" dirty="0" err="1" smtClean="0"/>
              <a:t>го</a:t>
            </a:r>
            <a:r>
              <a:rPr lang="en-US" sz="1600" dirty="0" smtClean="0"/>
              <a:t> </a:t>
            </a:r>
            <a:r>
              <a:rPr lang="en-US" sz="1600" dirty="0" err="1" smtClean="0"/>
              <a:t>мери</a:t>
            </a:r>
            <a:r>
              <a:rPr lang="en-US" sz="1600" dirty="0" smtClean="0"/>
              <a:t> </a:t>
            </a:r>
            <a:r>
              <a:rPr lang="en-US" sz="1600" dirty="0" err="1" smtClean="0"/>
              <a:t>пропорцијата</a:t>
            </a:r>
            <a:r>
              <a:rPr lang="en-US" sz="1600" dirty="0" smtClean="0"/>
              <a:t> </a:t>
            </a:r>
            <a:r>
              <a:rPr lang="en-US" sz="1600" dirty="0" err="1" smtClean="0"/>
              <a:t>на</a:t>
            </a:r>
            <a:r>
              <a:rPr lang="en-US" sz="1600" dirty="0" smtClean="0"/>
              <a:t> </a:t>
            </a:r>
            <a:r>
              <a:rPr lang="en-US" sz="1600" dirty="0" err="1" smtClean="0"/>
              <a:t>зелена</a:t>
            </a:r>
            <a:r>
              <a:rPr lang="en-US" sz="1600" dirty="0" smtClean="0"/>
              <a:t> </a:t>
            </a:r>
            <a:r>
              <a:rPr lang="en-US" sz="1600" dirty="0" err="1" smtClean="0"/>
              <a:t>површина</a:t>
            </a:r>
            <a:r>
              <a:rPr lang="en-US" sz="1600" dirty="0" smtClean="0"/>
              <a:t> </a:t>
            </a:r>
            <a:r>
              <a:rPr lang="en-US" sz="1600" dirty="0" err="1" smtClean="0"/>
              <a:t>во</a:t>
            </a:r>
            <a:r>
              <a:rPr lang="en-US" sz="1600" dirty="0" smtClean="0"/>
              <a:t> </a:t>
            </a:r>
            <a:r>
              <a:rPr lang="en-US" sz="1600" dirty="0" err="1" smtClean="0"/>
              <a:t>целиот</a:t>
            </a:r>
            <a:r>
              <a:rPr lang="en-US" sz="1600" dirty="0" smtClean="0"/>
              <a:t> </a:t>
            </a:r>
            <a:r>
              <a:rPr lang="en-US" sz="1600" dirty="0" err="1" smtClean="0"/>
              <a:t>развој</a:t>
            </a:r>
            <a:r>
              <a:rPr lang="en-US" sz="1600" dirty="0" smtClean="0"/>
              <a:t> </a:t>
            </a:r>
            <a:r>
              <a:rPr lang="en-US" sz="1600" dirty="0" err="1" smtClean="0"/>
              <a:t>за</a:t>
            </a:r>
            <a:r>
              <a:rPr lang="en-US" sz="1600" dirty="0" smtClean="0"/>
              <a:t> </a:t>
            </a:r>
            <a:r>
              <a:rPr lang="en-US" sz="1600" dirty="0" err="1" smtClean="0"/>
              <a:t>да</a:t>
            </a:r>
            <a:r>
              <a:rPr lang="en-US" sz="1600" dirty="0" smtClean="0"/>
              <a:t> </a:t>
            </a:r>
            <a:r>
              <a:rPr lang="en-US" sz="1600" dirty="0" err="1" smtClean="0"/>
              <a:t>создаде</a:t>
            </a:r>
            <a:r>
              <a:rPr lang="en-US" sz="1600" dirty="0" smtClean="0"/>
              <a:t> </a:t>
            </a:r>
            <a:r>
              <a:rPr lang="en-US" sz="1600" dirty="0" err="1" smtClean="0"/>
              <a:t>повеќе</a:t>
            </a:r>
            <a:r>
              <a:rPr lang="en-US" sz="1600" dirty="0" smtClean="0"/>
              <a:t> </a:t>
            </a:r>
            <a:r>
              <a:rPr lang="en-US" sz="1600" dirty="0" err="1" smtClean="0"/>
              <a:t>зелени</a:t>
            </a:r>
            <a:r>
              <a:rPr lang="en-US" sz="1600" dirty="0" smtClean="0"/>
              <a:t> </a:t>
            </a:r>
            <a:r>
              <a:rPr lang="en-US" sz="1600" dirty="0" err="1" smtClean="0"/>
              <a:t>површини</a:t>
            </a:r>
            <a:r>
              <a:rPr lang="en-US" sz="1600" dirty="0" smtClean="0"/>
              <a:t> </a:t>
            </a:r>
            <a:r>
              <a:rPr lang="en-US" sz="1600" dirty="0" err="1" smtClean="0"/>
              <a:t>во</a:t>
            </a:r>
            <a:r>
              <a:rPr lang="en-US" sz="1600" dirty="0" smtClean="0"/>
              <a:t> </a:t>
            </a:r>
            <a:r>
              <a:rPr lang="en-US" sz="1600" dirty="0" err="1" smtClean="0"/>
              <a:t>густо</a:t>
            </a:r>
            <a:r>
              <a:rPr lang="en-US" sz="1600" dirty="0" smtClean="0"/>
              <a:t> </a:t>
            </a:r>
            <a:r>
              <a:rPr lang="en-US" sz="1600" dirty="0" err="1" smtClean="0"/>
              <a:t>изградени</a:t>
            </a:r>
            <a:r>
              <a:rPr lang="en-US" sz="1600" dirty="0" smtClean="0"/>
              <a:t> </a:t>
            </a:r>
            <a:r>
              <a:rPr lang="en-US" sz="1600" dirty="0" err="1" smtClean="0"/>
              <a:t>урбани</a:t>
            </a:r>
            <a:r>
              <a:rPr lang="en-US" sz="1600" dirty="0" smtClean="0"/>
              <a:t> </a:t>
            </a:r>
            <a:r>
              <a:rPr lang="en-US" sz="1600" dirty="0" err="1" smtClean="0"/>
              <a:t>локации</a:t>
            </a:r>
            <a:r>
              <a:rPr lang="en-US" sz="1600" dirty="0" smtClean="0"/>
              <a:t>. . BAF </a:t>
            </a:r>
            <a:r>
              <a:rPr lang="en-US" sz="1600" dirty="0" err="1" smtClean="0"/>
              <a:t>беше</a:t>
            </a:r>
            <a:r>
              <a:rPr lang="en-US" sz="1600" dirty="0" smtClean="0"/>
              <a:t> </a:t>
            </a:r>
            <a:r>
              <a:rPr lang="en-US" sz="1600" dirty="0" err="1" smtClean="0"/>
              <a:t>формулиран</a:t>
            </a:r>
            <a:r>
              <a:rPr lang="en-US" sz="1600" dirty="0" smtClean="0"/>
              <a:t> </a:t>
            </a:r>
            <a:r>
              <a:rPr lang="en-US" sz="1600" dirty="0" err="1" smtClean="0"/>
              <a:t>за</a:t>
            </a:r>
            <a:r>
              <a:rPr lang="en-US" sz="1600" dirty="0" smtClean="0"/>
              <a:t> </a:t>
            </a:r>
            <a:r>
              <a:rPr lang="en-US" sz="1600" dirty="0" err="1" smtClean="0"/>
              <a:t>внатрешните</a:t>
            </a:r>
            <a:r>
              <a:rPr lang="en-US" sz="1600" dirty="0" smtClean="0"/>
              <a:t> </a:t>
            </a:r>
            <a:r>
              <a:rPr lang="en-US" sz="1600" dirty="0" err="1" smtClean="0"/>
              <a:t>градски</a:t>
            </a:r>
            <a:r>
              <a:rPr lang="en-US" sz="1600" dirty="0" smtClean="0"/>
              <a:t> </a:t>
            </a:r>
            <a:r>
              <a:rPr lang="en-US" sz="1600" dirty="0" err="1" smtClean="0"/>
              <a:t>области</a:t>
            </a:r>
            <a:r>
              <a:rPr lang="en-US" sz="1600" dirty="0" smtClean="0"/>
              <a:t> </a:t>
            </a:r>
            <a:r>
              <a:rPr lang="en-US" sz="1600" dirty="0" err="1" smtClean="0"/>
              <a:t>на</a:t>
            </a:r>
            <a:r>
              <a:rPr lang="en-US" sz="1600" dirty="0" smtClean="0"/>
              <a:t> </a:t>
            </a:r>
            <a:r>
              <a:rPr lang="en-US" sz="1600" dirty="0" err="1" smtClean="0"/>
              <a:t>Берлин</a:t>
            </a:r>
            <a:r>
              <a:rPr lang="en-US" sz="1600" dirty="0" smtClean="0"/>
              <a:t> </a:t>
            </a:r>
            <a:r>
              <a:rPr lang="en-US" sz="1600" dirty="0" err="1" smtClean="0"/>
              <a:t>на</a:t>
            </a:r>
            <a:r>
              <a:rPr lang="en-US" sz="1600" dirty="0" smtClean="0"/>
              <a:t> </a:t>
            </a:r>
            <a:r>
              <a:rPr lang="en-US" sz="1600" dirty="0" err="1" smtClean="0"/>
              <a:t>развој</a:t>
            </a:r>
            <a:r>
              <a:rPr lang="en-US" sz="1600" dirty="0" smtClean="0"/>
              <a:t> </a:t>
            </a:r>
            <a:r>
              <a:rPr lang="en-US" sz="1600" dirty="0" err="1" smtClean="0"/>
              <a:t>врз</a:t>
            </a:r>
            <a:r>
              <a:rPr lang="en-US" sz="1600" dirty="0" smtClean="0"/>
              <a:t> </a:t>
            </a:r>
            <a:r>
              <a:rPr lang="en-US" sz="1600" dirty="0" err="1" smtClean="0"/>
              <a:t>основа</a:t>
            </a:r>
            <a:r>
              <a:rPr lang="en-US" sz="1600" dirty="0" smtClean="0"/>
              <a:t> </a:t>
            </a:r>
            <a:r>
              <a:rPr lang="en-US" sz="1600" dirty="0" err="1" smtClean="0"/>
              <a:t>на</a:t>
            </a:r>
            <a:r>
              <a:rPr lang="en-US" sz="1600" dirty="0" smtClean="0"/>
              <a:t> </a:t>
            </a:r>
            <a:r>
              <a:rPr lang="en-US" sz="1600" dirty="0" err="1" smtClean="0"/>
              <a:t>распоредот</a:t>
            </a:r>
            <a:r>
              <a:rPr lang="en-US" sz="1600" dirty="0" smtClean="0"/>
              <a:t> </a:t>
            </a:r>
            <a:r>
              <a:rPr lang="en-US" sz="1600" dirty="0" err="1" smtClean="0"/>
              <a:t>на</a:t>
            </a:r>
            <a:r>
              <a:rPr lang="en-US" sz="1600" dirty="0" smtClean="0"/>
              <a:t> </a:t>
            </a:r>
            <a:r>
              <a:rPr lang="en-US" sz="1600" dirty="0" err="1" smtClean="0"/>
              <a:t>зградите</a:t>
            </a:r>
            <a:r>
              <a:rPr lang="en-US" sz="1600" dirty="0" smtClean="0"/>
              <a:t>. </a:t>
            </a:r>
            <a:r>
              <a:rPr lang="en-US" sz="1600" dirty="0" err="1" smtClean="0"/>
              <a:t>Клучната</a:t>
            </a:r>
            <a:r>
              <a:rPr lang="en-US" sz="1600" dirty="0" smtClean="0"/>
              <a:t> </a:t>
            </a:r>
            <a:r>
              <a:rPr lang="en-US" sz="1600" dirty="0" err="1" smtClean="0"/>
              <a:t>цел</a:t>
            </a:r>
            <a:r>
              <a:rPr lang="en-US" sz="1600" dirty="0" smtClean="0"/>
              <a:t> </a:t>
            </a:r>
            <a:r>
              <a:rPr lang="en-US" sz="1600" dirty="0" err="1" smtClean="0"/>
              <a:t>на</a:t>
            </a:r>
            <a:r>
              <a:rPr lang="en-US" sz="1600" dirty="0" smtClean="0"/>
              <a:t> BAF е </a:t>
            </a:r>
            <a:r>
              <a:rPr lang="en-US" sz="1600" dirty="0" err="1" smtClean="0"/>
              <a:t>да</a:t>
            </a:r>
            <a:r>
              <a:rPr lang="en-US" sz="1600" dirty="0" smtClean="0"/>
              <a:t> </a:t>
            </a:r>
            <a:r>
              <a:rPr lang="en-US" sz="1600" dirty="0" err="1" smtClean="0"/>
              <a:t>се</a:t>
            </a:r>
            <a:r>
              <a:rPr lang="en-US" sz="1600" dirty="0" smtClean="0"/>
              <a:t> </a:t>
            </a:r>
            <a:r>
              <a:rPr lang="en-US" sz="1600" dirty="0" err="1" smtClean="0"/>
              <a:t>осигура</a:t>
            </a:r>
            <a:r>
              <a:rPr lang="en-US" sz="1600" dirty="0" smtClean="0"/>
              <a:t> </a:t>
            </a:r>
            <a:r>
              <a:rPr lang="en-US" sz="1600" dirty="0" err="1" smtClean="0"/>
              <a:t>дека</a:t>
            </a:r>
            <a:r>
              <a:rPr lang="en-US" sz="1600" dirty="0" smtClean="0"/>
              <a:t> </a:t>
            </a:r>
            <a:r>
              <a:rPr lang="en-US" sz="1600" dirty="0" err="1" smtClean="0"/>
              <a:t>даден</a:t>
            </a:r>
            <a:r>
              <a:rPr lang="en-US" sz="1600" dirty="0" smtClean="0"/>
              <a:t> </a:t>
            </a:r>
            <a:r>
              <a:rPr lang="en-US" sz="1600" dirty="0" err="1" smtClean="0"/>
              <a:t>дел</a:t>
            </a:r>
            <a:r>
              <a:rPr lang="en-US" sz="1600" dirty="0" smtClean="0"/>
              <a:t> </a:t>
            </a:r>
            <a:r>
              <a:rPr lang="en-US" sz="1600" dirty="0" err="1" smtClean="0"/>
              <a:t>од</a:t>
            </a:r>
            <a:r>
              <a:rPr lang="en-US" sz="1600" dirty="0" smtClean="0"/>
              <a:t> </a:t>
            </a:r>
            <a:r>
              <a:rPr lang="en-US" sz="1600" dirty="0" err="1" smtClean="0"/>
              <a:t>одредена</a:t>
            </a:r>
            <a:r>
              <a:rPr lang="en-US" sz="1600" dirty="0" smtClean="0"/>
              <a:t> </a:t>
            </a:r>
            <a:r>
              <a:rPr lang="en-US" sz="1600" dirty="0" err="1" smtClean="0"/>
              <a:t>локација</a:t>
            </a:r>
            <a:r>
              <a:rPr lang="en-US" sz="1600" dirty="0" smtClean="0"/>
              <a:t> е </a:t>
            </a:r>
            <a:r>
              <a:rPr lang="en-US" sz="1600" dirty="0" err="1" smtClean="0"/>
              <a:t>оставен</a:t>
            </a:r>
            <a:r>
              <a:rPr lang="en-US" sz="1600" dirty="0" smtClean="0"/>
              <a:t> </a:t>
            </a:r>
            <a:r>
              <a:rPr lang="en-US" sz="1600" dirty="0" err="1" smtClean="0"/>
              <a:t>неразвиен</a:t>
            </a:r>
            <a:r>
              <a:rPr lang="en-US" sz="1600" dirty="0" smtClean="0"/>
              <a:t>, </a:t>
            </a:r>
            <a:r>
              <a:rPr lang="en-US" sz="1600" dirty="0" err="1" smtClean="0"/>
              <a:t>т.е</a:t>
            </a:r>
            <a:r>
              <a:rPr lang="en-US" sz="1600" dirty="0" smtClean="0"/>
              <a:t>. </a:t>
            </a:r>
            <a:r>
              <a:rPr lang="en-US" sz="1600" dirty="0" err="1" smtClean="0"/>
              <a:t>покриен</a:t>
            </a:r>
            <a:r>
              <a:rPr lang="en-US" sz="1600" dirty="0" smtClean="0"/>
              <a:t> </a:t>
            </a:r>
            <a:r>
              <a:rPr lang="en-US" sz="1600" dirty="0" err="1" smtClean="0"/>
              <a:t>со</a:t>
            </a:r>
            <a:r>
              <a:rPr lang="en-US" sz="1600" dirty="0" smtClean="0"/>
              <a:t> </a:t>
            </a:r>
            <a:r>
              <a:rPr lang="en-US" sz="1600" dirty="0" err="1" smtClean="0"/>
              <a:t>вегетација</a:t>
            </a:r>
            <a:r>
              <a:rPr lang="en-US" sz="1600" dirty="0" smtClean="0"/>
              <a:t>. </a:t>
            </a:r>
            <a:r>
              <a:rPr lang="mk-MK" sz="1600" dirty="0" smtClean="0"/>
              <a:t>С</a:t>
            </a:r>
            <a:r>
              <a:rPr lang="en-US" sz="1600" dirty="0" err="1" smtClean="0"/>
              <a:t>тратегијата</a:t>
            </a:r>
            <a:r>
              <a:rPr lang="en-US" sz="1600" dirty="0" smtClean="0"/>
              <a:t> </a:t>
            </a:r>
            <a:r>
              <a:rPr lang="en-US" sz="1600" dirty="0" err="1" smtClean="0"/>
              <a:t>има</a:t>
            </a:r>
            <a:r>
              <a:rPr lang="en-US" sz="1600" dirty="0" smtClean="0"/>
              <a:t> </a:t>
            </a:r>
            <a:r>
              <a:rPr lang="en-US" sz="1600" dirty="0" err="1" smtClean="0"/>
              <a:t>за</a:t>
            </a:r>
            <a:r>
              <a:rPr lang="en-US" sz="1600" dirty="0" smtClean="0"/>
              <a:t> </a:t>
            </a:r>
            <a:r>
              <a:rPr lang="en-US" sz="1600" dirty="0" err="1" smtClean="0"/>
              <a:t>цел</a:t>
            </a:r>
            <a:r>
              <a:rPr lang="en-US" sz="1600" dirty="0" smtClean="0"/>
              <a:t> </a:t>
            </a:r>
            <a:r>
              <a:rPr lang="en-US" sz="1600" dirty="0" err="1" smtClean="0"/>
              <a:t>да</a:t>
            </a:r>
            <a:r>
              <a:rPr lang="en-US" sz="1600" dirty="0" smtClean="0"/>
              <a:t> </a:t>
            </a:r>
            <a:r>
              <a:rPr lang="en-US" sz="1600" dirty="0" err="1" smtClean="0"/>
              <a:t>ги</a:t>
            </a:r>
            <a:r>
              <a:rPr lang="en-US" sz="1600" dirty="0" smtClean="0"/>
              <a:t> </a:t>
            </a:r>
            <a:r>
              <a:rPr lang="en-US" sz="1600" dirty="0" err="1" smtClean="0"/>
              <a:t>задржи</a:t>
            </a:r>
            <a:r>
              <a:rPr lang="en-US" sz="1600" dirty="0" smtClean="0"/>
              <a:t> </a:t>
            </a:r>
            <a:r>
              <a:rPr lang="en-US" sz="1600" dirty="0" err="1" smtClean="0"/>
              <a:t>високите</a:t>
            </a:r>
            <a:r>
              <a:rPr lang="en-US" sz="1600" dirty="0" smtClean="0"/>
              <a:t> </a:t>
            </a:r>
            <a:r>
              <a:rPr lang="en-US" sz="1600" dirty="0" err="1" smtClean="0"/>
              <a:t>густини</a:t>
            </a:r>
            <a:r>
              <a:rPr lang="en-US" sz="1600" dirty="0" smtClean="0"/>
              <a:t> </a:t>
            </a:r>
            <a:r>
              <a:rPr lang="en-US" sz="1600" dirty="0" err="1" smtClean="0"/>
              <a:t>на</a:t>
            </a:r>
            <a:r>
              <a:rPr lang="en-US" sz="1600" dirty="0" smtClean="0"/>
              <a:t> </a:t>
            </a:r>
            <a:r>
              <a:rPr lang="en-US" sz="1600" dirty="0" err="1" smtClean="0"/>
              <a:t>развој</a:t>
            </a:r>
            <a:r>
              <a:rPr lang="en-US" sz="1600" dirty="0" smtClean="0"/>
              <a:t> </a:t>
            </a:r>
            <a:r>
              <a:rPr lang="en-US" sz="1600" dirty="0" err="1" smtClean="0"/>
              <a:t>додека</a:t>
            </a:r>
            <a:r>
              <a:rPr lang="en-US" sz="1600" dirty="0" smtClean="0"/>
              <a:t> </a:t>
            </a:r>
            <a:r>
              <a:rPr lang="en-US" sz="1600" dirty="0" err="1" smtClean="0"/>
              <a:t>го</a:t>
            </a:r>
            <a:r>
              <a:rPr lang="en-US" sz="1600" dirty="0" smtClean="0"/>
              <a:t> </a:t>
            </a:r>
            <a:r>
              <a:rPr lang="en-US" sz="1600" dirty="0" err="1" smtClean="0"/>
              <a:t>развива</a:t>
            </a:r>
            <a:r>
              <a:rPr lang="en-US" sz="1600" dirty="0" smtClean="0"/>
              <a:t>  </a:t>
            </a:r>
            <a:r>
              <a:rPr lang="en-US" sz="1600" dirty="0" err="1" smtClean="0"/>
              <a:t>на</a:t>
            </a:r>
            <a:r>
              <a:rPr lang="en-US" sz="1600" dirty="0" smtClean="0"/>
              <a:t> </a:t>
            </a:r>
            <a:r>
              <a:rPr lang="en-US" sz="1600" dirty="0" err="1" smtClean="0"/>
              <a:t>градот</a:t>
            </a:r>
            <a:r>
              <a:rPr lang="en-US" sz="1600" dirty="0" smtClean="0"/>
              <a:t>. </a:t>
            </a:r>
            <a:r>
              <a:rPr lang="en-US" sz="1600" dirty="0" err="1" smtClean="0"/>
              <a:t>Додека</a:t>
            </a:r>
            <a:r>
              <a:rPr lang="en-US" sz="1600" dirty="0" smtClean="0"/>
              <a:t> BAF е </a:t>
            </a:r>
            <a:r>
              <a:rPr lang="en-US" sz="1600" dirty="0" err="1" smtClean="0"/>
              <a:t>воведен</a:t>
            </a:r>
            <a:r>
              <a:rPr lang="en-US" sz="1600" dirty="0" smtClean="0"/>
              <a:t> </a:t>
            </a:r>
            <a:r>
              <a:rPr lang="en-US" sz="1600" dirty="0" err="1" smtClean="0"/>
              <a:t>во</a:t>
            </a:r>
            <a:r>
              <a:rPr lang="en-US" sz="1600" dirty="0" smtClean="0"/>
              <a:t> </a:t>
            </a:r>
            <a:r>
              <a:rPr lang="en-US" sz="1600" dirty="0" err="1" smtClean="0"/>
              <a:t>просторното</a:t>
            </a:r>
            <a:r>
              <a:rPr lang="en-US" sz="1600" dirty="0" smtClean="0"/>
              <a:t> </a:t>
            </a:r>
            <a:r>
              <a:rPr lang="en-US" sz="1600" dirty="0" err="1" smtClean="0"/>
              <a:t>планирање</a:t>
            </a:r>
            <a:r>
              <a:rPr lang="en-US" sz="1600" dirty="0" smtClean="0"/>
              <a:t> </a:t>
            </a:r>
            <a:r>
              <a:rPr lang="en-US" sz="1600" dirty="0" err="1" smtClean="0"/>
              <a:t>како</a:t>
            </a:r>
            <a:r>
              <a:rPr lang="en-US" sz="1600" dirty="0" smtClean="0"/>
              <a:t> </a:t>
            </a:r>
            <a:r>
              <a:rPr lang="en-US" sz="1600" dirty="0" err="1" smtClean="0"/>
              <a:t>мерка</a:t>
            </a:r>
            <a:r>
              <a:rPr lang="en-US" sz="1600" dirty="0" smtClean="0"/>
              <a:t> </a:t>
            </a:r>
            <a:r>
              <a:rPr lang="en-US" sz="1600" dirty="0" err="1" smtClean="0"/>
              <a:t>за</a:t>
            </a:r>
            <a:r>
              <a:rPr lang="en-US" sz="1600" dirty="0" smtClean="0"/>
              <a:t> </a:t>
            </a:r>
            <a:r>
              <a:rPr lang="en-US" sz="1600" dirty="0" err="1" smtClean="0"/>
              <a:t>зачувување</a:t>
            </a:r>
            <a:r>
              <a:rPr lang="en-US" sz="1600" dirty="0" smtClean="0"/>
              <a:t> </a:t>
            </a:r>
            <a:r>
              <a:rPr lang="en-US" sz="1600" dirty="0" err="1" smtClean="0"/>
              <a:t>на</a:t>
            </a:r>
            <a:r>
              <a:rPr lang="en-US" sz="1600" dirty="0" smtClean="0"/>
              <a:t> </a:t>
            </a:r>
            <a:r>
              <a:rPr lang="en-US" sz="1600" dirty="0" err="1" smtClean="0"/>
              <a:t>природата</a:t>
            </a:r>
            <a:r>
              <a:rPr lang="en-US" sz="1600" dirty="0" smtClean="0"/>
              <a:t>, </a:t>
            </a:r>
            <a:r>
              <a:rPr lang="en-US" sz="1600" dirty="0" err="1" smtClean="0"/>
              <a:t>тој</a:t>
            </a:r>
            <a:r>
              <a:rPr lang="en-US" sz="1600" dirty="0" smtClean="0"/>
              <a:t> </a:t>
            </a:r>
            <a:r>
              <a:rPr lang="en-US" sz="1600" dirty="0" err="1" smtClean="0"/>
              <a:t>исто</a:t>
            </a:r>
            <a:r>
              <a:rPr lang="en-US" sz="1600" dirty="0" smtClean="0"/>
              <a:t> </a:t>
            </a:r>
            <a:r>
              <a:rPr lang="en-US" sz="1600" dirty="0" err="1" smtClean="0"/>
              <a:t>така</a:t>
            </a:r>
            <a:r>
              <a:rPr lang="en-US" sz="1600" dirty="0" smtClean="0"/>
              <a:t> </a:t>
            </a:r>
            <a:r>
              <a:rPr lang="en-US" sz="1600" dirty="0" err="1" smtClean="0"/>
              <a:t>ја</a:t>
            </a:r>
            <a:r>
              <a:rPr lang="en-US" sz="1600" dirty="0" smtClean="0"/>
              <a:t> </a:t>
            </a:r>
            <a:r>
              <a:rPr lang="en-US" sz="1600" dirty="0" err="1" smtClean="0"/>
              <a:t>подобрува</a:t>
            </a:r>
            <a:r>
              <a:rPr lang="en-US" sz="1600" dirty="0" smtClean="0"/>
              <a:t> </a:t>
            </a:r>
            <a:r>
              <a:rPr lang="en-US" sz="1600" dirty="0" err="1" smtClean="0"/>
              <a:t>микроклимата</a:t>
            </a:r>
            <a:r>
              <a:rPr lang="en-US" sz="1600" dirty="0" smtClean="0"/>
              <a:t>, </a:t>
            </a:r>
            <a:r>
              <a:rPr lang="en-US" sz="1600" dirty="0" err="1" smtClean="0"/>
              <a:t>квалитетот</a:t>
            </a:r>
            <a:r>
              <a:rPr lang="en-US" sz="1600" dirty="0" smtClean="0"/>
              <a:t> </a:t>
            </a:r>
            <a:r>
              <a:rPr lang="en-US" sz="1600" dirty="0" err="1" smtClean="0"/>
              <a:t>на</a:t>
            </a:r>
            <a:r>
              <a:rPr lang="en-US" sz="1600" dirty="0" smtClean="0"/>
              <a:t> </a:t>
            </a:r>
            <a:r>
              <a:rPr lang="en-US" sz="1600" dirty="0" err="1" smtClean="0"/>
              <a:t>воздухот</a:t>
            </a:r>
            <a:r>
              <a:rPr lang="en-US" sz="1600" dirty="0" smtClean="0"/>
              <a:t> и </a:t>
            </a:r>
            <a:r>
              <a:rPr lang="en-US" sz="1600" dirty="0" err="1" smtClean="0"/>
              <a:t>влијанијата</a:t>
            </a:r>
            <a:r>
              <a:rPr lang="en-US" sz="1600" dirty="0" smtClean="0"/>
              <a:t> </a:t>
            </a:r>
            <a:r>
              <a:rPr lang="en-US" sz="1600" dirty="0" err="1" smtClean="0"/>
              <a:t>од</a:t>
            </a:r>
            <a:r>
              <a:rPr lang="en-US" sz="1600" dirty="0" smtClean="0"/>
              <a:t> </a:t>
            </a:r>
            <a:r>
              <a:rPr lang="en-US" sz="1600" dirty="0" err="1" smtClean="0"/>
              <a:t>климатските</a:t>
            </a:r>
            <a:r>
              <a:rPr lang="en-US" sz="1600" dirty="0" smtClean="0"/>
              <a:t> </a:t>
            </a:r>
            <a:r>
              <a:rPr lang="en-US" sz="1600" dirty="0" err="1" smtClean="0"/>
              <a:t>промени</a:t>
            </a:r>
            <a:r>
              <a:rPr lang="en-US" sz="1600" dirty="0" smtClean="0"/>
              <a:t> </a:t>
            </a:r>
            <a:r>
              <a:rPr lang="en-US" sz="1600" dirty="0" err="1" smtClean="0"/>
              <a:t>како</a:t>
            </a:r>
            <a:r>
              <a:rPr lang="en-US" sz="1600" dirty="0" smtClean="0"/>
              <a:t> </a:t>
            </a:r>
            <a:r>
              <a:rPr lang="en-US" sz="1600" dirty="0" err="1" smtClean="0"/>
              <a:t>што</a:t>
            </a:r>
            <a:r>
              <a:rPr lang="en-US" sz="1600" dirty="0" smtClean="0"/>
              <a:t> </a:t>
            </a:r>
            <a:r>
              <a:rPr lang="en-US" sz="1600" dirty="0" err="1" smtClean="0"/>
              <a:t>се</a:t>
            </a:r>
            <a:r>
              <a:rPr lang="en-US" sz="1600" dirty="0" smtClean="0"/>
              <a:t> </a:t>
            </a:r>
            <a:r>
              <a:rPr lang="en-US" sz="1600" dirty="0" err="1" smtClean="0"/>
              <a:t>појавата</a:t>
            </a:r>
            <a:r>
              <a:rPr lang="en-US" sz="1600" dirty="0" smtClean="0"/>
              <a:t> </a:t>
            </a:r>
            <a:r>
              <a:rPr lang="en-US" sz="1600" dirty="0" err="1" smtClean="0"/>
              <a:t>на</a:t>
            </a:r>
            <a:r>
              <a:rPr lang="en-US" sz="1600" dirty="0" smtClean="0"/>
              <a:t> </a:t>
            </a:r>
            <a:r>
              <a:rPr lang="en-US" sz="1600" dirty="0" err="1" smtClean="0"/>
              <a:t>топлина</a:t>
            </a:r>
            <a:r>
              <a:rPr lang="en-US" sz="1600" dirty="0" smtClean="0"/>
              <a:t> и </a:t>
            </a:r>
            <a:r>
              <a:rPr lang="en-US" sz="1600" dirty="0" err="1" smtClean="0"/>
              <a:t>ризикот</a:t>
            </a:r>
            <a:r>
              <a:rPr lang="en-US" sz="1600" dirty="0" smtClean="0"/>
              <a:t> </a:t>
            </a:r>
            <a:r>
              <a:rPr lang="en-US" sz="1600" dirty="0" err="1" smtClean="0"/>
              <a:t>од</a:t>
            </a:r>
            <a:r>
              <a:rPr lang="en-US" sz="1600" dirty="0" smtClean="0"/>
              <a:t> </a:t>
            </a:r>
            <a:r>
              <a:rPr lang="en-US" sz="1600" dirty="0" err="1" smtClean="0"/>
              <a:t>поплави</a:t>
            </a:r>
            <a:r>
              <a:rPr lang="en-US" sz="1600" dirty="0" smtClean="0"/>
              <a:t> </a:t>
            </a:r>
            <a:r>
              <a:rPr lang="en-US" sz="1600" dirty="0" err="1" smtClean="0"/>
              <a:t>од</a:t>
            </a:r>
            <a:r>
              <a:rPr lang="en-US" sz="1600" dirty="0" smtClean="0"/>
              <a:t> </a:t>
            </a:r>
            <a:r>
              <a:rPr lang="en-US" sz="1600" dirty="0" err="1" smtClean="0"/>
              <a:t>поинтензивни</a:t>
            </a:r>
            <a:r>
              <a:rPr lang="en-US" sz="1600" dirty="0" smtClean="0"/>
              <a:t> </a:t>
            </a:r>
            <a:r>
              <a:rPr lang="en-US" sz="1600" dirty="0" err="1" smtClean="0"/>
              <a:t>врнежи</a:t>
            </a:r>
            <a:r>
              <a:rPr lang="en-US" sz="1600" dirty="0" smtClean="0"/>
              <a:t>.</a:t>
            </a:r>
          </a:p>
          <a:p>
            <a:r>
              <a:rPr lang="ru-RU" sz="1700" dirty="0" smtClean="0"/>
              <a:t>Зелени коридори  - линеарни паркови кои помагаат да се обноват градовите со поврзување на зелените површини една со друга за да се формираат урбани зелени инфраструктурни мрежи. Тие често се доградуваат по области со сообраќајна инфраструктура, за да се создадат меѓусебно поврзувачки паркови.</a:t>
            </a:r>
            <a:endParaRPr lang="en-US" sz="1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mk-MK" dirty="0" smtClean="0"/>
              <a:t>препораки</a:t>
            </a:r>
            <a:endParaRPr lang="en-US" dirty="0"/>
          </a:p>
        </p:txBody>
      </p:sp>
      <p:sp>
        <p:nvSpPr>
          <p:cNvPr id="5" name="Content Placeholder 4"/>
          <p:cNvSpPr>
            <a:spLocks noGrp="1"/>
          </p:cNvSpPr>
          <p:nvPr>
            <p:ph sz="quarter" idx="1"/>
          </p:nvPr>
        </p:nvSpPr>
        <p:spPr/>
        <p:txBody>
          <a:bodyPr/>
          <a:lstStyle/>
          <a:p>
            <a:pPr algn="just"/>
            <a:r>
              <a:rPr lang="mk-MK" sz="2000" dirty="0" smtClean="0"/>
              <a:t>Изготвување на интерсекторски план за подигање на нови зелени површини</a:t>
            </a:r>
          </a:p>
          <a:p>
            <a:pPr algn="just"/>
            <a:r>
              <a:rPr lang="mk-MK" sz="2000" dirty="0" smtClean="0"/>
              <a:t>Обновување на запуштените градски површини и нивно трасформирање во зелени површини со соодветна вегетација </a:t>
            </a:r>
          </a:p>
          <a:p>
            <a:pPr algn="just"/>
            <a:r>
              <a:rPr lang="mk-MK" sz="2000" dirty="0" smtClean="0"/>
              <a:t>Изготвување на студија за воспоставување на зелени коридори на територијата за општина Струга согласно постојната и планираниот иден развој на сообраќајната мрежа( со временска рамка и финансиски план)</a:t>
            </a:r>
            <a:endParaRPr lang="en-US" sz="2000" dirty="0" smtClean="0"/>
          </a:p>
          <a:p>
            <a:pPr algn="just"/>
            <a:r>
              <a:rPr lang="mk-MK" sz="2000" dirty="0" smtClean="0"/>
              <a:t>Проектирање и подигање на парк - шума околу просторот на постојната депонија.</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14400" y="381000"/>
            <a:ext cx="7467600" cy="1143000"/>
          </a:xfrm>
        </p:spPr>
        <p:txBody>
          <a:bodyPr>
            <a:normAutofit/>
          </a:bodyPr>
          <a:lstStyle/>
          <a:p>
            <a:pPr algn="just"/>
            <a:r>
              <a:rPr lang="mk-MK" dirty="0" smtClean="0"/>
              <a:t>Перцепции за загадување на воздух</a:t>
            </a:r>
            <a:r>
              <a:rPr lang="ru-RU" dirty="0" smtClean="0"/>
              <a:t> </a:t>
            </a:r>
            <a:r>
              <a:rPr lang="ru-RU" sz="1200" dirty="0" smtClean="0"/>
              <a:t>ИЗВЕШТАЈ ОД ИСТРАЖУВАЊЕ ЗА ПЕРЦЕПЦИЈАТА НА ГРАЃАНИТЕ И ПРЕТСТАВНИЦИТЕ ОД ЛОКАЛНАТА САМОУПРАВА И ЈАВНИТЕ ИНСТИТУЦИИ И УСТАНОВИ ЗА ПРАШАЊА ПОВРЗАНИ СО ЗАГАДУВАЊЕТО НА ВОЗДУХОТ ВО СТРУГА </a:t>
            </a:r>
            <a:endParaRPr lang="en-US" sz="1200" dirty="0"/>
          </a:p>
        </p:txBody>
      </p:sp>
      <p:pic>
        <p:nvPicPr>
          <p:cNvPr id="4" name="Content Placeholder 3" descr="Screenshot_1.jpg"/>
          <p:cNvPicPr>
            <a:picLocks noGrp="1" noChangeAspect="1"/>
          </p:cNvPicPr>
          <p:nvPr>
            <p:ph sz="quarter" idx="1"/>
          </p:nvPr>
        </p:nvPicPr>
        <p:blipFill>
          <a:blip r:embed="rId3"/>
          <a:stretch>
            <a:fillRect/>
          </a:stretch>
        </p:blipFill>
        <p:spPr>
          <a:xfrm>
            <a:off x="228600" y="3049000"/>
            <a:ext cx="3886200" cy="2132599"/>
          </a:xfrm>
        </p:spPr>
      </p:pic>
      <p:pic>
        <p:nvPicPr>
          <p:cNvPr id="8" name="Content Placeholder 3" descr="Screenshot_2.jpg"/>
          <p:cNvPicPr>
            <a:picLocks noGrp="1" noChangeAspect="1"/>
          </p:cNvPicPr>
          <p:nvPr>
            <p:ph sz="quarter" idx="2"/>
          </p:nvPr>
        </p:nvPicPr>
        <p:blipFill>
          <a:blip r:embed="rId4"/>
          <a:stretch>
            <a:fillRect/>
          </a:stretch>
        </p:blipFill>
        <p:spPr>
          <a:xfrm>
            <a:off x="4270374" y="2945574"/>
            <a:ext cx="4187825" cy="2236026"/>
          </a:xfrm>
        </p:spPr>
      </p:pic>
      <p:sp>
        <p:nvSpPr>
          <p:cNvPr id="5" name="Text Placeholder 4"/>
          <p:cNvSpPr>
            <a:spLocks noGrp="1"/>
          </p:cNvSpPr>
          <p:nvPr>
            <p:ph type="body" sz="quarter" idx="4294967295"/>
          </p:nvPr>
        </p:nvSpPr>
        <p:spPr>
          <a:xfrm>
            <a:off x="0" y="2057400"/>
            <a:ext cx="4040188" cy="727075"/>
          </a:xfrm>
        </p:spPr>
        <p:txBody>
          <a:bodyPr>
            <a:noAutofit/>
          </a:bodyPr>
          <a:lstStyle/>
          <a:p>
            <a:pPr algn="just"/>
            <a:r>
              <a:rPr lang="ru-RU" sz="1400" dirty="0" smtClean="0"/>
              <a:t>График 1: (Q1) Општо земено, дали сметате дека загадувањето на воздухот во Вашиот град претставува: </a:t>
            </a:r>
            <a:endParaRPr lang="en-US" sz="1400" dirty="0"/>
          </a:p>
        </p:txBody>
      </p:sp>
      <p:sp>
        <p:nvSpPr>
          <p:cNvPr id="6" name="Text Placeholder 5"/>
          <p:cNvSpPr>
            <a:spLocks noGrp="1"/>
          </p:cNvSpPr>
          <p:nvPr>
            <p:ph type="body" sz="quarter" idx="4294967295"/>
          </p:nvPr>
        </p:nvSpPr>
        <p:spPr>
          <a:xfrm>
            <a:off x="4495800" y="1981200"/>
            <a:ext cx="4041775" cy="803275"/>
          </a:xfrm>
        </p:spPr>
        <p:txBody>
          <a:bodyPr>
            <a:noAutofit/>
          </a:bodyPr>
          <a:lstStyle/>
          <a:p>
            <a:pPr algn="just"/>
            <a:r>
              <a:rPr lang="ru-RU" sz="1400" dirty="0" smtClean="0"/>
              <a:t>График 2: (Q2) Колку вие лично сте загрижени за последиците врз здравјето што ги предизвикува или би можело да ги предизвика загадувањето на воздухот? </a:t>
            </a:r>
            <a:endParaRPr 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mk-MK" dirty="0" smtClean="0"/>
              <a:t>Перцепции за загадување на воздух</a:t>
            </a:r>
            <a:endParaRPr lang="en-US" dirty="0"/>
          </a:p>
        </p:txBody>
      </p:sp>
      <p:pic>
        <p:nvPicPr>
          <p:cNvPr id="9" name="Content Placeholder 8" descr="Screenshot_4.jpg"/>
          <p:cNvPicPr>
            <a:picLocks noGrp="1" noChangeAspect="1"/>
          </p:cNvPicPr>
          <p:nvPr>
            <p:ph sz="quarter" idx="2"/>
          </p:nvPr>
        </p:nvPicPr>
        <p:blipFill>
          <a:blip r:embed="rId2"/>
          <a:stretch>
            <a:fillRect/>
          </a:stretch>
        </p:blipFill>
        <p:spPr>
          <a:xfrm>
            <a:off x="633412" y="3367087"/>
            <a:ext cx="3305175" cy="1876425"/>
          </a:xfrm>
        </p:spPr>
      </p:pic>
      <p:pic>
        <p:nvPicPr>
          <p:cNvPr id="10" name="Content Placeholder 9" descr="Screenshot_5.jpg"/>
          <p:cNvPicPr>
            <a:picLocks noGrp="1" noChangeAspect="1"/>
          </p:cNvPicPr>
          <p:nvPr>
            <p:ph sz="quarter" idx="4"/>
          </p:nvPr>
        </p:nvPicPr>
        <p:blipFill>
          <a:blip r:embed="rId3"/>
          <a:stretch>
            <a:fillRect/>
          </a:stretch>
        </p:blipFill>
        <p:spPr>
          <a:xfrm>
            <a:off x="4543425" y="3414712"/>
            <a:ext cx="3314700" cy="1781175"/>
          </a:xfrm>
        </p:spPr>
      </p:pic>
      <p:sp>
        <p:nvSpPr>
          <p:cNvPr id="3" name="Text Placeholder 2"/>
          <p:cNvSpPr>
            <a:spLocks noGrp="1"/>
          </p:cNvSpPr>
          <p:nvPr>
            <p:ph type="body" sz="quarter" idx="1"/>
          </p:nvPr>
        </p:nvSpPr>
        <p:spPr/>
        <p:txBody>
          <a:bodyPr>
            <a:normAutofit fontScale="55000" lnSpcReduction="20000"/>
          </a:bodyPr>
          <a:lstStyle/>
          <a:p>
            <a:pPr algn="just"/>
            <a:r>
              <a:rPr lang="ru-RU" dirty="0" smtClean="0"/>
              <a:t>График 3: (Q3) Дали сте почувствувале некакви здравствени проблеми поради загадувањето на воздухот? </a:t>
            </a:r>
            <a:endParaRPr lang="en-US" dirty="0"/>
          </a:p>
        </p:txBody>
      </p:sp>
      <p:sp>
        <p:nvSpPr>
          <p:cNvPr id="5" name="Text Placeholder 4"/>
          <p:cNvSpPr>
            <a:spLocks noGrp="1"/>
          </p:cNvSpPr>
          <p:nvPr>
            <p:ph type="body" sz="quarter" idx="3"/>
          </p:nvPr>
        </p:nvSpPr>
        <p:spPr/>
        <p:txBody>
          <a:bodyPr>
            <a:normAutofit fontScale="47500" lnSpcReduction="20000"/>
          </a:bodyPr>
          <a:lstStyle/>
          <a:p>
            <a:pPr algn="just"/>
            <a:r>
              <a:rPr lang="ru-RU" dirty="0" smtClean="0"/>
              <a:t>График 4: Q4. Дали некој друг член од семејството почувствувал некакви здравствени проблеми поради загадувањето на воздухот?</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000" dirty="0" smtClean="0"/>
              <a:t>График 5: Според ваше мислење, што сметате дека во најголем обем придонесува за загадување на воздухот во вашиот град?</a:t>
            </a:r>
            <a:endParaRPr lang="en-US" sz="2000" dirty="0"/>
          </a:p>
        </p:txBody>
      </p:sp>
      <p:pic>
        <p:nvPicPr>
          <p:cNvPr id="4" name="Content Placeholder 3" descr="Screenshot_6.jpg"/>
          <p:cNvPicPr>
            <a:picLocks noGrp="1" noChangeAspect="1"/>
          </p:cNvPicPr>
          <p:nvPr>
            <p:ph sz="quarter" idx="1"/>
          </p:nvPr>
        </p:nvPicPr>
        <p:blipFill>
          <a:blip r:embed="rId2"/>
          <a:stretch>
            <a:fillRect/>
          </a:stretch>
        </p:blipFill>
        <p:spPr>
          <a:xfrm>
            <a:off x="1524000" y="1600200"/>
            <a:ext cx="6096000" cy="39624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pPr algn="ctr"/>
            <a:r>
              <a:rPr lang="mk-MK" dirty="0" smtClean="0"/>
              <a:t>Загревање на домот и инвестии за за заштеда на енергија</a:t>
            </a:r>
            <a:endParaRPr lang="en-US" dirty="0"/>
          </a:p>
        </p:txBody>
      </p:sp>
      <p:pic>
        <p:nvPicPr>
          <p:cNvPr id="4" name="Content Placeholder 3" descr="Screenshot_7.jpg"/>
          <p:cNvPicPr>
            <a:picLocks noGrp="1" noChangeAspect="1"/>
          </p:cNvPicPr>
          <p:nvPr>
            <p:ph sz="quarter" idx="2"/>
          </p:nvPr>
        </p:nvPicPr>
        <p:blipFill>
          <a:blip r:embed="rId2"/>
          <a:stretch>
            <a:fillRect/>
          </a:stretch>
        </p:blipFill>
        <p:spPr>
          <a:xfrm>
            <a:off x="304800" y="2971800"/>
            <a:ext cx="4114800" cy="2700409"/>
          </a:xfrm>
        </p:spPr>
      </p:pic>
      <p:pic>
        <p:nvPicPr>
          <p:cNvPr id="13" name="Content Placeholder 12" descr="Screenshot_8.jpg"/>
          <p:cNvPicPr>
            <a:picLocks noGrp="1" noChangeAspect="1"/>
          </p:cNvPicPr>
          <p:nvPr>
            <p:ph sz="quarter" idx="4"/>
          </p:nvPr>
        </p:nvPicPr>
        <p:blipFill>
          <a:blip r:embed="rId3"/>
          <a:stretch>
            <a:fillRect/>
          </a:stretch>
        </p:blipFill>
        <p:spPr>
          <a:xfrm>
            <a:off x="4800600" y="3200400"/>
            <a:ext cx="3657600" cy="2522621"/>
          </a:xfrm>
        </p:spPr>
      </p:pic>
      <p:sp>
        <p:nvSpPr>
          <p:cNvPr id="10" name="Text Placeholder 9"/>
          <p:cNvSpPr>
            <a:spLocks noGrp="1"/>
          </p:cNvSpPr>
          <p:nvPr>
            <p:ph type="body" sz="quarter" idx="1"/>
          </p:nvPr>
        </p:nvSpPr>
        <p:spPr>
          <a:xfrm>
            <a:off x="457200" y="1905000"/>
            <a:ext cx="3657600" cy="658368"/>
          </a:xfrm>
        </p:spPr>
        <p:txBody>
          <a:bodyPr>
            <a:normAutofit/>
          </a:bodyPr>
          <a:lstStyle/>
          <a:p>
            <a:r>
              <a:rPr lang="ru-RU" sz="1400" dirty="0" smtClean="0"/>
              <a:t>Што користите за загревање во домот (примарно)?</a:t>
            </a:r>
            <a:endParaRPr lang="en-US" sz="1400" dirty="0"/>
          </a:p>
        </p:txBody>
      </p:sp>
      <p:sp>
        <p:nvSpPr>
          <p:cNvPr id="11" name="Text Placeholder 10"/>
          <p:cNvSpPr>
            <a:spLocks noGrp="1"/>
          </p:cNvSpPr>
          <p:nvPr>
            <p:ph type="body" sz="quarter" idx="3"/>
          </p:nvPr>
        </p:nvSpPr>
        <p:spPr>
          <a:xfrm>
            <a:off x="4800600" y="1752600"/>
            <a:ext cx="3657600" cy="658368"/>
          </a:xfrm>
        </p:spPr>
        <p:txBody>
          <a:bodyPr>
            <a:noAutofit/>
          </a:bodyPr>
          <a:lstStyle/>
          <a:p>
            <a:r>
              <a:rPr lang="ru-RU" sz="1400" dirty="0" smtClean="0"/>
              <a:t>Доколку би можеле да направите Инвестиции во вашиот дом за да заштедите повеќе енергија, кои би биле тие три инвестиции според вас?</a:t>
            </a:r>
            <a:endParaRPr 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467600" cy="1143000"/>
          </a:xfrm>
        </p:spPr>
        <p:txBody>
          <a:bodyPr>
            <a:normAutofit/>
          </a:bodyPr>
          <a:lstStyle/>
          <a:p>
            <a:pPr algn="ctr"/>
            <a:r>
              <a:rPr lang="ru-RU" sz="2400" dirty="0" smtClean="0"/>
              <a:t>Приоритет за спроведувањето на  мерки за подобрување на квалитето на воздух</a:t>
            </a:r>
            <a:endParaRPr lang="en-US" sz="2400" dirty="0"/>
          </a:p>
        </p:txBody>
      </p:sp>
      <p:pic>
        <p:nvPicPr>
          <p:cNvPr id="4" name="Content Placeholder 3" descr="Screenshot_9.jpg"/>
          <p:cNvPicPr>
            <a:picLocks noGrp="1" noChangeAspect="1"/>
          </p:cNvPicPr>
          <p:nvPr>
            <p:ph sz="quarter" idx="1"/>
          </p:nvPr>
        </p:nvPicPr>
        <p:blipFill>
          <a:blip r:embed="rId2"/>
          <a:stretch>
            <a:fillRect/>
          </a:stretch>
        </p:blipFill>
        <p:spPr>
          <a:xfrm>
            <a:off x="762000" y="1447800"/>
            <a:ext cx="7620000" cy="44196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mk-MK" sz="2800" dirty="0" smtClean="0"/>
              <a:t>Перцепции за извори на загадување</a:t>
            </a:r>
            <a:endParaRPr lang="en-US" sz="2800" dirty="0"/>
          </a:p>
        </p:txBody>
      </p:sp>
      <p:sp>
        <p:nvSpPr>
          <p:cNvPr id="5" name="Content Placeholder 4"/>
          <p:cNvSpPr>
            <a:spLocks noGrp="1"/>
          </p:cNvSpPr>
          <p:nvPr>
            <p:ph sz="quarter" idx="1"/>
          </p:nvPr>
        </p:nvSpPr>
        <p:spPr/>
        <p:txBody>
          <a:bodyPr>
            <a:normAutofit fontScale="92500" lnSpcReduction="10000"/>
          </a:bodyPr>
          <a:lstStyle/>
          <a:p>
            <a:pPr>
              <a:buNone/>
            </a:pPr>
            <a:r>
              <a:rPr lang="mk-MK" dirty="0" smtClean="0"/>
              <a:t>    </a:t>
            </a:r>
            <a:r>
              <a:rPr lang="en-US" sz="2200" dirty="0" err="1" smtClean="0"/>
              <a:t>Трите</a:t>
            </a:r>
            <a:r>
              <a:rPr lang="en-US" sz="2200" dirty="0" smtClean="0"/>
              <a:t> </a:t>
            </a:r>
            <a:r>
              <a:rPr lang="en-US" sz="2200" dirty="0" err="1"/>
              <a:t>најсериозни</a:t>
            </a:r>
            <a:r>
              <a:rPr lang="en-US" sz="2200" dirty="0"/>
              <a:t> </a:t>
            </a:r>
            <a:r>
              <a:rPr lang="en-US" sz="2200" dirty="0" err="1"/>
              <a:t>причини</a:t>
            </a:r>
            <a:r>
              <a:rPr lang="en-US" sz="2200" dirty="0"/>
              <a:t> </a:t>
            </a:r>
            <a:r>
              <a:rPr lang="en-US" sz="2200" dirty="0" err="1"/>
              <a:t>за</a:t>
            </a:r>
            <a:r>
              <a:rPr lang="en-US" sz="2200" dirty="0"/>
              <a:t> </a:t>
            </a:r>
            <a:r>
              <a:rPr lang="en-US" sz="2200" dirty="0" err="1"/>
              <a:t>загадувањето</a:t>
            </a:r>
            <a:r>
              <a:rPr lang="en-US" sz="2200" dirty="0"/>
              <a:t> </a:t>
            </a:r>
            <a:r>
              <a:rPr lang="en-US" sz="2200" dirty="0" err="1"/>
              <a:t>на</a:t>
            </a:r>
            <a:r>
              <a:rPr lang="en-US" sz="2200" dirty="0"/>
              <a:t> </a:t>
            </a:r>
            <a:r>
              <a:rPr lang="en-US" sz="2200" dirty="0" err="1"/>
              <a:t>воздухот</a:t>
            </a:r>
            <a:r>
              <a:rPr lang="en-US" sz="2200" dirty="0"/>
              <a:t> </a:t>
            </a:r>
            <a:r>
              <a:rPr lang="en-US" sz="2200" dirty="0" err="1"/>
              <a:t>во</a:t>
            </a:r>
            <a:r>
              <a:rPr lang="en-US" sz="2200" dirty="0"/>
              <a:t> </a:t>
            </a:r>
            <a:r>
              <a:rPr lang="en-US" sz="2200" dirty="0" err="1"/>
              <a:t>градот</a:t>
            </a:r>
            <a:r>
              <a:rPr lang="en-US" sz="2200" dirty="0"/>
              <a:t> </a:t>
            </a:r>
            <a:r>
              <a:rPr lang="en-US" sz="2200" dirty="0" err="1"/>
              <a:t>кои</a:t>
            </a:r>
            <a:r>
              <a:rPr lang="en-US" sz="2200" dirty="0"/>
              <a:t> </a:t>
            </a:r>
            <a:r>
              <a:rPr lang="en-US" sz="2200" dirty="0" err="1"/>
              <a:t>ги</a:t>
            </a:r>
            <a:r>
              <a:rPr lang="en-US" sz="2200" dirty="0"/>
              <a:t> </a:t>
            </a:r>
            <a:r>
              <a:rPr lang="en-US" sz="2200" dirty="0" err="1"/>
              <a:t>посочија</a:t>
            </a:r>
            <a:r>
              <a:rPr lang="en-US" sz="2200" dirty="0"/>
              <a:t> </a:t>
            </a:r>
            <a:r>
              <a:rPr lang="en-US" sz="2200" b="1" dirty="0" err="1"/>
              <a:t>граѓаните</a:t>
            </a:r>
            <a:r>
              <a:rPr lang="en-US" sz="2200" b="1" dirty="0"/>
              <a:t> </a:t>
            </a:r>
            <a:r>
              <a:rPr lang="en-US" sz="2200" dirty="0" err="1"/>
              <a:t>се</a:t>
            </a:r>
            <a:r>
              <a:rPr lang="en-US" sz="2200" dirty="0"/>
              <a:t> </a:t>
            </a:r>
            <a:r>
              <a:rPr lang="en-US" sz="2200" dirty="0" err="1"/>
              <a:t>отпадот</a:t>
            </a:r>
            <a:r>
              <a:rPr lang="en-US" sz="2200" dirty="0"/>
              <a:t> и </a:t>
            </a:r>
            <a:r>
              <a:rPr lang="en-US" sz="2200" dirty="0" err="1"/>
              <a:t>горењето</a:t>
            </a:r>
            <a:r>
              <a:rPr lang="en-US" sz="2200" dirty="0"/>
              <a:t> </a:t>
            </a:r>
            <a:r>
              <a:rPr lang="en-US" sz="2200" dirty="0" err="1"/>
              <a:t>на</a:t>
            </a:r>
            <a:r>
              <a:rPr lang="en-US" sz="2200" dirty="0"/>
              <a:t> </a:t>
            </a:r>
            <a:r>
              <a:rPr lang="en-US" sz="2200" dirty="0" err="1"/>
              <a:t>дивите</a:t>
            </a:r>
            <a:r>
              <a:rPr lang="en-US" sz="2200" dirty="0"/>
              <a:t> </a:t>
            </a:r>
            <a:r>
              <a:rPr lang="en-US" sz="2200" dirty="0" err="1"/>
              <a:t>депонии</a:t>
            </a:r>
            <a:r>
              <a:rPr lang="en-US" sz="2200" dirty="0"/>
              <a:t> (34% </a:t>
            </a:r>
            <a:r>
              <a:rPr lang="en-US" sz="2200" dirty="0" err="1"/>
              <a:t>од</a:t>
            </a:r>
            <a:r>
              <a:rPr lang="en-US" sz="2200" dirty="0"/>
              <a:t> </a:t>
            </a:r>
            <a:r>
              <a:rPr lang="en-US" sz="2200" dirty="0" err="1"/>
              <a:t>испитаниците</a:t>
            </a:r>
            <a:r>
              <a:rPr lang="en-US" sz="2200" dirty="0"/>
              <a:t>), </a:t>
            </a:r>
            <a:r>
              <a:rPr lang="en-US" sz="2200" dirty="0" err="1"/>
              <a:t>индустријата</a:t>
            </a:r>
            <a:r>
              <a:rPr lang="en-US" sz="2200" dirty="0"/>
              <a:t> (23%) и </a:t>
            </a:r>
            <a:r>
              <a:rPr lang="en-US" sz="2200" dirty="0" err="1"/>
              <a:t>транспортот</a:t>
            </a:r>
            <a:r>
              <a:rPr lang="en-US" sz="2200" dirty="0"/>
              <a:t> (19%). </a:t>
            </a:r>
          </a:p>
          <a:p>
            <a:pPr>
              <a:buNone/>
            </a:pPr>
            <a:r>
              <a:rPr lang="mk-MK" sz="2200" dirty="0" smtClean="0"/>
              <a:t>      С</a:t>
            </a:r>
            <a:r>
              <a:rPr lang="en-US" sz="2200" dirty="0" err="1" smtClean="0"/>
              <a:t>коро</a:t>
            </a:r>
            <a:r>
              <a:rPr lang="en-US" sz="2200" dirty="0" smtClean="0"/>
              <a:t> </a:t>
            </a:r>
            <a:r>
              <a:rPr lang="en-US" sz="2200" b="1" dirty="0" err="1"/>
              <a:t>две</a:t>
            </a:r>
            <a:r>
              <a:rPr lang="en-US" sz="2200" b="1" dirty="0"/>
              <a:t> </a:t>
            </a:r>
            <a:r>
              <a:rPr lang="en-US" sz="2200" b="1" dirty="0" err="1"/>
              <a:t>третини</a:t>
            </a:r>
            <a:r>
              <a:rPr lang="en-US" sz="2200" b="1" dirty="0"/>
              <a:t> </a:t>
            </a:r>
            <a:r>
              <a:rPr lang="en-US" sz="2200" dirty="0" err="1"/>
              <a:t>од</a:t>
            </a:r>
            <a:r>
              <a:rPr lang="en-US" sz="2200" dirty="0"/>
              <a:t> </a:t>
            </a:r>
            <a:r>
              <a:rPr lang="en-US" sz="2200" dirty="0" err="1"/>
              <a:t>нив</a:t>
            </a:r>
            <a:r>
              <a:rPr lang="en-US" sz="2200" dirty="0"/>
              <a:t> </a:t>
            </a:r>
            <a:r>
              <a:rPr lang="en-US" sz="2200" dirty="0" err="1"/>
              <a:t>го</a:t>
            </a:r>
            <a:r>
              <a:rPr lang="en-US" sz="2200" dirty="0"/>
              <a:t> </a:t>
            </a:r>
            <a:r>
              <a:rPr lang="en-US" sz="2200" dirty="0" err="1"/>
              <a:t>идентификувале</a:t>
            </a:r>
            <a:r>
              <a:rPr lang="en-US" sz="2200" dirty="0"/>
              <a:t> </a:t>
            </a:r>
            <a:r>
              <a:rPr lang="en-US" sz="2200" dirty="0" err="1"/>
              <a:t>најголемиот</a:t>
            </a:r>
            <a:r>
              <a:rPr lang="en-US" sz="2200" dirty="0"/>
              <a:t> </a:t>
            </a:r>
            <a:r>
              <a:rPr lang="en-US" sz="2200" b="1" dirty="0" err="1"/>
              <a:t>загадувач</a:t>
            </a:r>
            <a:r>
              <a:rPr lang="en-US" sz="2200" b="1" dirty="0"/>
              <a:t> </a:t>
            </a:r>
            <a:r>
              <a:rPr lang="en-US" sz="2200" b="1" dirty="0" err="1"/>
              <a:t>на</a:t>
            </a:r>
            <a:r>
              <a:rPr lang="en-US" sz="2200" b="1" dirty="0"/>
              <a:t> </a:t>
            </a:r>
            <a:r>
              <a:rPr lang="en-US" sz="2200" b="1" dirty="0" err="1"/>
              <a:t>воздухот</a:t>
            </a:r>
            <a:r>
              <a:rPr lang="en-US" sz="2200" b="1" dirty="0"/>
              <a:t> </a:t>
            </a:r>
            <a:r>
              <a:rPr lang="en-US" sz="2200" b="1" dirty="0" err="1"/>
              <a:t>во</a:t>
            </a:r>
            <a:r>
              <a:rPr lang="en-US" sz="2200" b="1" dirty="0"/>
              <a:t> </a:t>
            </a:r>
            <a:r>
              <a:rPr lang="en-US" sz="2200" b="1" dirty="0" err="1"/>
              <a:t>Струга</a:t>
            </a:r>
            <a:r>
              <a:rPr lang="en-US" sz="2200" b="1" dirty="0"/>
              <a:t> - </a:t>
            </a:r>
            <a:r>
              <a:rPr lang="en-US" sz="2200" b="1" dirty="0" err="1"/>
              <a:t>горењето</a:t>
            </a:r>
            <a:r>
              <a:rPr lang="en-US" sz="2200" b="1" dirty="0"/>
              <a:t> </a:t>
            </a:r>
            <a:r>
              <a:rPr lang="en-US" sz="2200" b="1" dirty="0" err="1"/>
              <a:t>на</a:t>
            </a:r>
            <a:r>
              <a:rPr lang="en-US" sz="2200" b="1" dirty="0"/>
              <a:t> </a:t>
            </a:r>
            <a:r>
              <a:rPr lang="en-US" sz="2200" b="1" dirty="0" err="1"/>
              <a:t>отпадот</a:t>
            </a:r>
            <a:r>
              <a:rPr lang="en-US" sz="2200" b="1" dirty="0"/>
              <a:t> </a:t>
            </a:r>
            <a:r>
              <a:rPr lang="en-US" sz="2200" b="1" dirty="0" err="1"/>
              <a:t>на</a:t>
            </a:r>
            <a:r>
              <a:rPr lang="en-US" sz="2200" b="1" dirty="0"/>
              <a:t> „</a:t>
            </a:r>
            <a:r>
              <a:rPr lang="en-US" sz="2200" b="1" dirty="0" err="1"/>
              <a:t>дивите</a:t>
            </a:r>
            <a:r>
              <a:rPr lang="en-US" sz="2200" b="1" dirty="0"/>
              <a:t>“ </a:t>
            </a:r>
            <a:r>
              <a:rPr lang="en-US" sz="2200" b="1" dirty="0" err="1"/>
              <a:t>депонии</a:t>
            </a:r>
            <a:r>
              <a:rPr lang="en-US" sz="2200" b="1" dirty="0"/>
              <a:t>.</a:t>
            </a:r>
          </a:p>
          <a:p>
            <a:endParaRPr lang="en-US" dirty="0"/>
          </a:p>
        </p:txBody>
      </p:sp>
      <p:sp>
        <p:nvSpPr>
          <p:cNvPr id="6" name="Content Placeholder 5"/>
          <p:cNvSpPr>
            <a:spLocks noGrp="1"/>
          </p:cNvSpPr>
          <p:nvPr>
            <p:ph sz="quarter" idx="2"/>
          </p:nvPr>
        </p:nvSpPr>
        <p:spPr/>
        <p:txBody>
          <a:bodyPr>
            <a:normAutofit fontScale="92500" lnSpcReduction="10000"/>
          </a:bodyPr>
          <a:lstStyle/>
          <a:p>
            <a:r>
              <a:rPr lang="en-US" b="1" dirty="0" err="1"/>
              <a:t>За</a:t>
            </a:r>
            <a:r>
              <a:rPr lang="en-US" b="1" dirty="0"/>
              <a:t> </a:t>
            </a:r>
            <a:r>
              <a:rPr lang="en-US" b="1" dirty="0" err="1"/>
              <a:t>претставниците</a:t>
            </a:r>
            <a:r>
              <a:rPr lang="en-US" b="1" dirty="0"/>
              <a:t> </a:t>
            </a:r>
            <a:r>
              <a:rPr lang="en-US" b="1" dirty="0" err="1"/>
              <a:t>на</a:t>
            </a:r>
            <a:r>
              <a:rPr lang="en-US" b="1" dirty="0"/>
              <a:t> </a:t>
            </a:r>
            <a:r>
              <a:rPr lang="en-US" b="1" dirty="0" err="1"/>
              <a:t>локалната</a:t>
            </a:r>
            <a:r>
              <a:rPr lang="en-US" b="1" dirty="0"/>
              <a:t> </a:t>
            </a:r>
            <a:r>
              <a:rPr lang="en-US" b="1" dirty="0" err="1"/>
              <a:t>самоуправа</a:t>
            </a:r>
            <a:r>
              <a:rPr lang="en-US" b="1" dirty="0"/>
              <a:t> и </a:t>
            </a:r>
            <a:r>
              <a:rPr lang="en-US" b="1" dirty="0" err="1"/>
              <a:t>јавните</a:t>
            </a:r>
            <a:r>
              <a:rPr lang="en-US" b="1" dirty="0"/>
              <a:t> </a:t>
            </a:r>
            <a:r>
              <a:rPr lang="en-US" b="1" dirty="0" err="1"/>
              <a:t>институции</a:t>
            </a:r>
            <a:r>
              <a:rPr lang="en-US" b="1" dirty="0"/>
              <a:t> и </a:t>
            </a:r>
            <a:r>
              <a:rPr lang="en-US" b="1" dirty="0" err="1"/>
              <a:t>установи</a:t>
            </a:r>
            <a:r>
              <a:rPr lang="en-US" b="1" dirty="0"/>
              <a:t> </a:t>
            </a:r>
            <a:r>
              <a:rPr lang="en-US" dirty="0" err="1"/>
              <a:t>три</a:t>
            </a:r>
            <a:r>
              <a:rPr lang="en-US" dirty="0"/>
              <a:t> </a:t>
            </a:r>
            <a:r>
              <a:rPr lang="en-US" dirty="0" err="1"/>
              <a:t>најголеми</a:t>
            </a:r>
            <a:r>
              <a:rPr lang="en-US" dirty="0"/>
              <a:t> </a:t>
            </a:r>
            <a:r>
              <a:rPr lang="en-US" dirty="0" err="1"/>
              <a:t>извори</a:t>
            </a:r>
            <a:r>
              <a:rPr lang="en-US" dirty="0"/>
              <a:t> </a:t>
            </a:r>
            <a:r>
              <a:rPr lang="en-US" dirty="0" err="1"/>
              <a:t>на</a:t>
            </a:r>
            <a:r>
              <a:rPr lang="en-US" dirty="0"/>
              <a:t> </a:t>
            </a:r>
            <a:r>
              <a:rPr lang="en-US" dirty="0" err="1"/>
              <a:t>загадување</a:t>
            </a:r>
            <a:r>
              <a:rPr lang="en-US" dirty="0"/>
              <a:t> </a:t>
            </a:r>
            <a:r>
              <a:rPr lang="en-US" dirty="0" err="1"/>
              <a:t>на</a:t>
            </a:r>
            <a:r>
              <a:rPr lang="en-US" dirty="0"/>
              <a:t> </a:t>
            </a:r>
            <a:r>
              <a:rPr lang="en-US" dirty="0" err="1"/>
              <a:t>воздухот</a:t>
            </a:r>
            <a:r>
              <a:rPr lang="en-US" dirty="0"/>
              <a:t> </a:t>
            </a:r>
            <a:r>
              <a:rPr lang="en-US" dirty="0" err="1"/>
              <a:t>во</a:t>
            </a:r>
            <a:r>
              <a:rPr lang="en-US" dirty="0"/>
              <a:t> </a:t>
            </a:r>
            <a:r>
              <a:rPr lang="en-US" dirty="0" err="1"/>
              <a:t>Струга</a:t>
            </a:r>
            <a:r>
              <a:rPr lang="en-US" dirty="0"/>
              <a:t> </a:t>
            </a:r>
            <a:r>
              <a:rPr lang="en-US" dirty="0" err="1"/>
              <a:t>се</a:t>
            </a:r>
            <a:r>
              <a:rPr lang="en-US" dirty="0"/>
              <a:t> </a:t>
            </a:r>
            <a:r>
              <a:rPr lang="en-US" dirty="0" err="1"/>
              <a:t>отпадот</a:t>
            </a:r>
            <a:r>
              <a:rPr lang="en-US" dirty="0"/>
              <a:t> и </a:t>
            </a:r>
            <a:r>
              <a:rPr lang="en-US" dirty="0" err="1"/>
              <a:t>горењето</a:t>
            </a:r>
            <a:r>
              <a:rPr lang="en-US" dirty="0"/>
              <a:t> </a:t>
            </a:r>
            <a:r>
              <a:rPr lang="en-US" dirty="0" err="1"/>
              <a:t>на</a:t>
            </a:r>
            <a:r>
              <a:rPr lang="en-US" dirty="0"/>
              <a:t> </a:t>
            </a:r>
            <a:r>
              <a:rPr lang="en-US" dirty="0" err="1"/>
              <a:t>дивите</a:t>
            </a:r>
            <a:r>
              <a:rPr lang="en-US" dirty="0"/>
              <a:t> </a:t>
            </a:r>
            <a:r>
              <a:rPr lang="en-US" dirty="0" err="1"/>
              <a:t>депонии</a:t>
            </a:r>
            <a:r>
              <a:rPr lang="en-US" dirty="0"/>
              <a:t>, </a:t>
            </a:r>
            <a:r>
              <a:rPr lang="en-US" dirty="0" err="1"/>
              <a:t>загревањето</a:t>
            </a:r>
            <a:r>
              <a:rPr lang="en-US" dirty="0"/>
              <a:t> </a:t>
            </a:r>
            <a:r>
              <a:rPr lang="en-US" dirty="0" err="1"/>
              <a:t>на</a:t>
            </a:r>
            <a:r>
              <a:rPr lang="en-US" dirty="0"/>
              <a:t> </a:t>
            </a:r>
            <a:r>
              <a:rPr lang="en-US" dirty="0" err="1"/>
              <a:t>домаќинствата</a:t>
            </a:r>
            <a:r>
              <a:rPr lang="en-US" dirty="0"/>
              <a:t> и </a:t>
            </a:r>
            <a:r>
              <a:rPr lang="en-US" dirty="0" err="1"/>
              <a:t>транспортот</a:t>
            </a:r>
            <a:r>
              <a:rPr lang="en-US" dirty="0"/>
              <a:t>.</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dirty="0" smtClean="0"/>
              <a:t>Законска рамка</a:t>
            </a:r>
            <a:endParaRPr lang="en-US" dirty="0"/>
          </a:p>
        </p:txBody>
      </p:sp>
      <p:sp>
        <p:nvSpPr>
          <p:cNvPr id="3" name="Content Placeholder 2"/>
          <p:cNvSpPr>
            <a:spLocks noGrp="1"/>
          </p:cNvSpPr>
          <p:nvPr>
            <p:ph sz="quarter" idx="1"/>
          </p:nvPr>
        </p:nvSpPr>
        <p:spPr/>
        <p:txBody>
          <a:bodyPr>
            <a:normAutofit fontScale="55000" lnSpcReduction="20000"/>
          </a:bodyPr>
          <a:lstStyle/>
          <a:p>
            <a:pPr algn="ctr">
              <a:buNone/>
            </a:pPr>
            <a:r>
              <a:rPr lang="ru-RU" b="1" dirty="0" smtClean="0"/>
              <a:t>Закон за локална самоуправа</a:t>
            </a:r>
          </a:p>
          <a:p>
            <a:pPr algn="ctr">
              <a:buNone/>
            </a:pPr>
            <a:r>
              <a:rPr lang="ru-RU" b="1" dirty="0" smtClean="0"/>
              <a:t>Член 22</a:t>
            </a:r>
          </a:p>
          <a:p>
            <a:pPr>
              <a:buNone/>
            </a:pPr>
            <a:r>
              <a:rPr lang="ru-RU" dirty="0" smtClean="0"/>
              <a:t>Листа на надлежности на Општини</a:t>
            </a:r>
          </a:p>
          <a:p>
            <a:pPr>
              <a:buNone/>
            </a:pPr>
            <a:r>
              <a:rPr lang="ru-RU" dirty="0" smtClean="0"/>
              <a:t>1. Урбанистичко планирање (урбано и рурално), издавање одобрение за градба на објекти од локално значење утврдени со закон, уредување на простор и уредување на градежно земјиште;</a:t>
            </a:r>
          </a:p>
          <a:p>
            <a:pPr>
              <a:buNone/>
            </a:pPr>
            <a:r>
              <a:rPr lang="ru-RU" dirty="0" smtClean="0"/>
              <a:t>  2. Заштита на животната средина и природата - мерки за заштита и спречување на загадувањето на водата, воздухот, земјата, природата, загадувањето и нејонизираниот воздух ;</a:t>
            </a:r>
          </a:p>
          <a:p>
            <a:pPr>
              <a:buNone/>
            </a:pPr>
            <a:r>
              <a:rPr lang="ru-RU" dirty="0" smtClean="0"/>
              <a:t>  4. Комунални дејности -...,,изградбата,одржувањето , реконструкцијата и заштитата на локалните патишта ,улици и други инфраструктурни објекти; одржување и украсување на паркови, градини, паркови и рекреативни површини; регулатива, одржувањето и користењето на речните корита во урбанизираните делови </a:t>
            </a:r>
            <a:endParaRPr lang="en-US" dirty="0"/>
          </a:p>
        </p:txBody>
      </p:sp>
      <p:sp>
        <p:nvSpPr>
          <p:cNvPr id="4" name="Content Placeholder 3"/>
          <p:cNvSpPr>
            <a:spLocks noGrp="1"/>
          </p:cNvSpPr>
          <p:nvPr>
            <p:ph sz="quarter" idx="2"/>
          </p:nvPr>
        </p:nvSpPr>
        <p:spPr/>
        <p:txBody>
          <a:bodyPr>
            <a:normAutofit fontScale="55000" lnSpcReduction="20000"/>
          </a:bodyPr>
          <a:lstStyle/>
          <a:p>
            <a:pPr algn="ctr">
              <a:buNone/>
            </a:pPr>
            <a:r>
              <a:rPr lang="mk-MK" b="1" dirty="0" smtClean="0"/>
              <a:t>Закон за урбанистичко планирање</a:t>
            </a:r>
          </a:p>
          <a:p>
            <a:pPr algn="ctr">
              <a:buNone/>
            </a:pPr>
            <a:endParaRPr lang="en-US" b="1" dirty="0"/>
          </a:p>
          <a:p>
            <a:pPr algn="ctr">
              <a:buNone/>
            </a:pPr>
            <a:r>
              <a:rPr lang="mk-MK" b="1" dirty="0"/>
              <a:t>Детален урбанистички план</a:t>
            </a:r>
            <a:endParaRPr lang="en-US" b="1" dirty="0"/>
          </a:p>
          <a:p>
            <a:pPr algn="ctr">
              <a:buNone/>
            </a:pPr>
            <a:r>
              <a:rPr lang="mk-MK" b="1" dirty="0"/>
              <a:t>Член </a:t>
            </a:r>
            <a:r>
              <a:rPr lang="mk-MK" b="1" dirty="0" smtClean="0"/>
              <a:t>13</a:t>
            </a:r>
          </a:p>
          <a:p>
            <a:endParaRPr lang="en-US" dirty="0"/>
          </a:p>
          <a:p>
            <a:pPr>
              <a:buNone/>
            </a:pPr>
            <a:r>
              <a:rPr lang="mk-MK" dirty="0"/>
              <a:t>...,, максимален дозволен процент на изграденост и коефициент на искористеност на градежното земјиште за секоја градежна парцела, минимален процент на озеленетост на градежното земјиште за секоја градежна парцела и услови за уредување и озеленување на дворните места утврдено на начин согласно со Законот за урбано зеленило,,...</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mk-MK" sz="2400" dirty="0" smtClean="0"/>
              <a:t>Пресек на состојба на територија на општина Струга</a:t>
            </a:r>
            <a:br>
              <a:rPr lang="mk-MK" sz="2400" dirty="0" smtClean="0"/>
            </a:br>
            <a:r>
              <a:rPr lang="mk-MK" sz="2400" dirty="0" smtClean="0"/>
              <a:t>кои имаат влијание врз квалитетот на воздух</a:t>
            </a:r>
            <a:endParaRPr lang="en-US" sz="2400" dirty="0"/>
          </a:p>
        </p:txBody>
      </p:sp>
      <p:sp>
        <p:nvSpPr>
          <p:cNvPr id="6" name="Content Placeholder 5"/>
          <p:cNvSpPr>
            <a:spLocks noGrp="1"/>
          </p:cNvSpPr>
          <p:nvPr>
            <p:ph sz="quarter" idx="1"/>
          </p:nvPr>
        </p:nvSpPr>
        <p:spPr/>
        <p:txBody>
          <a:bodyPr>
            <a:normAutofit fontScale="92500" lnSpcReduction="10000"/>
          </a:bodyPr>
          <a:lstStyle/>
          <a:p>
            <a:pPr>
              <a:buNone/>
            </a:pPr>
            <a:r>
              <a:rPr lang="mk-MK" b="1" dirty="0" smtClean="0"/>
              <a:t>     Позитивни аспекти</a:t>
            </a:r>
          </a:p>
          <a:p>
            <a:r>
              <a:rPr lang="mk-MK" sz="2200" dirty="0" smtClean="0"/>
              <a:t>Ширење со нови УЕ надвор од постојното урбано јадро на градот:</a:t>
            </a:r>
          </a:p>
          <a:p>
            <a:r>
              <a:rPr lang="mk-MK" sz="2200" dirty="0" smtClean="0"/>
              <a:t>Изградената урбана структура не го попречува природното движење на ветерот  и дава можност за ревитализација на зелени површини</a:t>
            </a:r>
          </a:p>
          <a:p>
            <a:r>
              <a:rPr lang="mk-MK" sz="2200" dirty="0" smtClean="0"/>
              <a:t>Можности за формирање на  зелени урбани коридори </a:t>
            </a:r>
            <a:endParaRPr lang="en-US" sz="2200" dirty="0"/>
          </a:p>
        </p:txBody>
      </p:sp>
      <p:sp>
        <p:nvSpPr>
          <p:cNvPr id="7" name="Content Placeholder 6"/>
          <p:cNvSpPr>
            <a:spLocks noGrp="1"/>
          </p:cNvSpPr>
          <p:nvPr>
            <p:ph sz="quarter" idx="2"/>
          </p:nvPr>
        </p:nvSpPr>
        <p:spPr/>
        <p:txBody>
          <a:bodyPr>
            <a:normAutofit fontScale="92500" lnSpcReduction="10000"/>
          </a:bodyPr>
          <a:lstStyle/>
          <a:p>
            <a:pPr>
              <a:buNone/>
            </a:pPr>
            <a:r>
              <a:rPr lang="mk-MK" b="1" dirty="0" smtClean="0"/>
              <a:t>           Предизвици</a:t>
            </a:r>
          </a:p>
          <a:p>
            <a:r>
              <a:rPr lang="mk-MK" sz="2000" dirty="0" smtClean="0"/>
              <a:t>Ограничени финасиски и технички можности за инвестирање во зелени програми од поголем обем</a:t>
            </a:r>
          </a:p>
          <a:p>
            <a:r>
              <a:rPr lang="mk-MK" sz="2000" dirty="0" smtClean="0"/>
              <a:t>Немање на катастар на загадувачи</a:t>
            </a:r>
          </a:p>
          <a:p>
            <a:r>
              <a:rPr lang="mk-MK" sz="2000" dirty="0" smtClean="0"/>
              <a:t>Потреба од изготвување на плански документи (стратегии за климатско прилагодување, студија за воспоставување на зелени коридори..)</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130</TotalTime>
  <Words>840</Words>
  <Application>Microsoft Office PowerPoint</Application>
  <PresentationFormat>On-screen Show (4:3)</PresentationFormat>
  <Paragraphs>47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Добри практики за урбанистичко планирање во државата и пошироко</vt:lpstr>
      <vt:lpstr>Перцепции за загадување на воздух ИЗВЕШТАЈ ОД ИСТРАЖУВАЊЕ ЗА ПЕРЦЕПЦИЈАТА НА ГРАЃАНИТЕ И ПРЕТСТАВНИЦИТЕ ОД ЛОКАЛНАТА САМОУПРАВА И ЈАВНИТЕ ИНСТИТУЦИИ И УСТАНОВИ ЗА ПРАШАЊА ПОВРЗАНИ СО ЗАГАДУВАЊЕТО НА ВОЗДУХОТ ВО СТРУГА </vt:lpstr>
      <vt:lpstr>Перцепции за загадување на воздух</vt:lpstr>
      <vt:lpstr>График 5: Според ваше мислење, што сметате дека во најголем обем придонесува за загадување на воздухот во вашиот град?</vt:lpstr>
      <vt:lpstr>Загревање на домот и инвестии за за заштеда на енергија</vt:lpstr>
      <vt:lpstr>Приоритет за спроведувањето на  мерки за подобрување на квалитето на воздух</vt:lpstr>
      <vt:lpstr>Перцепции за извори на загадување</vt:lpstr>
      <vt:lpstr>Законска рамка</vt:lpstr>
      <vt:lpstr>Пресек на состојба на територија на општина Струга кои имаат влијание врз квалитетот на воздух</vt:lpstr>
      <vt:lpstr>Добри практики </vt:lpstr>
      <vt:lpstr>препораки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Добри практики за урбанистичко планирање во државата и пошироко</dc:title>
  <dc:creator>pc</dc:creator>
  <cp:lastModifiedBy>Bojana</cp:lastModifiedBy>
  <cp:revision>14</cp:revision>
  <dcterms:created xsi:type="dcterms:W3CDTF">2024-03-13T19:20:00Z</dcterms:created>
  <dcterms:modified xsi:type="dcterms:W3CDTF">2024-03-14T08:52:06Z</dcterms:modified>
</cp:coreProperties>
</file>