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8" r:id="rId10"/>
    <p:sldId id="270" r:id="rId11"/>
    <p:sldId id="265" r:id="rId12"/>
    <p:sldId id="271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24B"/>
    <a:srgbClr val="2DC3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CKPServer\CKP\Eko%20svest%20-%20dogovor\Energetska%20efikasnost%20presmetka%20-%20TK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CKPServer\CKP\Eko%20svest%20-%20dogovor\Energetska%20efikasnost%20presmetka%20-%20TK%20(1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CKPServer\CKP\TRAP\Identification%20of%20emission%20sources\Del%203.2\InventoryActivityData_Comments-&#1040;&#1053;&#1050;-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mk-MK"/>
              <a:t>Цена за грејна сезона по енергенс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Sheet4!$A$2:$A$5</c:f>
              <c:strCache>
                <c:ptCount val="4"/>
                <c:pt idx="0">
                  <c:v>Огревно дрво со 25% влажност</c:v>
                </c:pt>
                <c:pt idx="1">
                  <c:v>Пелети</c:v>
                </c:pt>
                <c:pt idx="2">
                  <c:v>Природен гас</c:v>
                </c:pt>
                <c:pt idx="3">
                  <c:v>Екстра лесно масло</c:v>
                </c:pt>
              </c:strCache>
            </c:strRef>
          </c:cat>
          <c:val>
            <c:numRef>
              <c:f>Sheet4!$B$2:$B$5</c:f>
              <c:numCache>
                <c:formatCode>General</c:formatCode>
                <c:ptCount val="4"/>
                <c:pt idx="0">
                  <c:v>16000</c:v>
                </c:pt>
                <c:pt idx="1">
                  <c:v>45072</c:v>
                </c:pt>
                <c:pt idx="2">
                  <c:v>76128</c:v>
                </c:pt>
                <c:pt idx="3">
                  <c:v>91874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BE-451C-A1BA-44468EC97B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5209887"/>
        <c:axId val="465210847"/>
      </c:barChart>
      <c:catAx>
        <c:axId val="4652098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5210847"/>
        <c:crosses val="autoZero"/>
        <c:auto val="1"/>
        <c:lblAlgn val="ctr"/>
        <c:lblOffset val="100"/>
        <c:noMultiLvlLbl val="0"/>
      </c:catAx>
      <c:valAx>
        <c:axId val="4652108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52098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mk-MK"/>
              <a:t>Емисии на </a:t>
            </a:r>
            <a:r>
              <a:rPr lang="en-US"/>
              <a:t>PM10 </a:t>
            </a:r>
            <a:r>
              <a:rPr lang="mk-MK"/>
              <a:t>по енергенс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Sheet4!$F$10:$F$13</c:f>
              <c:strCache>
                <c:ptCount val="4"/>
                <c:pt idx="0">
                  <c:v>Природен гас</c:v>
                </c:pt>
                <c:pt idx="1">
                  <c:v>Екстра лесно масло</c:v>
                </c:pt>
                <c:pt idx="2">
                  <c:v>Пелети</c:v>
                </c:pt>
                <c:pt idx="3">
                  <c:v>Огревно дрво со 25% влажност</c:v>
                </c:pt>
              </c:strCache>
            </c:strRef>
          </c:cat>
          <c:val>
            <c:numRef>
              <c:f>Sheet4!$G$10:$G$13</c:f>
              <c:numCache>
                <c:formatCode>General</c:formatCode>
                <c:ptCount val="4"/>
                <c:pt idx="0">
                  <c:v>3.5000000000000003E-2</c:v>
                </c:pt>
                <c:pt idx="1">
                  <c:v>0.19</c:v>
                </c:pt>
                <c:pt idx="2">
                  <c:v>39.700000000000003</c:v>
                </c:pt>
                <c:pt idx="3">
                  <c:v>40.98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94-4539-9398-277407CE40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7750687"/>
        <c:axId val="497753567"/>
      </c:barChart>
      <c:catAx>
        <c:axId val="4977506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7753567"/>
        <c:crosses val="autoZero"/>
        <c:auto val="1"/>
        <c:lblAlgn val="ctr"/>
        <c:lblOffset val="100"/>
        <c:noMultiLvlLbl val="0"/>
      </c:catAx>
      <c:valAx>
        <c:axId val="4977535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77506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mk-MK" sz="1800" b="1" dirty="0"/>
              <a:t>Споредба</a:t>
            </a:r>
            <a:r>
              <a:rPr lang="mk-MK" sz="1800" b="1" baseline="0" dirty="0"/>
              <a:t> на годишни емисии на </a:t>
            </a:r>
            <a:r>
              <a:rPr lang="en-US" sz="1800" b="1" baseline="0" dirty="0"/>
              <a:t>PM10 </a:t>
            </a:r>
            <a:r>
              <a:rPr lang="mk-MK" sz="1800" b="1" baseline="0" dirty="0"/>
              <a:t>честички </a:t>
            </a:r>
            <a:r>
              <a:rPr lang="en-US" sz="1800" b="1" baseline="0" dirty="0"/>
              <a:t>t/a</a:t>
            </a:r>
            <a:r>
              <a:rPr lang="mk-MK" sz="1800" b="1" baseline="0" dirty="0"/>
              <a:t> </a:t>
            </a:r>
            <a:endParaRPr lang="en-US" sz="18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'Households emissions'!$AX$15</c:f>
              <c:strCache>
                <c:ptCount val="1"/>
                <c:pt idx="0">
                  <c:v>t/a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'Households emissions'!$AW$16:$AW$17</c:f>
              <c:strCache>
                <c:ptCount val="2"/>
                <c:pt idx="0">
                  <c:v>огревно дрво</c:v>
                </c:pt>
                <c:pt idx="1">
                  <c:v>природен гас</c:v>
                </c:pt>
              </c:strCache>
            </c:strRef>
          </c:cat>
          <c:val>
            <c:numRef>
              <c:f>'Households emissions'!$AX$16:$AX$17</c:f>
              <c:numCache>
                <c:formatCode>0.0000</c:formatCode>
                <c:ptCount val="2"/>
                <c:pt idx="0">
                  <c:v>440.87979512161496</c:v>
                </c:pt>
                <c:pt idx="1">
                  <c:v>0.99740669167225038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8B-4D7D-BFC6-B3230F7685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7838223"/>
        <c:axId val="647837263"/>
      </c:barChart>
      <c:catAx>
        <c:axId val="6478382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7837263"/>
        <c:crosses val="autoZero"/>
        <c:auto val="1"/>
        <c:lblAlgn val="ctr"/>
        <c:lblOffset val="100"/>
        <c:noMultiLvlLbl val="0"/>
      </c:catAx>
      <c:valAx>
        <c:axId val="6478372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78382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5B1C4-104C-43A6-8FF6-EC56788F03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8B966F-0050-4F44-82D5-B23C9ECCD0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39AB34-A757-4B99-ABD2-08D0AE2A6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A7CA-50D5-4264-B975-08EB7FB7ECBF}" type="datetimeFigureOut">
              <a:rPr lang="en-US" smtClean="0"/>
              <a:t>26-Mar-24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FCA019-ABA1-4520-93FF-92AA388C2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D7CE2-5A70-4D05-B021-06BBD58BD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837A-F410-424F-AFFE-2F97C65BE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365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1F131-8431-48E3-8970-F70916E4F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711C42-6747-4DAD-820B-5C0379A0E5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E079A6-3AE7-4A55-8D5F-986D575D4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A7CA-50D5-4264-B975-08EB7FB7ECBF}" type="datetimeFigureOut">
              <a:rPr lang="en-US" smtClean="0"/>
              <a:t>26-Mar-24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46E3E-2C4D-4EC5-B6F3-A0E6F92C0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E3AAF-1B9F-4202-A91D-BEDFB1017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837A-F410-424F-AFFE-2F97C65BE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137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951662-8393-4DBD-8D10-E406A02D73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3565D6-3C42-4B35-9284-6C30C86E70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FCB440-6B38-4D23-B6D5-B1E8C96AA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A7CA-50D5-4264-B975-08EB7FB7ECBF}" type="datetimeFigureOut">
              <a:rPr lang="en-US" smtClean="0"/>
              <a:t>26-Mar-24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59193-7809-4E28-8705-847B6E116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8FDFB-99E8-4771-8058-F943033E4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837A-F410-424F-AFFE-2F97C65BE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4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F2117-D46D-48D0-B02E-6D4578DAC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6BAFF-BD70-446C-9B82-8B58AD049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C25D00-F953-476C-9F03-96BDBFA67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A7CA-50D5-4264-B975-08EB7FB7ECBF}" type="datetimeFigureOut">
              <a:rPr lang="en-US" smtClean="0"/>
              <a:t>26-Mar-24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57C6D-A170-4023-BBBC-5A4945D22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C270FD-E551-49BE-B1A2-CA7F1F961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837A-F410-424F-AFFE-2F97C65BE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33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301C5-3DEC-44AA-B844-952D3E1BF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2127A5-D1A0-4EE1-AC93-C9B22A127C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11DA48-FF9A-40BF-80CD-B95308FFA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A7CA-50D5-4264-B975-08EB7FB7ECBF}" type="datetimeFigureOut">
              <a:rPr lang="en-US" smtClean="0"/>
              <a:t>26-Mar-24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DEA60-E290-4E8A-B4C3-9D39F5D85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E64265-AA51-4E45-A06F-48D80589D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837A-F410-424F-AFFE-2F97C65BE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998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593E7-ADA4-4481-8C72-D7A3F9264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3335F-AE88-4631-9385-E87E927CB2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1CAA5B-4AA2-4AA6-9F1E-0186C14EF5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D7EAC0-CDBB-469D-84E6-5380BFDC6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A7CA-50D5-4264-B975-08EB7FB7ECBF}" type="datetimeFigureOut">
              <a:rPr lang="en-US" smtClean="0"/>
              <a:t>26-Mar-24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EAF02-971C-46CE-864F-386E4D8AA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4EE931-83A4-4CC7-B41B-3AC45B0EF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837A-F410-424F-AFFE-2F97C65BE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329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C2C37-FED0-4CF4-96A0-06D35EB5B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2D5979-71A7-40A8-AD0D-D9DFC90DD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98A0A9-6D3D-4262-BE7C-A57172240B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42A04D-884A-459D-89D7-6648488768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DCBDFE-515A-4058-92EB-2BB31B6585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133A26-31CC-48B1-AAB2-B55A7DD7F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A7CA-50D5-4264-B975-08EB7FB7ECBF}" type="datetimeFigureOut">
              <a:rPr lang="en-US" smtClean="0"/>
              <a:t>26-Mar-24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DD06BB-E93B-4243-B9F9-837EDF444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A1D137-C503-4F91-B3D8-23E3615D4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837A-F410-424F-AFFE-2F97C65BE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63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00AF1-4D0C-488B-9BCC-3F1C58218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5A41DE-5FB6-4D38-982C-3800C33E5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A7CA-50D5-4264-B975-08EB7FB7ECBF}" type="datetimeFigureOut">
              <a:rPr lang="en-US" smtClean="0"/>
              <a:t>26-Mar-24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4DE54D-AB6D-4022-AABA-1FFA46BA4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147835-A69D-4FCC-A44F-634B1414A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837A-F410-424F-AFFE-2F97C65BE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550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FD259A-837C-447E-915F-96DC20AEE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A7CA-50D5-4264-B975-08EB7FB7ECBF}" type="datetimeFigureOut">
              <a:rPr lang="en-US" smtClean="0"/>
              <a:t>26-Mar-24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525AB1-A448-44FE-A84A-43B8EB116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3C1964-8615-4DA1-B7C0-EAF0B2848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837A-F410-424F-AFFE-2F97C65BE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3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FC586-312E-4161-B765-5B04891E5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49A35-848A-4217-84AB-96EADE411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7EBABE-4407-4FD0-8EF1-BF2F23B072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0CAE4F-6ED0-4D8B-8E65-3C25C9B48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A7CA-50D5-4264-B975-08EB7FB7ECBF}" type="datetimeFigureOut">
              <a:rPr lang="en-US" smtClean="0"/>
              <a:t>26-Mar-24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C12914-6C9C-4F09-8C67-7AB386E65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CBA88D-BFF5-4E6E-915B-3BDDE9612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837A-F410-424F-AFFE-2F97C65BE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151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376D1-EA21-42C7-8A3D-D86DB3359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94545D-8FC0-4CE3-A636-098CB9C479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5737CB-F38E-4CF3-A0A4-1CD7C0E662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643A7A-4AE6-4655-ABAC-350897CE7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A7CA-50D5-4264-B975-08EB7FB7ECBF}" type="datetimeFigureOut">
              <a:rPr lang="en-US" smtClean="0"/>
              <a:t>26-Mar-24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372101-F2EB-4695-8F51-33759E46D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5C2984-5F8A-4844-ACD6-EF5C49D7C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837A-F410-424F-AFFE-2F97C65BE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555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4DFC5F-EA1E-4741-B546-CB994F483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4A8D72-F4FB-4323-B052-C6BA5631F7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A860FC-BD8B-4E58-8159-071462F0F3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6A7CA-50D5-4264-B975-08EB7FB7ECBF}" type="datetimeFigureOut">
              <a:rPr lang="en-US" smtClean="0"/>
              <a:t>26-Mar-24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58420E-D472-45DC-AAF7-5A03D84E05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E9076-A27D-4829-AC66-37650CA7E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DC3E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E7837A-F410-424F-AFFE-2F97C65BEAE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130397B-94C0-4459-9058-575D25D17B6D}"/>
              </a:ext>
            </a:extLst>
          </p:cNvPr>
          <p:cNvSpPr/>
          <p:nvPr userDrawn="1"/>
        </p:nvSpPr>
        <p:spPr>
          <a:xfrm>
            <a:off x="11849100" y="-342900"/>
            <a:ext cx="685800" cy="685800"/>
          </a:xfrm>
          <a:prstGeom prst="ellipse">
            <a:avLst/>
          </a:prstGeom>
          <a:solidFill>
            <a:srgbClr val="2DC3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967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FB24B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2A83F-83C6-4AFB-A923-1B3E11B6DF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8182" y="2670904"/>
            <a:ext cx="10575637" cy="1516192"/>
          </a:xfrm>
        </p:spPr>
        <p:txBody>
          <a:bodyPr>
            <a:noAutofit/>
          </a:bodyPr>
          <a:lstStyle/>
          <a:p>
            <a:r>
              <a:rPr lang="ru-RU" sz="3200" dirty="0"/>
              <a:t>Потенцијал за намалување на аерозагадување од приклучок на домаќинства кон мрежата за снабдување со гас</a:t>
            </a:r>
            <a:endParaRPr lang="en-US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EB5C9A-8176-4B37-BF66-86588726DA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96463"/>
            <a:ext cx="9144000" cy="1655762"/>
          </a:xfrm>
        </p:spPr>
        <p:txBody>
          <a:bodyPr>
            <a:normAutofit/>
          </a:bodyPr>
          <a:lstStyle/>
          <a:p>
            <a:pPr algn="l"/>
            <a:endParaRPr lang="mk-MK" sz="1800" b="1" dirty="0"/>
          </a:p>
          <a:p>
            <a:pPr algn="l"/>
            <a:r>
              <a:rPr lang="mk-MK" sz="1800" b="1" dirty="0">
                <a:solidFill>
                  <a:srgbClr val="2FB24B"/>
                </a:solidFill>
              </a:rPr>
              <a:t>Филип Стојановски</a:t>
            </a:r>
          </a:p>
          <a:p>
            <a:pPr algn="l"/>
            <a:r>
              <a:rPr lang="ru-RU" sz="1400" i="1" dirty="0"/>
              <a:t>Хотел: </a:t>
            </a:r>
            <a:r>
              <a:rPr lang="mk-MK" sz="1400" i="1" dirty="0"/>
              <a:t>Александар Палас</a:t>
            </a:r>
            <a:r>
              <a:rPr lang="ru-RU" sz="1400" i="1" dirty="0"/>
              <a:t> - Скопје</a:t>
            </a:r>
          </a:p>
          <a:p>
            <a:pPr algn="l"/>
            <a:r>
              <a:rPr lang="ru-RU" sz="1400" i="1" dirty="0"/>
              <a:t>Датум: 26 март 2024 година</a:t>
            </a:r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96D17B5-9F5C-E713-0C65-EBCB407DCE30}"/>
              </a:ext>
            </a:extLst>
          </p:cNvPr>
          <p:cNvGrpSpPr/>
          <p:nvPr/>
        </p:nvGrpSpPr>
        <p:grpSpPr>
          <a:xfrm>
            <a:off x="2593052" y="100136"/>
            <a:ext cx="7005896" cy="1516192"/>
            <a:chOff x="381000" y="100136"/>
            <a:chExt cx="7005896" cy="1516192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812CDAA6-961E-461E-91F3-58FEB0F61F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8197" y="403068"/>
              <a:ext cx="1881102" cy="930588"/>
            </a:xfrm>
            <a:prstGeom prst="rect">
              <a:avLst/>
            </a:prstGeom>
          </p:spPr>
        </p:pic>
        <p:pic>
          <p:nvPicPr>
            <p:cNvPr id="4" name="Picture 4" descr="C:\Users\Sofija.Zafirovska\Desktop\download (2).png">
              <a:extLst>
                <a:ext uri="{FF2B5EF4-FFF2-40B4-BE49-F238E27FC236}">
                  <a16:creationId xmlns:a16="http://schemas.microsoft.com/office/drawing/2014/main" id="{35B3B7C9-EB1E-51DD-7175-2A91EEDCE2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000" y="304800"/>
              <a:ext cx="2057400" cy="1050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3" descr="C:\Users\Sofija.Zafirovska\Desktop\download.png">
              <a:extLst>
                <a:ext uri="{FF2B5EF4-FFF2-40B4-BE49-F238E27FC236}">
                  <a16:creationId xmlns:a16="http://schemas.microsoft.com/office/drawing/2014/main" id="{5415D6AB-1C2A-3686-4D07-CFD4B16AD7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39096" y="100136"/>
              <a:ext cx="1447800" cy="15161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98227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93B72-B025-452D-99E7-F0971E749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dirty="0"/>
              <a:t>Цена за загревање на една сезона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FAB7403-91AA-C26A-E1DF-5D7D4A650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9"/>
            <a:ext cx="3041073" cy="3398548"/>
          </a:xfrm>
        </p:spPr>
        <p:txBody>
          <a:bodyPr>
            <a:normAutofit fontScale="85000" lnSpcReduction="10000"/>
          </a:bodyPr>
          <a:lstStyle/>
          <a:p>
            <a:r>
              <a:rPr lang="mk-MK" dirty="0"/>
              <a:t>4000 денари, 1</a:t>
            </a:r>
            <a:r>
              <a:rPr lang="en-US" dirty="0"/>
              <a:t>m</a:t>
            </a:r>
            <a:r>
              <a:rPr lang="mk-MK" dirty="0"/>
              <a:t>3 огревно дрво</a:t>
            </a:r>
          </a:p>
          <a:p>
            <a:r>
              <a:rPr lang="mk-MK" dirty="0"/>
              <a:t>14700 денари, 1тон </a:t>
            </a:r>
            <a:r>
              <a:rPr lang="mk-MK" dirty="0" err="1"/>
              <a:t>пелети</a:t>
            </a:r>
            <a:endParaRPr lang="mk-MK" dirty="0"/>
          </a:p>
          <a:p>
            <a:r>
              <a:rPr lang="mk-MK" dirty="0"/>
              <a:t>76 денари, 1 литар екстра лесно масло</a:t>
            </a:r>
          </a:p>
          <a:p>
            <a:r>
              <a:rPr lang="mk-MK" dirty="0"/>
              <a:t>56 денари, 1 </a:t>
            </a:r>
            <a:r>
              <a:rPr lang="en-US" dirty="0"/>
              <a:t>Nm3 </a:t>
            </a:r>
            <a:r>
              <a:rPr lang="mk-MK" dirty="0"/>
              <a:t>природен гас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311473D5-2F64-1BF2-FD9D-85BCA2491B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2383862"/>
              </p:ext>
            </p:extLst>
          </p:nvPr>
        </p:nvGraphicFramePr>
        <p:xfrm>
          <a:off x="4479637" y="1819564"/>
          <a:ext cx="6548582" cy="4340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7076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93B72-B025-452D-99E7-F0971E749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dirty="0"/>
              <a:t>Емисии на </a:t>
            </a:r>
            <a:r>
              <a:rPr lang="en-US" dirty="0"/>
              <a:t>PM10 </a:t>
            </a:r>
            <a:r>
              <a:rPr lang="mk-MK" dirty="0"/>
              <a:t>честички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E663D5E-255F-40DB-A1BB-F52E92522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328" y="2238458"/>
            <a:ext cx="4158672" cy="2381083"/>
          </a:xfrm>
        </p:spPr>
        <p:txBody>
          <a:bodyPr>
            <a:normAutofit/>
          </a:bodyPr>
          <a:lstStyle/>
          <a:p>
            <a:r>
              <a:rPr lang="mk-MK" sz="2000" dirty="0"/>
              <a:t>8 м3 дрва</a:t>
            </a:r>
          </a:p>
          <a:p>
            <a:r>
              <a:rPr lang="mk-MK" sz="2000" dirty="0"/>
              <a:t>3 тона </a:t>
            </a:r>
            <a:r>
              <a:rPr lang="mk-MK" sz="2000" dirty="0" err="1"/>
              <a:t>пелети</a:t>
            </a:r>
            <a:endParaRPr lang="mk-MK" sz="2000" dirty="0"/>
          </a:p>
          <a:p>
            <a:r>
              <a:rPr lang="mk-MK" sz="2000" dirty="0"/>
              <a:t>1443 литри екстра лесно масло</a:t>
            </a:r>
          </a:p>
          <a:p>
            <a:r>
              <a:rPr lang="mk-MK" sz="2000" dirty="0"/>
              <a:t>847 </a:t>
            </a:r>
            <a:r>
              <a:rPr lang="en-US" sz="2000" dirty="0"/>
              <a:t>Nm3 </a:t>
            </a:r>
            <a:r>
              <a:rPr lang="mk-MK" sz="2000" dirty="0"/>
              <a:t>природен гас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5D490274-E693-5A3A-6766-EB5E8776D2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986331"/>
              </p:ext>
            </p:extLst>
          </p:nvPr>
        </p:nvGraphicFramePr>
        <p:xfrm>
          <a:off x="4710545" y="1974271"/>
          <a:ext cx="6239164" cy="3863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0649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93B72-B025-452D-99E7-F0971E749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dirty="0"/>
              <a:t>Куманово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E663D5E-255F-40DB-A1BB-F52E92522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855" y="1690689"/>
            <a:ext cx="8869218" cy="1325564"/>
          </a:xfrm>
        </p:spPr>
        <p:txBody>
          <a:bodyPr>
            <a:normAutofit/>
          </a:bodyPr>
          <a:lstStyle/>
          <a:p>
            <a:r>
              <a:rPr lang="mk-MK" sz="2000" dirty="0"/>
              <a:t>Домаќинства трошат околу </a:t>
            </a:r>
            <a:r>
              <a:rPr lang="mk-MK" sz="2000" b="1" dirty="0"/>
              <a:t>86076 </a:t>
            </a:r>
            <a:r>
              <a:rPr lang="en-US" sz="2000" b="1" dirty="0"/>
              <a:t>m3 </a:t>
            </a:r>
            <a:r>
              <a:rPr lang="mk-MK" sz="2000" dirty="0"/>
              <a:t>дрва за една грејна сезона</a:t>
            </a:r>
          </a:p>
          <a:p>
            <a:r>
              <a:rPr lang="mk-MK" sz="2000" dirty="0"/>
              <a:t>Оваа количина на дрва изнесува </a:t>
            </a:r>
            <a:r>
              <a:rPr lang="mk-MK" sz="2000" b="1" dirty="0"/>
              <a:t>24.296.178 </a:t>
            </a:r>
            <a:r>
              <a:rPr lang="en-US" sz="2000" b="1" dirty="0"/>
              <a:t>Nm3 </a:t>
            </a:r>
            <a:r>
              <a:rPr lang="mk-MK" sz="2000" dirty="0"/>
              <a:t>природен гас</a:t>
            </a:r>
          </a:p>
          <a:p>
            <a:endParaRPr lang="mk-MK" sz="2000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6CC84C19-916D-AD70-53A6-563CD25F20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0250393"/>
              </p:ext>
            </p:extLst>
          </p:nvPr>
        </p:nvGraphicFramePr>
        <p:xfrm>
          <a:off x="2609272" y="2657763"/>
          <a:ext cx="6784110" cy="3521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7941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921687-F513-BBC4-4309-74997D731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67735"/>
            <a:ext cx="10515600" cy="10838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buNone/>
            </a:pPr>
            <a:r>
              <a:rPr lang="mk-MK" sz="4400" b="1" dirty="0">
                <a:solidFill>
                  <a:srgbClr val="2FB24B"/>
                </a:solidFill>
                <a:ea typeface="+mj-ea"/>
              </a:rPr>
              <a:t>ВИ БЛАГОДАРАМ ЗА ВНИМАНИЕТО</a:t>
            </a:r>
          </a:p>
        </p:txBody>
      </p:sp>
    </p:spTree>
    <p:extLst>
      <p:ext uri="{BB962C8B-B14F-4D97-AF65-F5344CB8AC3E}">
        <p14:creationId xmlns:p14="http://schemas.microsoft.com/office/powerpoint/2010/main" val="87301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94748-F0D4-4DCE-B09C-A5EBAA3FD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Општо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BB1DA-5CC9-4273-A480-CA32BD1E9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4426527" cy="423905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Природен гас, е мешавина на гасовити јагленоводороди  сo околу 95% метан.  Се добива од бушотини,  а потоа  се транспортира до крајните потрошувачи. Природниот гас е чисто гориво со широк спектар на употреба во индустријата и  домаќинствата.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NaturalGasAtHome">
            <a:extLst>
              <a:ext uri="{FF2B5EF4-FFF2-40B4-BE49-F238E27FC236}">
                <a16:creationId xmlns:a16="http://schemas.microsoft.com/office/drawing/2014/main" id="{4195DD24-EF14-C42B-047A-572D6A57D7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2763" y="1338694"/>
            <a:ext cx="4953000" cy="459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6780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94748-F0D4-4DCE-B09C-A5EBAA3FD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Општо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BB1DA-5CC9-4273-A480-CA32BD1E9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5763" y="1569605"/>
            <a:ext cx="4994563" cy="44699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Енергијата добиена од нормален кубен метар гас, со просечна калорична вредност на 33.338 KJ може да се спореди со енергија добиена од согорувањето: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3,5 kg дрвa</a:t>
            </a:r>
          </a:p>
          <a:p>
            <a:pPr marL="0" indent="0">
              <a:buNone/>
            </a:pPr>
            <a:r>
              <a:rPr lang="ru-RU" dirty="0"/>
              <a:t>2,6 кг камен јаглен</a:t>
            </a:r>
          </a:p>
          <a:p>
            <a:pPr marL="0" indent="0">
              <a:buNone/>
            </a:pPr>
            <a:r>
              <a:rPr lang="ru-RU" dirty="0"/>
              <a:t>1 литар гориво</a:t>
            </a:r>
          </a:p>
          <a:p>
            <a:pPr marL="0" indent="0">
              <a:buNone/>
            </a:pPr>
            <a:r>
              <a:rPr lang="ru-RU" dirty="0"/>
              <a:t>9,8 kWh електрична енергија</a:t>
            </a:r>
          </a:p>
          <a:p>
            <a:pPr marL="0" indent="0">
              <a:buNone/>
            </a:pPr>
            <a:r>
              <a:rPr lang="ru-RU" dirty="0"/>
              <a:t>0,78 килограми течен гас (пропан / бутан)</a:t>
            </a:r>
            <a:endParaRPr lang="en-US" dirty="0"/>
          </a:p>
        </p:txBody>
      </p:sp>
      <p:pic>
        <p:nvPicPr>
          <p:cNvPr id="2050" name="Picture 2" descr="Natural gas futures inch higher with weather outlook in focus - Energy Oil  &amp; Gas Asia">
            <a:extLst>
              <a:ext uri="{FF2B5EF4-FFF2-40B4-BE49-F238E27FC236}">
                <a16:creationId xmlns:a16="http://schemas.microsoft.com/office/drawing/2014/main" id="{EEC39591-CC00-4055-5DC3-04656BE04B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273" y="1883642"/>
            <a:ext cx="4840786" cy="3841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333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991B3-99C1-46B2-901B-F83DAA97D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Методологија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7195B-A69B-4490-9E59-5CA3AED45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dirty="0"/>
              <a:t>Пресметаната потребна топлинска моќност за греење и потрошувачката на енергија користен е правилникот за енергетски карактеристики на зградите и правилникот за енергетска контрола (Службен весник на РМ, бр. 94/2013 година). </a:t>
            </a:r>
          </a:p>
          <a:p>
            <a:r>
              <a:rPr lang="mk-MK" dirty="0"/>
              <a:t>Земена е проектна температура за Скопје од -15</a:t>
            </a:r>
            <a:r>
              <a:rPr lang="mk-MK" baseline="30000" dirty="0"/>
              <a:t>о</a:t>
            </a:r>
            <a:r>
              <a:rPr lang="mk-MK" dirty="0"/>
              <a:t>C и број на степен денови 2536.</a:t>
            </a:r>
            <a:endParaRPr lang="en-US" dirty="0"/>
          </a:p>
          <a:p>
            <a:r>
              <a:rPr lang="mk-MK" dirty="0"/>
              <a:t>Површината што се загрева во однос на вкупната површина на живеалиштето да е приближно 49%.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932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F1B05-68E8-4AB7-A5C1-F3553EBF9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Основни податоци за објектот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EC723-9CAA-4251-95C9-DE21AD122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dirty="0"/>
              <a:t>Објектот е куќа која е лоцирана во Скопје, во населбата Козле</a:t>
            </a:r>
            <a:r>
              <a:rPr lang="en-US" dirty="0"/>
              <a:t>.</a:t>
            </a:r>
          </a:p>
          <a:p>
            <a:r>
              <a:rPr lang="mk-MK" dirty="0"/>
              <a:t>Изградена е во 1960 година и има само еден кат и подрум, која е  тврда градба, скелетен систем.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8987DF-796A-49A9-BE39-F8D22ADD5C2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717" t="45602" r="26848" b="20759"/>
          <a:stretch/>
        </p:blipFill>
        <p:spPr>
          <a:xfrm>
            <a:off x="1073426" y="3710610"/>
            <a:ext cx="7301948" cy="3039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811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9AFD5-85F6-4685-8DC4-890D4024C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Основни податоци за објектот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8FA7D-BAE5-4ADE-956A-F6A5586E2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dirty="0"/>
              <a:t>Површина на објектот 57 </a:t>
            </a:r>
            <a:r>
              <a:rPr lang="en-US" dirty="0"/>
              <a:t>m2</a:t>
            </a:r>
          </a:p>
          <a:p>
            <a:r>
              <a:rPr lang="mk-MK" dirty="0" err="1"/>
              <a:t>Греена</a:t>
            </a:r>
            <a:r>
              <a:rPr lang="mk-MK" dirty="0"/>
              <a:t> површина 2</a:t>
            </a:r>
            <a:r>
              <a:rPr lang="en-US" dirty="0"/>
              <a:t>7</a:t>
            </a:r>
            <a:r>
              <a:rPr lang="mk-MK" dirty="0"/>
              <a:t> </a:t>
            </a:r>
            <a:r>
              <a:rPr lang="en-US" dirty="0"/>
              <a:t>m2</a:t>
            </a:r>
          </a:p>
          <a:p>
            <a:r>
              <a:rPr lang="mk-MK" dirty="0"/>
              <a:t>Системот за греење е со шпорет на дрва</a:t>
            </a:r>
            <a:endParaRPr lang="en-US" dirty="0"/>
          </a:p>
          <a:p>
            <a:r>
              <a:rPr lang="mk-MK" dirty="0"/>
              <a:t>Во објектот живеат 4 лица, кои се најчесто дома во попладневните часови после 16 часот</a:t>
            </a:r>
            <a:endParaRPr lang="en-US" dirty="0"/>
          </a:p>
          <a:p>
            <a:r>
              <a:rPr lang="mk-MK" dirty="0"/>
              <a:t>Објектот е без топлинска изолација на надворешните ѕидови и на таванот</a:t>
            </a:r>
          </a:p>
          <a:p>
            <a:r>
              <a:rPr lang="mk-MK" dirty="0"/>
              <a:t>Прозорците и надворешната врата се со дрвени рамки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295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A3BD7-38A2-4C5F-BDF7-B334E09AF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dirty="0"/>
              <a:t>Анализа на потрошувачката на енергија</a:t>
            </a:r>
            <a:br>
              <a:rPr lang="mk-MK" dirty="0"/>
            </a:br>
            <a:endParaRPr lang="mk-M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8777F3-7DBA-403C-828C-B1D3D60E7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dirty="0"/>
              <a:t>Објектот троши 4m</a:t>
            </a:r>
            <a:r>
              <a:rPr lang="mk-MK" baseline="30000" dirty="0"/>
              <a:t>3</a:t>
            </a:r>
            <a:r>
              <a:rPr lang="mk-MK" dirty="0"/>
              <a:t>огревно дрво, односно </a:t>
            </a:r>
            <a:r>
              <a:rPr lang="mk-MK" b="1" dirty="0"/>
              <a:t>8049 </a:t>
            </a:r>
            <a:r>
              <a:rPr lang="en-US" b="1" dirty="0"/>
              <a:t>k</a:t>
            </a:r>
            <a:r>
              <a:rPr lang="mk-MK" b="1" dirty="0" err="1"/>
              <a:t>Wh</a:t>
            </a:r>
            <a:r>
              <a:rPr lang="mk-MK" b="1" dirty="0"/>
              <a:t>/</a:t>
            </a:r>
            <a:r>
              <a:rPr lang="en-US" b="1" dirty="0"/>
              <a:t>god</a:t>
            </a:r>
            <a:r>
              <a:rPr lang="mk-MK" b="1" dirty="0"/>
              <a:t> </a:t>
            </a:r>
            <a:r>
              <a:rPr lang="mk-MK" dirty="0"/>
              <a:t>за загревање на </a:t>
            </a:r>
            <a:r>
              <a:rPr lang="mk-MK" b="1" dirty="0"/>
              <a:t>27</a:t>
            </a:r>
            <a:r>
              <a:rPr lang="mk-MK" dirty="0"/>
              <a:t> </a:t>
            </a:r>
            <a:r>
              <a:rPr lang="en-US" b="1" dirty="0"/>
              <a:t>m</a:t>
            </a:r>
            <a:r>
              <a:rPr lang="en-US" b="1" baseline="30000" dirty="0"/>
              <a:t>2</a:t>
            </a:r>
            <a:endParaRPr lang="mk-MK" b="1" dirty="0"/>
          </a:p>
          <a:p>
            <a:r>
              <a:rPr lang="mk-MK" dirty="0"/>
              <a:t>За загревање на целата површина на објектот од </a:t>
            </a:r>
            <a:r>
              <a:rPr lang="mk-MK" b="1" dirty="0"/>
              <a:t>57 </a:t>
            </a:r>
            <a:r>
              <a:rPr lang="en-US" b="1" dirty="0"/>
              <a:t>m</a:t>
            </a:r>
            <a:r>
              <a:rPr lang="en-US" b="1" baseline="30000" dirty="0"/>
              <a:t>2</a:t>
            </a:r>
            <a:r>
              <a:rPr lang="mk-MK" b="1" baseline="30000" dirty="0"/>
              <a:t>  </a:t>
            </a:r>
            <a:r>
              <a:rPr lang="mk-MK" b="1" dirty="0"/>
              <a:t> </a:t>
            </a:r>
            <a:r>
              <a:rPr lang="mk-MK" dirty="0"/>
              <a:t>потребната енергија би била </a:t>
            </a:r>
            <a:r>
              <a:rPr lang="mk-MK" b="1" dirty="0"/>
              <a:t>14342 </a:t>
            </a:r>
            <a:r>
              <a:rPr lang="en-US" b="1" dirty="0"/>
              <a:t>k</a:t>
            </a:r>
            <a:r>
              <a:rPr lang="mk-MK" b="1" dirty="0" err="1"/>
              <a:t>Wh</a:t>
            </a:r>
            <a:r>
              <a:rPr lang="mk-MK" b="1" dirty="0"/>
              <a:t>/</a:t>
            </a:r>
            <a:r>
              <a:rPr lang="en-US" b="1" dirty="0"/>
              <a:t>god</a:t>
            </a:r>
            <a:r>
              <a:rPr lang="mk-MK" b="1" dirty="0"/>
              <a:t>.</a:t>
            </a:r>
            <a:endParaRPr lang="mk-MK" dirty="0"/>
          </a:p>
          <a:p>
            <a:r>
              <a:rPr lang="mk-MK" dirty="0"/>
              <a:t>Специфична топлинската потрошувачка за загревање на целиот објект изнесува </a:t>
            </a:r>
            <a:r>
              <a:rPr lang="mk-MK" b="1" dirty="0"/>
              <a:t>251,6 </a:t>
            </a:r>
            <a:r>
              <a:rPr lang="mk-MK" b="1" dirty="0" err="1"/>
              <a:t>kWh</a:t>
            </a:r>
            <a:r>
              <a:rPr lang="mk-MK" b="1" dirty="0"/>
              <a:t>/m</a:t>
            </a:r>
            <a:r>
              <a:rPr lang="mk-MK" b="1" baseline="30000" dirty="0"/>
              <a:t>2</a:t>
            </a:r>
            <a:r>
              <a:rPr lang="mk-MK" b="1" dirty="0"/>
              <a:t>god</a:t>
            </a:r>
          </a:p>
          <a:p>
            <a:r>
              <a:rPr lang="mk-MK" dirty="0"/>
              <a:t>Специфичната топлинската потрошувачка за загревање на 49% од вкупната површина е </a:t>
            </a:r>
            <a:r>
              <a:rPr lang="mk-MK" b="1" dirty="0"/>
              <a:t>287,6kWh/m</a:t>
            </a:r>
            <a:r>
              <a:rPr lang="mk-MK" b="1" baseline="30000" dirty="0"/>
              <a:t>2</a:t>
            </a:r>
            <a:r>
              <a:rPr lang="mk-MK" b="1" dirty="0"/>
              <a:t>god.</a:t>
            </a:r>
          </a:p>
          <a:p>
            <a:pPr marL="0" indent="0">
              <a:buNone/>
            </a:pPr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1686604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A3BD7-38A2-4C5F-BDF7-B334E09AF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dirty="0"/>
              <a:t>Анализа на потрошувачката на енергија</a:t>
            </a:r>
            <a:br>
              <a:rPr lang="mk-MK" dirty="0"/>
            </a:br>
            <a:endParaRPr lang="mk-MK" dirty="0"/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B0D8232D-5B82-4A25-8103-4E49552389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993" t="31728" r="41901" b="19046"/>
          <a:stretch/>
        </p:blipFill>
        <p:spPr>
          <a:xfrm>
            <a:off x="1725769" y="1506829"/>
            <a:ext cx="5100034" cy="468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026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93B72-B025-452D-99E7-F0971E749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dirty="0"/>
              <a:t>Споредба на цените за енергија за греење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E663D5E-255F-40DB-A1BB-F52E92522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2080"/>
            <a:ext cx="10515600" cy="2381083"/>
          </a:xfrm>
        </p:spPr>
        <p:txBody>
          <a:bodyPr>
            <a:normAutofit fontScale="92500" lnSpcReduction="10000"/>
          </a:bodyPr>
          <a:lstStyle/>
          <a:p>
            <a:r>
              <a:rPr lang="mk-MK" dirty="0"/>
              <a:t>Цената за огревно дрво е земена 4.000,00 ден за 1 </a:t>
            </a:r>
            <a:r>
              <a:rPr lang="en-US" dirty="0"/>
              <a:t>m</a:t>
            </a:r>
            <a:r>
              <a:rPr lang="en-US" baseline="30000" dirty="0"/>
              <a:t>3</a:t>
            </a:r>
            <a:r>
              <a:rPr lang="en-US" dirty="0"/>
              <a:t>, </a:t>
            </a:r>
            <a:r>
              <a:rPr lang="mk-MK" dirty="0"/>
              <a:t>цената за </a:t>
            </a:r>
            <a:r>
              <a:rPr lang="mk-MK" dirty="0" err="1"/>
              <a:t>пелети</a:t>
            </a:r>
            <a:r>
              <a:rPr lang="mk-MK" dirty="0"/>
              <a:t> е земена</a:t>
            </a:r>
            <a:r>
              <a:rPr lang="en-US" dirty="0"/>
              <a:t> 220,00 </a:t>
            </a:r>
            <a:r>
              <a:rPr lang="mk-MK" dirty="0"/>
              <a:t>ден за пакување од 15 </a:t>
            </a:r>
            <a:r>
              <a:rPr lang="en-US" dirty="0"/>
              <a:t>kg </a:t>
            </a:r>
            <a:r>
              <a:rPr lang="mk-MK" dirty="0"/>
              <a:t>или </a:t>
            </a:r>
            <a:r>
              <a:rPr lang="en-US" dirty="0"/>
              <a:t>14</a:t>
            </a:r>
            <a:r>
              <a:rPr lang="mk-MK" dirty="0"/>
              <a:t>.</a:t>
            </a:r>
            <a:r>
              <a:rPr lang="en-US" dirty="0"/>
              <a:t>7</a:t>
            </a:r>
            <a:r>
              <a:rPr lang="mk-MK" dirty="0"/>
              <a:t>00,00 за </a:t>
            </a:r>
            <a:r>
              <a:rPr lang="en-US" dirty="0"/>
              <a:t>1 t, </a:t>
            </a:r>
            <a:r>
              <a:rPr lang="mk-MK" dirty="0"/>
              <a:t>просечната цена за електрична енергија е земена согласно важечкиот правилник за цени од 01.01.202</a:t>
            </a:r>
            <a:r>
              <a:rPr lang="en-US" dirty="0"/>
              <a:t>4</a:t>
            </a:r>
            <a:r>
              <a:rPr lang="mk-MK" dirty="0"/>
              <a:t> година. Просечниот </a:t>
            </a:r>
            <a:r>
              <a:rPr lang="en-US" dirty="0"/>
              <a:t>kWh </a:t>
            </a:r>
            <a:r>
              <a:rPr lang="mk-MK" dirty="0"/>
              <a:t>е добиен како просечна потрошувачка на 16 </a:t>
            </a:r>
            <a:r>
              <a:rPr lang="en-US" dirty="0"/>
              <a:t>kWh </a:t>
            </a:r>
            <a:r>
              <a:rPr lang="mk-MK" dirty="0"/>
              <a:t>во ВТ1 и 8 </a:t>
            </a:r>
            <a:r>
              <a:rPr lang="en-US" dirty="0"/>
              <a:t>kWh</a:t>
            </a:r>
            <a:r>
              <a:rPr lang="mk-MK" dirty="0"/>
              <a:t> во НТ, со вклучен надоместок за пренос и дистрибуција и ДДВ од 18%.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EF9C237-65BC-46B4-94EE-0DBB82F3A3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863089"/>
              </p:ext>
            </p:extLst>
          </p:nvPr>
        </p:nvGraphicFramePr>
        <p:xfrm>
          <a:off x="1136159" y="3953163"/>
          <a:ext cx="9332412" cy="25858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45650">
                  <a:extLst>
                    <a:ext uri="{9D8B030D-6E8A-4147-A177-3AD203B41FA5}">
                      <a16:colId xmlns:a16="http://schemas.microsoft.com/office/drawing/2014/main" val="3560825389"/>
                    </a:ext>
                  </a:extLst>
                </a:gridCol>
                <a:gridCol w="1986762">
                  <a:extLst>
                    <a:ext uri="{9D8B030D-6E8A-4147-A177-3AD203B41FA5}">
                      <a16:colId xmlns:a16="http://schemas.microsoft.com/office/drawing/2014/main" val="1668809569"/>
                    </a:ext>
                  </a:extLst>
                </a:gridCol>
              </a:tblGrid>
              <a:tr h="4309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2000" dirty="0">
                          <a:effectLst/>
                        </a:rPr>
                        <a:t>Енергент</a:t>
                      </a:r>
                      <a:endParaRPr lang="mk-MK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MKD/kWh</a:t>
                      </a:r>
                      <a:endParaRPr lang="mk-M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5488614"/>
                  </a:ext>
                </a:extLst>
              </a:tr>
              <a:tr h="4309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2000" dirty="0">
                          <a:effectLst/>
                        </a:rPr>
                        <a:t>Огревно дрво со 25% влажност</a:t>
                      </a:r>
                      <a:endParaRPr lang="mk-MK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2000" b="1" dirty="0">
                          <a:effectLst/>
                        </a:rPr>
                        <a:t>2</a:t>
                      </a:r>
                      <a:endParaRPr lang="mk-MK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0056563"/>
                  </a:ext>
                </a:extLst>
              </a:tr>
              <a:tr h="4309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2000" dirty="0" err="1">
                          <a:effectLst/>
                        </a:rPr>
                        <a:t>Пелети</a:t>
                      </a:r>
                      <a:endParaRPr lang="mk-MK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2000" b="1" dirty="0">
                          <a:effectLst/>
                        </a:rPr>
                        <a:t>3,14</a:t>
                      </a:r>
                      <a:endParaRPr lang="mk-MK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4163859"/>
                  </a:ext>
                </a:extLst>
              </a:tr>
              <a:tr h="4309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2000" dirty="0">
                          <a:effectLst/>
                        </a:rPr>
                        <a:t>Електрична енергија (просечна цена со ДДВ)</a:t>
                      </a:r>
                      <a:endParaRPr lang="mk-MK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2000" b="1" dirty="0">
                          <a:effectLst/>
                        </a:rPr>
                        <a:t>6,73</a:t>
                      </a:r>
                      <a:endParaRPr lang="mk-MK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5361200"/>
                  </a:ext>
                </a:extLst>
              </a:tr>
              <a:tr h="4309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Природен гас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5,72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8745981"/>
                  </a:ext>
                </a:extLst>
              </a:tr>
              <a:tr h="4309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Екстра лесно масло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3361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2349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574</Words>
  <Application>Microsoft Office PowerPoint</Application>
  <PresentationFormat>Widescreen</PresentationFormat>
  <Paragraphs>66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Потенцијал за намалување на аерозагадување од приклучок на домаќинства кон мрежата за снабдување со гас</vt:lpstr>
      <vt:lpstr>Општо </vt:lpstr>
      <vt:lpstr>Општо </vt:lpstr>
      <vt:lpstr>Методологија</vt:lpstr>
      <vt:lpstr>Основни податоци за објектот</vt:lpstr>
      <vt:lpstr>Основни податоци за објектот</vt:lpstr>
      <vt:lpstr>Анализа на потрошувачката на енергија </vt:lpstr>
      <vt:lpstr>Анализа на потрошувачката на енергија </vt:lpstr>
      <vt:lpstr>Споредба на цените за енергија за греење</vt:lpstr>
      <vt:lpstr>Цена за загревање на една сезона </vt:lpstr>
      <vt:lpstr>Емисии на PM10 честички</vt:lpstr>
      <vt:lpstr>Куманово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Енергетска ефикасност</dc:title>
  <dc:creator>Filip Stojanovski</dc:creator>
  <cp:lastModifiedBy>Filip Stojanovski</cp:lastModifiedBy>
  <cp:revision>12</cp:revision>
  <dcterms:created xsi:type="dcterms:W3CDTF">2023-06-20T13:22:17Z</dcterms:created>
  <dcterms:modified xsi:type="dcterms:W3CDTF">2024-03-26T10:45:26Z</dcterms:modified>
</cp:coreProperties>
</file>