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  <p:sldMasterId id="2147483687" r:id="rId4"/>
  </p:sldMasterIdLst>
  <p:notesMasterIdLst>
    <p:notesMasterId r:id="rId32"/>
  </p:notesMasterIdLst>
  <p:handoutMasterIdLst>
    <p:handoutMasterId r:id="rId33"/>
  </p:handoutMasterIdLst>
  <p:sldIdLst>
    <p:sldId id="256" r:id="rId5"/>
    <p:sldId id="474" r:id="rId6"/>
    <p:sldId id="475" r:id="rId7"/>
    <p:sldId id="428" r:id="rId8"/>
    <p:sldId id="429" r:id="rId9"/>
    <p:sldId id="435" r:id="rId10"/>
    <p:sldId id="485" r:id="rId11"/>
    <p:sldId id="486" r:id="rId12"/>
    <p:sldId id="487" r:id="rId13"/>
    <p:sldId id="476" r:id="rId14"/>
    <p:sldId id="431" r:id="rId15"/>
    <p:sldId id="463" r:id="rId16"/>
    <p:sldId id="478" r:id="rId17"/>
    <p:sldId id="479" r:id="rId18"/>
    <p:sldId id="481" r:id="rId19"/>
    <p:sldId id="467" r:id="rId20"/>
    <p:sldId id="480" r:id="rId21"/>
    <p:sldId id="488" r:id="rId22"/>
    <p:sldId id="482" r:id="rId23"/>
    <p:sldId id="473" r:id="rId24"/>
    <p:sldId id="483" r:id="rId25"/>
    <p:sldId id="468" r:id="rId26"/>
    <p:sldId id="470" r:id="rId27"/>
    <p:sldId id="472" r:id="rId28"/>
    <p:sldId id="484" r:id="rId29"/>
    <p:sldId id="455" r:id="rId30"/>
    <p:sldId id="519" r:id="rId31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3D3C"/>
    <a:srgbClr val="66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0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CBF6D061-9769-4E74-BCA3-3CC02FE0EC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4C046EE-B5B6-4284-BBB6-F913FBD2FA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5AFB4-C339-4173-BA64-7074F11127C5}" type="datetimeFigureOut">
              <a:rPr lang="sl-SI" smtClean="0"/>
              <a:t>26.03.2024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5D92E29-3546-42ED-AB5D-E3B228B0D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C061ECD-4807-4905-BE92-F911B70320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3901E-B26F-4C74-8130-D29FB0DA69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7218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CFF91-321E-41F9-B3FC-19C3EBCE8C6E}" type="datetimeFigureOut">
              <a:rPr lang="sl-SI" smtClean="0"/>
              <a:pPr/>
              <a:t>26.03.2024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"/>
              <a:t>Kliknite da biste uredili tekstualnu matricu sloga</a:t>
            </a:r>
          </a:p>
          <a:p>
            <a:pPr lvl="1"/>
            <a:r>
              <a:rPr lang="hr"/>
              <a:t>Drugi gavran</a:t>
            </a:r>
          </a:p>
          <a:p>
            <a:pPr lvl="2"/>
            <a:r>
              <a:rPr lang="hr"/>
              <a:t>Tretja gavran</a:t>
            </a:r>
          </a:p>
          <a:p>
            <a:pPr lvl="3"/>
            <a:r>
              <a:rPr lang="hr"/>
              <a:t>Četrta gavran</a:t>
            </a:r>
          </a:p>
          <a:p>
            <a:pPr lvl="4"/>
            <a:r>
              <a:rPr lang="hr"/>
              <a:t>Peta gavran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0BE94-0475-4C10-91D0-C1E27A830AF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42236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5C295FF-F79C-4ECF-881B-30C6B15E58E9}" type="datetime1">
              <a:rPr lang="sl-SI" smtClean="0"/>
              <a:t>26.03.2024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446CE0-B871-4C86-98F0-F7A94D3A6B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DFCC8F4-0E47-4C83-B9CA-DA7573D8E7E7}" type="datetime1">
              <a:rPr lang="sl-SI" smtClean="0"/>
              <a:t>26.03.2024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446CE0-B871-4C86-98F0-F7A94D3A6B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6313E6-A337-467C-B8BE-EB7EADEBFE53}" type="datetime1">
              <a:rPr lang="sl-SI" smtClean="0"/>
              <a:t>26.03.2024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446CE0-B871-4C86-98F0-F7A94D3A6B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F7C46C4-D63B-4FD5-BF36-218504464FEF}" type="datetime1">
              <a:rPr lang="sl-SI" smtClean="0"/>
              <a:t>26.03.2024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446CE0-B871-4C86-98F0-F7A94D3A6B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4BE53D-2B61-434D-88BD-2CDFBD755685}" type="datetime1">
              <a:rPr lang="sl-SI" smtClean="0"/>
              <a:t>26.03.2024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446CE0-B871-4C86-98F0-F7A94D3A6B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3910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9857755-31E6-42ED-A930-92F92867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BE56A-B296-46BC-94B7-11C4C0B59753}" type="datetimeFigureOut">
              <a:rPr lang="sl-SI"/>
              <a:pPr>
                <a:defRPr/>
              </a:pPr>
              <a:t>26.03.2024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59C151E-9776-4A65-8C3A-E06EB098A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BCAE01C-FDC8-47DA-AB39-513771367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D34EF-77F0-4302-B16D-39EB19E8682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08139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95886"/>
            <a:ext cx="6172200" cy="458107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95886"/>
            <a:ext cx="3932237" cy="4581076"/>
          </a:xfrm>
        </p:spPr>
        <p:txBody>
          <a:bodyPr/>
          <a:lstStyle>
            <a:lvl1pPr marL="0" indent="0"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8816198" y="6297284"/>
            <a:ext cx="1736935" cy="367452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6F12786-5A05-453A-AF36-1A8D4C5E0B7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636251" y="6297614"/>
            <a:ext cx="717549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08DD23-374A-4FDF-9797-D53FE5C977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856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21488F-3730-40F3-8165-73471FEBE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64E083F-57B4-4848-B8BB-FEB313371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D4BAFAB-E10B-41CD-AE21-E6391B8A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14A8F3D-C144-417B-A243-39DDDE2CDBBB}" type="datetimeFigureOut">
              <a:rPr lang="sl-SI" smtClean="0"/>
              <a:t>26.03.2024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E97C045-E148-4C70-A2D9-2A42F33E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000FF6C-BFFB-4879-918C-875A7239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EC21F46-8156-418C-889C-A4E3B64640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5754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83A535-8A1E-4EE4-A6AF-AB57CCC3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6101EF8-BA18-473D-A9B8-9FF3E48B4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3694003-8CF9-40E7-850B-AD6BC6CF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14A8F3D-C144-417B-A243-39DDDE2CDBBB}" type="datetimeFigureOut">
              <a:rPr lang="sl-SI" smtClean="0"/>
              <a:t>26.03.2024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0BD4EF9-543D-48C1-A261-2BE43B4D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8D3C453-66A8-4E88-B543-BF03DA3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EC21F46-8156-418C-889C-A4E3B64640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550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B6D61D-289B-4C3D-9C90-A571E090D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4C5B266-BAB0-4BA4-8811-B68CEEFD2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CD8F29D-9357-4AE3-91B9-AEC32B4D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14A8F3D-C144-417B-A243-39DDDE2CDBBB}" type="datetimeFigureOut">
              <a:rPr lang="sl-SI" smtClean="0"/>
              <a:t>26.03.2024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CE77F01-B667-4F6B-ABEC-DF55C5322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91B4E3A-46EE-4F85-B216-8C762271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EC21F46-8156-418C-889C-A4E3B64640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303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73541B-97E8-4513-802F-8F4024272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88206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28C6AC-4D8D-42D3-8A0C-033F6A88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D59FBD3-6B1F-4CA4-9788-C3C774E4A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20D2380-20BC-4A46-9B62-D0D60182E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AC0DE3C-6952-48D1-AE1D-66F80250D4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14A8F3D-C144-417B-A243-39DDDE2CDBBB}" type="datetimeFigureOut">
              <a:rPr lang="sl-SI" smtClean="0"/>
              <a:t>26.03.2024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C0F0837-A16A-416A-8D7A-96282C6B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46D5931-A904-4F3A-B44C-61D468D0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EC21F46-8156-418C-889C-A4E3B64640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3008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FA82ED-23D4-477D-B29F-6D804B783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DC4AABE-B87C-4FF9-8F1F-474A8D417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73BBB01-CB13-4F13-8FEA-42A5EF273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B845288-74DF-47D5-A789-71250D3A9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FBD74FF-048E-48C6-867B-347F4BF1E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081CB83-A2F7-4D7C-8AF1-4FBB225B2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14A8F3D-C144-417B-A243-39DDDE2CDBBB}" type="datetimeFigureOut">
              <a:rPr lang="sl-SI" smtClean="0"/>
              <a:t>26.03.2024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5ED6375-D18E-45BB-A715-C55385B5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DD208A6A-F17B-4D0D-805B-3F375CA9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EC21F46-8156-418C-889C-A4E3B64640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2775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9F1DCF-5B0D-4E8F-83B5-A3F4DB31F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B93E3C3-D8DF-4BF7-9F43-897CEE9F26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14A8F3D-C144-417B-A243-39DDDE2CDBBB}" type="datetimeFigureOut">
              <a:rPr lang="sl-SI" smtClean="0"/>
              <a:t>26.03.2024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96B1A5FC-D6B3-4FC9-B968-7027F105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ADB2324-9563-4C7C-96F5-CB72A8F1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EC21F46-8156-418C-889C-A4E3B64640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7983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0F6BDF1F-9A14-4490-A96F-15C885DF9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14A8F3D-C144-417B-A243-39DDDE2CDBBB}" type="datetimeFigureOut">
              <a:rPr lang="sl-SI" smtClean="0"/>
              <a:t>26.03.2024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68FB12E-CC9C-4E5C-9043-15BF9A38D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26788F9-FFBC-4E95-9455-3AB06ACF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EC21F46-8156-418C-889C-A4E3B64640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6540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1CA08B-E9E2-47FA-8DAE-034DCF2C2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748A448-6F7C-4CCA-A5E3-869DF3D23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259D685-86DB-402B-92E5-DB2E7552E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131735A-5919-4688-8EC1-53EF6852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14A8F3D-C144-417B-A243-39DDDE2CDBBB}" type="datetimeFigureOut">
              <a:rPr lang="sl-SI" smtClean="0"/>
              <a:t>26.03.2024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29F63CB-A43B-4900-8897-09B891BE5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02B4204-17F7-4820-9703-881C904A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EC21F46-8156-418C-889C-A4E3B64640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7963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D2CCFC-2652-48EC-9187-B6B9B7C6C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427B482A-E6BA-4339-A326-3EBE7A4A0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3CD2778-17C0-477E-8B4A-6E4D51044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14E9612-2D30-4486-A49E-8E60621AE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14A8F3D-C144-417B-A243-39DDDE2CDBBB}" type="datetimeFigureOut">
              <a:rPr lang="sl-SI" smtClean="0"/>
              <a:t>26.03.2024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3E67AFF-4D2B-44A6-901E-86E4D1CF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E73AE8A-AE37-4FFF-8C68-2A184052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EC21F46-8156-418C-889C-A4E3B64640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5162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C98F01-8ECF-4684-BB4A-1D9A0743C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814040A-C0B0-4A0C-A258-C7A08F46D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17789C8-59DF-4F8F-AE52-51BDD62CAA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14A8F3D-C144-417B-A243-39DDDE2CDBBB}" type="datetimeFigureOut">
              <a:rPr lang="sl-SI" smtClean="0"/>
              <a:t>26.03.2024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17284C4-6D0A-4BDA-8BFA-1E129A9AB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8D31906-302E-4AF1-9F2E-EF28A82D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EC21F46-8156-418C-889C-A4E3B64640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3031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FB2E459-5B96-412A-B2FC-246798F74B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6D7B648-D247-4CE9-84C8-9D9EE7C77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304B440-EDF4-488B-BF81-6470C6A6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14A8F3D-C144-417B-A243-39DDDE2CDBBB}" type="datetimeFigureOut">
              <a:rPr lang="sl-SI" smtClean="0"/>
              <a:t>26.03.2024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68D6AE3-14C7-48ED-A247-8FF1D6EF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06EFCC7-745A-4E54-A486-54C0424F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EC21F46-8156-418C-889C-A4E3B64640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0894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6FF66B-DA91-421B-8D3A-383CDDF05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89161A0-3E88-4486-891E-76F1CE298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F06E1A0-4887-4D75-8E92-5D1A5A61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13BAD09-CF01-4FFD-8392-37E9F9DBEB24}" type="datetime1">
              <a:rPr lang="sl-SI" smtClean="0"/>
              <a:t>26.03.2024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51C66C7-E9D1-4FD5-A275-F597662C4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69AAB58-B248-42A4-A61B-D88AF8B2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2576D8-2D00-4CDC-B447-18EAE221DA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3395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52F14A-B275-4C50-B780-AD5C9DDE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4A6A7A7-93B2-4951-93E8-ABE7D947E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6D57468-2EB4-4B3B-86F4-E1CC3608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8FBAFE6-E18D-4D5D-BBD5-1ABC82F3A437}" type="datetime1">
              <a:rPr lang="sl-SI" smtClean="0"/>
              <a:t>26.03.2024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B3FD8F7-E154-4CCE-A1D5-71F47F6D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1BADEA6-4399-4DB2-AB21-4C549102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2576D8-2D00-4CDC-B447-18EAE221DA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492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752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C2FBD4-9A68-4AA3-AAD9-3E2DF340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0192976-397F-4527-AE45-B7910A01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177F7F5-F1A2-4B5C-95C7-44E2ACC851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5B16509-43A4-4CC2-B15D-1105820618E0}" type="datetime1">
              <a:rPr lang="sl-SI" smtClean="0"/>
              <a:t>26.03.2024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18E9EFA-2805-4DCD-8085-317B5AF5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41C1563-24E9-425D-98CA-8134A783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2576D8-2D00-4CDC-B447-18EAE221DA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3045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6B96A1-8F1F-41D4-AC91-366D7F2D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F33BE25-2A81-4CFA-83E6-1F188FD3D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8EF324F-18CD-45B1-ADD4-B188788D0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FA460A3-8981-416A-9F7F-79D34EF91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DC1819B-24A9-466D-8A57-15E810E15672}" type="datetime1">
              <a:rPr lang="sl-SI" smtClean="0"/>
              <a:t>26.03.2024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474F7F2-3039-4C6F-9312-BCA18830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E8D5C6F-F619-47D0-BE8A-7D8EE7BD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2576D8-2D00-4CDC-B447-18EAE221DA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5487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BAF742-0B67-4C2A-9034-B5F29461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2A16B6A-8E35-4554-B6FA-14129AE18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54AD2C4-3B10-48AB-A5C5-E3C42312E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166F8A8A-11B5-4CFF-9C5C-C8F15DA71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6B8DC39-AEB4-401B-9537-BA40B325D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9B5C8218-578E-4C5B-93C2-85B53AEC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B2203CD-DD82-4459-A039-B0089925AE3D}" type="datetime1">
              <a:rPr lang="sl-SI" smtClean="0"/>
              <a:t>26.03.2024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EB4A8CB-7C98-485D-84D3-A6033AAD2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E9DD9DF-4433-4BA6-A164-94114A583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2576D8-2D00-4CDC-B447-18EAE221DA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42966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9C93AECE-49AA-4D26-AD3D-E8447F9550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4246" y="6237312"/>
            <a:ext cx="33401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374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4CE392B5-5DAA-45B2-9FDC-E49C418473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ED29480-1739-46AF-AC4E-62D3CEE53FB5}" type="datetime1">
              <a:rPr lang="sl-SI" smtClean="0"/>
              <a:t>26.03.2024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9BAC88BC-EBD0-41CB-A33E-762C4CA0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D1A95BD-F1AB-42D0-9FBB-1D52B6D5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2576D8-2D00-4CDC-B447-18EAE221DA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2676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B59552-5301-467E-AD39-613D2C63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D7ECB9A-CE21-44E9-B716-1827D8B26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1F8FFDE-A55B-4B87-8672-6EB002AF0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0D72E0D-BAD3-4439-A062-1AC779B8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11CD19-FC93-4F7F-B510-E27EDECF24AC}" type="datetime1">
              <a:rPr lang="sl-SI" smtClean="0"/>
              <a:t>26.03.2024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708C0F6-06F7-490B-9F9F-E2026689D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FC594B8-39F7-4777-84AA-B421E6703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2576D8-2D00-4CDC-B447-18EAE221DA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6152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D674D8-CCE8-4B27-9C97-C408894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2FF991FB-DD3C-4552-B143-EF03584ED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7198816-445F-4390-BBE1-C7ADC0942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0763FD9-8EAE-4141-B56F-CFBA547C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47063A8-31F5-4138-ACCC-BE59BD85638D}" type="datetime1">
              <a:rPr lang="sl-SI" smtClean="0"/>
              <a:t>26.03.2024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117FCCD-57CE-4544-93E7-51ADF50FC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A7F427B-3F09-4243-B0AF-931440813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2576D8-2D00-4CDC-B447-18EAE221DA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4305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05EB27-B81B-432A-B2E6-5A2C74AF4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76B26CE-ADC2-452C-B621-3504289B1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A11E594-4000-46A7-861D-BB267027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268F607-77BB-407E-BAE5-A4286C6D7A53}" type="datetime1">
              <a:rPr lang="sl-SI" smtClean="0"/>
              <a:t>26.03.2024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B493CA0-DE34-41BC-8F80-9A3B6429D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FC06D86-9CB6-4A1A-AFBD-999F1958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2576D8-2D00-4CDC-B447-18EAE221DA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47928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48B5A1B3-E602-46DE-A356-450E0DB8B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3F090A3-CE8B-4BC4-9A40-C3A4BB9AE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1F8B9EC-81D8-459C-8045-B5A7087C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3CFD9AF-0985-4A42-829E-F2B96719EB9F}" type="datetime1">
              <a:rPr lang="sl-SI" smtClean="0"/>
              <a:t>26.03.2024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80BF98C-171A-42AD-8F88-3DD686913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B1353F-C1F0-480E-B9AC-4AC58B2BC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2576D8-2D00-4CDC-B447-18EAE221DA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19148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947EDE-5787-4442-9679-90B5DC296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978ABF9-E58E-48ED-A35A-C6A88EF59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DEFD4E4-A9B4-4E15-A7C7-8D0E193C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21C0E08-69D6-465D-9C61-55502D1DCF71}" type="datetimeFigureOut">
              <a:rPr lang="sl-SI" smtClean="0"/>
              <a:t>26.03.2024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C69C725-1E9F-45B3-9030-96B78BC8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1F993A2-9359-4167-99DC-9F24C948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063DD27-0F14-46F3-8D58-C3E1F64F86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153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612C21-9194-4568-B10E-704AA6C7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786785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9CC657-D3E6-4F29-80CB-CE91E849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02BFDCE-F091-4C7B-AC01-8E575C20B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56F39FD-669F-4844-BDDC-6B27A7AEF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21C0E08-69D6-465D-9C61-55502D1DCF71}" type="datetimeFigureOut">
              <a:rPr lang="sl-SI" smtClean="0"/>
              <a:t>26.03.2024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DD6A16F-0213-410E-BC36-D49EF92D4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36BAF34-9044-45FC-BAE2-17735967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063DD27-0F14-46F3-8D58-C3E1F64F86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7818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229DA8-5BB5-4AAD-80D2-49F4128B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1A28D1F-AD87-4237-9A81-85C88EA2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84453A7-27EB-4A30-B15C-047EABCE90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21C0E08-69D6-465D-9C61-55502D1DCF71}" type="datetimeFigureOut">
              <a:rPr lang="sl-SI" smtClean="0"/>
              <a:t>26.03.2024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8BAE47C-47E2-4687-9426-2863996CD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3D8DCCE-11D1-4FB6-8859-AE2FBC72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063DD27-0F14-46F3-8D58-C3E1F64F86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4867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1D0BAF-2D3F-4B61-8801-A81D18E8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D7DBC68-6DC8-4D60-B027-917B01C04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3FA5EB3-1C7B-4842-BAEE-CA7DF2822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3C64406-185F-420C-B4DE-948E0FABC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21C0E08-69D6-465D-9C61-55502D1DCF71}" type="datetimeFigureOut">
              <a:rPr lang="sl-SI" smtClean="0"/>
              <a:t>26.03.2024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EDA4FB8-EF4E-4FF5-A5CC-3585D27EF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C2B8519-B271-4F3C-A322-14A3761DA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063DD27-0F14-46F3-8D58-C3E1F64F86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07822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D6D847-BE58-4B90-A351-F3433E14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8AF517D-2F0C-416A-BE54-9BC3BC99E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9F7B385-8AAA-4750-B5EB-5A518DDA6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C09611C-A726-47F1-92BE-F24672F73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25A0700-15F8-42CD-B1FD-356352D468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17805CD-3609-4E8E-9539-9BA36001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21C0E08-69D6-465D-9C61-55502D1DCF71}" type="datetimeFigureOut">
              <a:rPr lang="sl-SI" smtClean="0"/>
              <a:t>26.03.2024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6DE71FB9-2A8C-4EB5-A886-FCCFB410F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924872A2-342D-4C1F-9DC4-6762A5D9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063DD27-0F14-46F3-8D58-C3E1F64F86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7283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8F863E-FFC3-4E91-9422-813DC059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1C65E07-A6FC-4038-9EA5-DCCEDA7A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21C0E08-69D6-465D-9C61-55502D1DCF71}" type="datetimeFigureOut">
              <a:rPr lang="sl-SI" smtClean="0"/>
              <a:t>26.03.2024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8B561A3-BE9E-4DC9-AB8E-61CCDA67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B0CDF9A-11F5-4D6D-BEE4-240E68067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063DD27-0F14-46F3-8D58-C3E1F64F86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55521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A0F6AD22-B0B3-4DF8-A635-7CC25E11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21C0E08-69D6-465D-9C61-55502D1DCF71}" type="datetimeFigureOut">
              <a:rPr lang="sl-SI" smtClean="0"/>
              <a:t>26.03.2024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0D34CD9-74CD-416C-9533-51E671D5E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6D2F6EA-549E-4D81-9D49-9C231CEE4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063DD27-0F14-46F3-8D58-C3E1F64F86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46788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EAF4B2-2E4F-422A-A280-33150ED5F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8C02521-E0E5-439A-BFA8-C564842DF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82104F4-62FF-4985-A4A0-3E427A718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2FE6D6C-F978-4C95-BBA6-B8A6B2A99B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21C0E08-69D6-465D-9C61-55502D1DCF71}" type="datetimeFigureOut">
              <a:rPr lang="sl-SI" smtClean="0"/>
              <a:t>26.03.2024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627488B-F7FF-4756-8D50-E0514E1A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CDFF952-6B8A-4C08-8B19-CC17C1DA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063DD27-0F14-46F3-8D58-C3E1F64F86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94769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8D8198-81D8-402B-A619-285D42703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89AC9F8-0120-4676-82F5-8195DA4447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A4D7DA8-A3FC-4BCF-A699-55E3812A2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61341EC-AAA7-4885-9860-B6AAA001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21C0E08-69D6-465D-9C61-55502D1DCF71}" type="datetimeFigureOut">
              <a:rPr lang="sl-SI" smtClean="0"/>
              <a:t>26.03.2024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E1FC1A3-8AD6-4486-B321-519124F16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1A78CFB-A393-418A-AD73-28F487AE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063DD27-0F14-46F3-8D58-C3E1F64F86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7293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7BBCD7-C45D-4661-AC1D-F4D131E2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C747461-EA95-4DD2-96BF-444F70541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C5DF14F-D55E-44DD-9EF7-DBC2B925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21C0E08-69D6-465D-9C61-55502D1DCF71}" type="datetimeFigureOut">
              <a:rPr lang="sl-SI" smtClean="0"/>
              <a:t>26.03.2024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2B9FDDF-3833-43D6-8D2B-F14DB4DAA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FD821AC-5BA5-4307-93F2-6A6062B2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063DD27-0F14-46F3-8D58-C3E1F64F86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2725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E6A02FC-E4F4-4CAB-8005-120789DE1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EDC3F8E-19FF-4BBD-87D8-BBC48E17D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A310267-02A7-4F89-B719-560AB6645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21C0E08-69D6-465D-9C61-55502D1DCF71}" type="datetimeFigureOut">
              <a:rPr lang="sl-SI" smtClean="0"/>
              <a:t>26.03.2024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E06C7F8-7E52-4A1F-9213-3EB21F6FD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2CD4762-03B4-4DCC-94FC-87373C61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063DD27-0F14-46F3-8D58-C3E1F64F86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924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2B6D4E-2EC6-4799-816D-28A3619DF346}" type="datetime1">
              <a:rPr lang="sl-SI" smtClean="0"/>
              <a:t>26.03.2024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446CE0-B871-4C86-98F0-F7A94D3A6B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/>
              <a:t>Kliknite, če želite urediti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&lt;!-- Generator: Adobe </a:t>
            </a:r>
            <a:r>
              <a:rPr lang="sl-SI" dirty="0" err="1"/>
              <a:t>Illustrator</a:t>
            </a:r>
            <a:r>
              <a:rPr lang="sl-SI" dirty="0"/>
              <a:t> 24.3.0, SVG </a:t>
            </a:r>
            <a:r>
              <a:rPr lang="sl-SI" dirty="0" err="1"/>
              <a:t>Export</a:t>
            </a:r>
            <a:r>
              <a:rPr lang="sl-SI" dirty="0"/>
              <a:t> Plug-In  --&gt;</a:t>
            </a:r>
          </a:p>
          <a:p>
            <a:pPr lvl="4"/>
            <a:r>
              <a:rPr lang="sl-SI" dirty="0"/>
              <a:t>&lt;</a:t>
            </a:r>
            <a:r>
              <a:rPr lang="sl-SI" dirty="0" err="1"/>
              <a:t>svg</a:t>
            </a:r>
            <a:r>
              <a:rPr lang="sl-SI" dirty="0"/>
              <a:t> </a:t>
            </a:r>
            <a:r>
              <a:rPr lang="sl-SI" dirty="0" err="1"/>
              <a:t>version</a:t>
            </a:r>
            <a:r>
              <a:rPr lang="sl-SI" dirty="0"/>
              <a:t>="1.1" </a:t>
            </a:r>
            <a:r>
              <a:rPr lang="sl-SI" dirty="0" err="1"/>
              <a:t>xmlns</a:t>
            </a:r>
            <a:r>
              <a:rPr lang="sl-SI" dirty="0"/>
              <a:t>="http://www.w3.org/2000/svg" </a:t>
            </a:r>
            <a:r>
              <a:rPr lang="sl-SI" dirty="0" err="1"/>
              <a:t>xmlns:xlink</a:t>
            </a:r>
            <a:r>
              <a:rPr lang="sl-SI" dirty="0"/>
              <a:t>="http://www.w3.org/1999/xlink" x="0px" y="0px"</a:t>
            </a:r>
          </a:p>
          <a:p>
            <a:pPr lvl="4"/>
            <a:r>
              <a:rPr lang="sl-SI" dirty="0"/>
              <a:t>	 </a:t>
            </a:r>
            <a:r>
              <a:rPr lang="sl-SI" dirty="0" err="1"/>
              <a:t>width</a:t>
            </a:r>
            <a:r>
              <a:rPr lang="sl-SI" dirty="0"/>
              <a:t>="263.38px" </a:t>
            </a:r>
            <a:r>
              <a:rPr lang="sl-SI" dirty="0" err="1"/>
              <a:t>height</a:t>
            </a:r>
            <a:r>
              <a:rPr lang="sl-SI" dirty="0"/>
              <a:t>="41.7px" </a:t>
            </a:r>
            <a:r>
              <a:rPr lang="sl-SI" dirty="0" err="1"/>
              <a:t>viewBox</a:t>
            </a:r>
            <a:r>
              <a:rPr lang="sl-SI" dirty="0"/>
              <a:t>="0 0 263.38 41.7" </a:t>
            </a:r>
            <a:r>
              <a:rPr lang="sl-SI" dirty="0" err="1"/>
              <a:t>style</a:t>
            </a:r>
            <a:r>
              <a:rPr lang="sl-SI" dirty="0"/>
              <a:t>="</a:t>
            </a:r>
            <a:r>
              <a:rPr lang="sl-SI" dirty="0" err="1"/>
              <a:t>overflow:visible;enable-background:new</a:t>
            </a:r>
            <a:r>
              <a:rPr lang="sl-SI" dirty="0"/>
              <a:t> 0 0 263.38 41.7;"</a:t>
            </a:r>
          </a:p>
          <a:p>
            <a:pPr lvl="4"/>
            <a:r>
              <a:rPr lang="sl-SI" dirty="0"/>
              <a:t>	 </a:t>
            </a:r>
            <a:r>
              <a:rPr lang="sl-SI" dirty="0" err="1"/>
              <a:t>xml:space</a:t>
            </a:r>
            <a:r>
              <a:rPr lang="sl-SI" dirty="0"/>
              <a:t>="</a:t>
            </a:r>
            <a:r>
              <a:rPr lang="sl-SI" dirty="0" err="1"/>
              <a:t>preserve</a:t>
            </a:r>
            <a:r>
              <a:rPr lang="sl-SI" dirty="0"/>
              <a:t>"&gt;</a:t>
            </a:r>
          </a:p>
          <a:p>
            <a:pPr lvl="4"/>
            <a:r>
              <a:rPr lang="sl-SI" dirty="0"/>
              <a:t>&lt;</a:t>
            </a:r>
            <a:r>
              <a:rPr lang="sl-SI" dirty="0" err="1"/>
              <a:t>style</a:t>
            </a:r>
            <a:r>
              <a:rPr lang="sl-SI" dirty="0"/>
              <a:t> </a:t>
            </a:r>
            <a:r>
              <a:rPr lang="sl-SI" dirty="0" err="1"/>
              <a:t>type</a:t>
            </a:r>
            <a:r>
              <a:rPr lang="sl-SI" dirty="0"/>
              <a:t>="</a:t>
            </a:r>
            <a:r>
              <a:rPr lang="sl-SI" dirty="0" err="1"/>
              <a:t>text</a:t>
            </a:r>
            <a:r>
              <a:rPr lang="sl-SI" dirty="0"/>
              <a:t>/</a:t>
            </a:r>
            <a:r>
              <a:rPr lang="sl-SI" dirty="0" err="1"/>
              <a:t>css</a:t>
            </a:r>
            <a:r>
              <a:rPr lang="sl-SI" dirty="0"/>
              <a:t>"&gt;</a:t>
            </a:r>
          </a:p>
          <a:p>
            <a:pPr lvl="4"/>
            <a:r>
              <a:rPr lang="sl-SI" dirty="0"/>
              <a:t>	.st0{</a:t>
            </a:r>
            <a:r>
              <a:rPr lang="sl-SI" dirty="0" err="1"/>
              <a:t>fill</a:t>
            </a:r>
            <a:r>
              <a:rPr lang="sl-SI" dirty="0"/>
              <a:t>:#007E97;}</a:t>
            </a:r>
          </a:p>
          <a:p>
            <a:pPr lvl="4"/>
            <a:r>
              <a:rPr lang="sl-SI" dirty="0"/>
              <a:t>	.st1{</a:t>
            </a:r>
            <a:r>
              <a:rPr lang="sl-SI" dirty="0" err="1"/>
              <a:t>fill</a:t>
            </a:r>
            <a:r>
              <a:rPr lang="sl-SI" dirty="0"/>
              <a:t>:#F9AF00;}</a:t>
            </a:r>
          </a:p>
          <a:p>
            <a:pPr lvl="4"/>
            <a:r>
              <a:rPr lang="sl-SI" dirty="0"/>
              <a:t>	.st2{</a:t>
            </a:r>
            <a:r>
              <a:rPr lang="sl-SI" dirty="0" err="1"/>
              <a:t>fill</a:t>
            </a:r>
            <a:r>
              <a:rPr lang="sl-SI" dirty="0"/>
              <a:t>:#6A5D5B;}</a:t>
            </a:r>
          </a:p>
          <a:p>
            <a:pPr lvl="4"/>
            <a:r>
              <a:rPr lang="sl-SI" dirty="0"/>
              <a:t>	.st3{</a:t>
            </a:r>
            <a:r>
              <a:rPr lang="sl-SI" dirty="0" err="1"/>
              <a:t>fill</a:t>
            </a:r>
            <a:r>
              <a:rPr lang="sl-SI" dirty="0"/>
              <a:t>:#9AC331;}</a:t>
            </a:r>
          </a:p>
          <a:p>
            <a:pPr lvl="4"/>
            <a:r>
              <a:rPr lang="sl-SI" dirty="0"/>
              <a:t>	.st4{</a:t>
            </a:r>
            <a:r>
              <a:rPr lang="sl-SI" dirty="0" err="1"/>
              <a:t>fill</a:t>
            </a:r>
            <a:r>
              <a:rPr lang="sl-SI" dirty="0"/>
              <a:t>:#E5481D;}</a:t>
            </a:r>
          </a:p>
          <a:p>
            <a:pPr lvl="4"/>
            <a:r>
              <a:rPr lang="sl-SI" dirty="0"/>
              <a:t>	.st5{</a:t>
            </a:r>
            <a:r>
              <a:rPr lang="sl-SI" dirty="0" err="1"/>
              <a:t>font-f</a:t>
            </a:r>
            <a:r>
              <a:rPr lang="sl-SI" dirty="0"/>
              <a:t>amily:'Titillium-Light';}</a:t>
            </a:r>
          </a:p>
          <a:p>
            <a:pPr lvl="4"/>
            <a:r>
              <a:rPr lang="sl-SI" dirty="0"/>
              <a:t>	.st6{font-size:17.2968px;}</a:t>
            </a:r>
          </a:p>
          <a:p>
            <a:pPr lvl="4"/>
            <a:r>
              <a:rPr lang="sl-SI" dirty="0"/>
              <a:t>	.st7{</a:t>
            </a:r>
            <a:r>
              <a:rPr lang="sl-SI" dirty="0" err="1"/>
              <a:t>font-f</a:t>
            </a:r>
            <a:r>
              <a:rPr lang="sl-SI" dirty="0"/>
              <a:t>amily:'Titillium-Semibold';}</a:t>
            </a:r>
          </a:p>
          <a:p>
            <a:pPr lvl="4"/>
            <a:r>
              <a:rPr lang="sl-SI" dirty="0"/>
              <a:t>	.st8{</a:t>
            </a:r>
            <a:r>
              <a:rPr lang="sl-SI" dirty="0" err="1"/>
              <a:t>fill-rule:evenodd;clip-rule:evenodd;fill</a:t>
            </a:r>
            <a:r>
              <a:rPr lang="sl-SI" dirty="0"/>
              <a:t>:#6A5D5B;}</a:t>
            </a:r>
          </a:p>
          <a:p>
            <a:pPr lvl="4"/>
            <a:r>
              <a:rPr lang="sl-SI" dirty="0"/>
              <a:t>&lt;/</a:t>
            </a:r>
            <a:r>
              <a:rPr lang="sl-SI" dirty="0" err="1"/>
              <a:t>style</a:t>
            </a:r>
            <a:r>
              <a:rPr lang="sl-SI" dirty="0"/>
              <a:t>&gt;</a:t>
            </a:r>
          </a:p>
          <a:p>
            <a:pPr lvl="4"/>
            <a:r>
              <a:rPr lang="sl-SI" dirty="0"/>
              <a:t>&lt;</a:t>
            </a:r>
            <a:r>
              <a:rPr lang="sl-SI" dirty="0" err="1"/>
              <a:t>defs</a:t>
            </a:r>
            <a:r>
              <a:rPr lang="sl-SI" dirty="0"/>
              <a:t>&gt;</a:t>
            </a:r>
          </a:p>
          <a:p>
            <a:pPr lvl="4"/>
            <a:r>
              <a:rPr lang="sl-SI" dirty="0"/>
              <a:t>&lt;/</a:t>
            </a:r>
            <a:r>
              <a:rPr lang="sl-SI" dirty="0" err="1"/>
              <a:t>defs</a:t>
            </a:r>
            <a:r>
              <a:rPr lang="sl-SI" dirty="0"/>
              <a:t>&gt;</a:t>
            </a:r>
          </a:p>
          <a:p>
            <a:pPr lvl="4"/>
            <a:r>
              <a:rPr lang="sl-SI" dirty="0"/>
              <a:t>&lt;g&gt;</a:t>
            </a:r>
          </a:p>
          <a:p>
            <a:pPr lvl="4"/>
            <a:r>
              <a:rPr lang="sl-SI" dirty="0"/>
              <a:t>	&lt;g&gt;</a:t>
            </a:r>
          </a:p>
          <a:p>
            <a:pPr lvl="4"/>
            <a:r>
              <a:rPr lang="sl-SI" dirty="0"/>
              <a:t>		&lt;g&gt;</a:t>
            </a:r>
          </a:p>
          <a:p>
            <a:pPr lvl="4"/>
            <a:r>
              <a:rPr lang="sl-SI" dirty="0"/>
              <a:t>			&lt;g&gt;</a:t>
            </a:r>
          </a:p>
          <a:p>
            <a:pPr lvl="4"/>
            <a:r>
              <a:rPr lang="sl-SI" dirty="0"/>
              <a:t>				&lt;g&gt;</a:t>
            </a:r>
          </a:p>
          <a:p>
            <a:pPr lvl="4"/>
            <a:r>
              <a:rPr lang="sl-SI" dirty="0"/>
              <a:t>					&lt;</a:t>
            </a:r>
            <a:r>
              <a:rPr lang="sl-SI" dirty="0" err="1"/>
              <a:t>path</a:t>
            </a:r>
            <a:r>
              <a:rPr lang="sl-SI" dirty="0"/>
              <a:t> </a:t>
            </a:r>
            <a:r>
              <a:rPr lang="sl-SI" dirty="0" err="1"/>
              <a:t>class</a:t>
            </a:r>
            <a:r>
              <a:rPr lang="sl-SI" dirty="0"/>
              <a:t>="st0" d="M261.57,26.17c-0.03-0.03-0.04-0.07-0.07-0.11c-0.64-0.82-1.45-1.45-2.44-1.91</a:t>
            </a:r>
          </a:p>
          <a:p>
            <a:pPr lvl="4"/>
            <a:r>
              <a:rPr lang="sl-SI" dirty="0"/>
              <a:t>						c-0.99-0.46-2.16-0.69-3.51-0.69c-1.36,0-2.53,0.23-3.51,0.69c-0.99,0.46-1.8,1.09-2.44,1.91c-0.52,0.67-0.91,1.47-1.21,2.34</a:t>
            </a:r>
          </a:p>
          <a:p>
            <a:pPr lvl="4"/>
            <a:r>
              <a:rPr lang="sl-SI" dirty="0"/>
              <a:t>						c0.57,0.25,1.11,0.55,1.61,0.93c0.95,0.73,1.75,1.35,2.18,2.53c2.95,8.04,7.46,1.67,5.16-1.21</a:t>
            </a:r>
          </a:p>
          <a:p>
            <a:pPr lvl="4"/>
            <a:r>
              <a:rPr lang="sl-SI" dirty="0"/>
              <a:t>						C255.25,28.04,258.64,26.76,261.57,26.17z"/&gt;</a:t>
            </a:r>
          </a:p>
          <a:p>
            <a:pPr lvl="4"/>
            <a:r>
              <a:rPr lang="sl-SI" dirty="0"/>
              <a:t>				&lt;/g&gt;</a:t>
            </a:r>
          </a:p>
          <a:p>
            <a:pPr lvl="4"/>
            <a:r>
              <a:rPr lang="sl-SI" dirty="0"/>
              <a:t>				&lt;g&gt;</a:t>
            </a:r>
          </a:p>
          <a:p>
            <a:pPr lvl="4"/>
            <a:r>
              <a:rPr lang="sl-SI" dirty="0"/>
              <a:t>					&lt;</a:t>
            </a:r>
            <a:r>
              <a:rPr lang="sl-SI" dirty="0" err="1"/>
              <a:t>path</a:t>
            </a:r>
            <a:r>
              <a:rPr lang="sl-SI" dirty="0"/>
              <a:t> </a:t>
            </a:r>
            <a:r>
              <a:rPr lang="sl-SI" dirty="0" err="1"/>
              <a:t>class</a:t>
            </a:r>
            <a:r>
              <a:rPr lang="sl-SI" dirty="0"/>
              <a:t>="st0" d="M262.67,28.3c-1.69,0.21-3.63,0.63-2.94,1.53c0.76,0.97,1.02,1.76,1.21,2.94c0.3,1.92-0.62,4.18-2.54,4.87</a:t>
            </a:r>
          </a:p>
          <a:p>
            <a:pPr lvl="4"/>
            <a:r>
              <a:rPr lang="sl-SI" dirty="0"/>
              <a:t>						c-2.73,0.99-4.47-0.19-6.04-1.09c-1.03-0.59-1.68-1.78-2.07-2.83c-0.51-1.4-1.4-2.3-2.46-2.88c-0.07,0.57-0.11,1.16-0.11,1.77</a:t>
            </a:r>
          </a:p>
          <a:p>
            <a:pPr lvl="4"/>
            <a:r>
              <a:rPr lang="sl-SI" dirty="0"/>
              <a:t>						c0,1.31,0.15,2.51,0.46,3.61c0.31,1.1,0.78,2.06,1.42,2.87c0.63,0.81,1.45,1.44,2.44,1.9c0.99,0.46,2.16,0.68,3.51,0.68</a:t>
            </a:r>
          </a:p>
          <a:p>
            <a:pPr lvl="4"/>
            <a:r>
              <a:rPr lang="sl-SI" dirty="0"/>
              <a:t>						c1.36,0,2.53-0.23,3.51-0.68c0.99-0.46,1.8-1.09,2.44-1.9c0.63-0.81,1.11-1.76,1.42-2.87c0.31-1.1,0.46-2.3,0.46-3.61</a:t>
            </a:r>
          </a:p>
          <a:p>
            <a:pPr lvl="4"/>
            <a:r>
              <a:rPr lang="sl-SI" dirty="0"/>
              <a:t>						c0-1.31-0.16-2.52-0.46-3.64C262.85,28.73,262.75,28.52,262.67,28.3z"/&gt;</a:t>
            </a:r>
          </a:p>
          <a:p>
            <a:pPr lvl="4"/>
            <a:r>
              <a:rPr lang="sl-SI" dirty="0"/>
              <a:t>				&lt;/g&gt;</a:t>
            </a:r>
          </a:p>
          <a:p>
            <a:pPr lvl="4"/>
            <a:r>
              <a:rPr lang="sl-SI" dirty="0"/>
              <a:t>			&lt;/g&gt;</a:t>
            </a:r>
          </a:p>
          <a:p>
            <a:pPr lvl="4"/>
            <a:r>
              <a:rPr lang="sl-SI" dirty="0"/>
              <a:t>		&lt;/g&gt;</a:t>
            </a:r>
          </a:p>
          <a:p>
            <a:pPr lvl="4"/>
            <a:r>
              <a:rPr lang="sl-SI" dirty="0"/>
              <a:t>		&lt;</a:t>
            </a:r>
            <a:r>
              <a:rPr lang="sl-SI" dirty="0" err="1"/>
              <a:t>path</a:t>
            </a:r>
            <a:r>
              <a:rPr lang="sl-SI" dirty="0"/>
              <a:t> </a:t>
            </a:r>
            <a:r>
              <a:rPr lang="sl-SI" dirty="0" err="1"/>
              <a:t>class</a:t>
            </a:r>
            <a:r>
              <a:rPr lang="sl-SI" dirty="0"/>
              <a:t>="st1" d="M227.11,12.57c-0.17-0.12-0.43-0.31-0.58-0.3c-0.27,0.02-0.66,0.73-0.79,0.94c-0.25,0.38-0.44,0.7-0.68,1.03</a:t>
            </a:r>
          </a:p>
          <a:p>
            <a:pPr lvl="4"/>
            <a:r>
              <a:rPr lang="sl-SI" dirty="0"/>
              <a:t>			c0.35,0.44,1.18,0.84,0.81,1.69c-0.33-0.11-1.07-0.39-0.63-0.76c-0.1-0.45-0.82-0.41-0.85-0.88c-0.02-0.27,0.45-0.7,0.58-0.89</a:t>
            </a:r>
          </a:p>
          <a:p>
            <a:pPr lvl="4"/>
            <a:r>
              <a:rPr lang="sl-SI" dirty="0"/>
              <a:t>			c0.29-0.45,0.78-1.54-0.27-1.37c-0.25,0.04-0.59,0.2-0.84,0.31c-0.25,0.11-0.5,0.25-0.69,0.45c-0.21,0.22-0.46,0.72-0.4,1.03</a:t>
            </a:r>
          </a:p>
          <a:p>
            <a:pPr lvl="4"/>
            <a:r>
              <a:rPr lang="sl-SI" dirty="0"/>
              <a:t>			c0.06,0.27,0.36,0.24,0.35,0.65c-0.32,0.19-0.78-0.3-0.87-0.62c-0.04-0.13-0.01-0.32-0.02-0.51c-0.02-0.16-0.08-0.36-0.07-0.47</a:t>
            </a:r>
          </a:p>
          <a:p>
            <a:pPr lvl="4"/>
            <a:r>
              <a:rPr lang="sl-SI" dirty="0"/>
              <a:t>			c0.04-0.37,0.52-0.4,0.77-0.63c0.01-0.01,0.02-0.02,0.03-0.02c0,0,0-0.01,0-0.01c-0.1,0.03-0.21,0.06-0.32,0.06</a:t>
            </a:r>
          </a:p>
          <a:p>
            <a:pPr lvl="4"/>
            <a:r>
              <a:rPr lang="sl-SI" dirty="0"/>
              <a:t>			c-0.42,0-0.77-0.21-0.92-0.51c-0.09,0.08-0.08,0.03-0.02-0.05c0,0,0,0,0,0c-0.2,0.21-0.62,0.61-0.63,0.92</a:t>
            </a:r>
          </a:p>
          <a:p>
            <a:pPr lvl="4"/>
            <a:r>
              <a:rPr lang="sl-SI" dirty="0"/>
              <a:t>			c0,0.14,0.15,0.41,0.25,0.58c0.25,0.47,0.56,1.18,0.98,1.46c0.12,0.07,0.28,0.11,0.37,0.18c0.17,0.14,0.3,0.42,0.37,0.65</a:t>
            </a:r>
          </a:p>
          <a:p>
            <a:pPr lvl="4"/>
            <a:r>
              <a:rPr lang="sl-SI" dirty="0"/>
              <a:t>			c-0.19,0.26-0.74,0.49-0.99,0.19c-0.17-0.2,0.06-0.5-0.13-0.72c-0.34-0.13-0.68,0.2-0.95,0.01c-0.08-0.15,0.06-0.27,0.08-0.4</a:t>
            </a:r>
          </a:p>
          <a:p>
            <a:pPr lvl="4"/>
            <a:r>
              <a:rPr lang="sl-SI" dirty="0"/>
              <a:t>			c0.09-0.55-0.21-1.34-0.69-1.47c-0.01,0-0.01,0.01-0.02,0.01c-0.23,0-0.42-0.15-0.42-0.34c0-0.15,0.14-0.25,0.3-0.3</a:t>
            </a:r>
          </a:p>
          <a:p>
            <a:pPr lvl="4"/>
            <a:r>
              <a:rPr lang="sl-SI" dirty="0"/>
              <a:t>			c0.01-0.01,0.02-0.02,0.04-0.03c0.27-0.22,0.22-1.06-0.14-1.12c-0.21-0.03-0.47,0.25-0.64,0.4c-0.21,0.18-0.38,0.35-0.51,0.52</a:t>
            </a:r>
          </a:p>
          <a:p>
            <a:pPr lvl="4"/>
            <a:r>
              <a:rPr lang="sl-SI" dirty="0"/>
              <a:t>			c-0.31,0.38-0.6,0.84-0.77,1.31c-0.32,0.89,0.71,1.11,0.41,2.04c-0.4-0.01-0.8-0.16-0.82-0.55c-0.01-0.17,0.16-0.34,0.12-0.49</a:t>
            </a:r>
          </a:p>
          <a:p>
            <a:pPr lvl="4"/>
            <a:r>
              <a:rPr lang="sl-SI" dirty="0"/>
              <a:t>			c-0.06-0.32-0.07-0.58-0.33-0.73c0.18-0.59,0.5-0.34,0.31-1.34c-0.02-0.08-0.03-0.13-0.05-0.17c-0.14-0.06-0.24-0.14-0.25-0.27</a:t>
            </a:r>
          </a:p>
          <a:p>
            <a:pPr lvl="4"/>
            <a:r>
              <a:rPr lang="sl-SI" dirty="0"/>
              <a:t>			c0-0.19,0.19-0.34,0.42-0.34c0.02,0,0.03,0.01,0.05,0.01c0.04-0.02,0.07-0.04,0.15-0.07c0.17-0.05,0.23-0.26,0.19-0.56</a:t>
            </a:r>
          </a:p>
          <a:p>
            <a:pPr lvl="4"/>
            <a:r>
              <a:rPr lang="sl-SI" dirty="0"/>
              <a:t>			c-0.06-0.43-0.43-0.94-0.27-1.63c-0.11,0.49-0.33,0.73-0.77,0.96c-0.25,0.13-0.65,0.24-0.68,0.47c-0.05,0.3,0.33,0.76,0.05,1.07</a:t>
            </a:r>
          </a:p>
          <a:p>
            <a:pPr lvl="4"/>
            <a:r>
              <a:rPr lang="sl-SI" dirty="0"/>
              <a:t>			c-0.16,0.18-0.45,0.18-0.69,0.05c-0.01,0.01-0.01,0.03-0.01,0.04l-0.12-0.15c0-0.14-0.08-0.27-0.07-0.4</a:t>
            </a:r>
          </a:p>
          <a:p>
            <a:pPr lvl="4"/>
            <a:r>
              <a:rPr lang="sl-SI" dirty="0"/>
              <a:t>			c0.02-0.17,0.24-0.39,0.3-0.58c0.11-0.36,0.02-0.75,0.16-1.05c0.22-0.48,0.94-0.74,1.52-0.8c0.1-0.01,0.24,0.03,0.34,0</a:t>
            </a:r>
          </a:p>
          <a:p>
            <a:pPr lvl="4"/>
            <a:r>
              <a:rPr lang="sl-SI" dirty="0"/>
              <a:t>			c0.23-0.06,0.43-0.39,0.75-0.56c0.9-0.48,2.05-0.19,2.86,0.21c0.11-0.25,0.3-0.58,0.46-0.98c0.14-0.34,0.42-0.78,0.38-1.07</a:t>
            </a:r>
          </a:p>
          <a:p>
            <a:pPr lvl="4"/>
            <a:r>
              <a:rPr lang="sl-SI" dirty="0"/>
              <a:t>			c-0.02-0.09-0.17-0.32-0.26-0.35c-0.51,0.23-0.92,0.33-1,0.21c-0.05-0.07,0.04-0.2,0.2-0.36c0-0.02-0.02-0.03-0.02-0.06</a:t>
            </a:r>
          </a:p>
          <a:p>
            <a:pPr lvl="4"/>
            <a:r>
              <a:rPr lang="sl-SI" dirty="0"/>
              <a:t>			c0.39-0.36,0.86-0.64,1.39-0.85c0.08-0.04,0.15-0.07,0.22-0.1c0.04-0.01,0.06-0.03,0.1-0.04c0,0,0.01,0,0.01,0</a:t>
            </a:r>
          </a:p>
          <a:p>
            <a:pPr lvl="4"/>
            <a:r>
              <a:rPr lang="sl-SI" dirty="0"/>
              <a:t>			c0.38-0.15,0.68-0.21,0.74-0.11c0.07,0.1-0.12,0.31-0.42,0.56c0,0-0.01,0.01-0.01,0.02c0.12,0.11,0.18,0.34,0.28,0.46</a:t>
            </a:r>
          </a:p>
          <a:p>
            <a:pPr lvl="4"/>
            <a:r>
              <a:rPr lang="sl-SI" dirty="0"/>
              <a:t>			c0.07,0.08,0.25,0.13,0.26,0.25c0.02,0.16-0.22,0.27-0.25,0.42c-0.02,0.09,0.02,0.18,0,0.26c-0.02,0.13-0.09,0.21-0.15,0.3</a:t>
            </a:r>
          </a:p>
          <a:p>
            <a:pPr lvl="4"/>
            <a:r>
              <a:rPr lang="sl-SI" dirty="0"/>
              <a:t>			c0.41,0.21,0.71,0.83,0.72,1.59c0,0.03-0.07,0.49-0.01,0.36c0.01,0-0.06,0.22-0.05,0.23c0.25,0.14,0.33,0.42,0.58,0.18</a:t>
            </a:r>
          </a:p>
          <a:p>
            <a:pPr lvl="4"/>
            <a:r>
              <a:rPr lang="sl-SI" dirty="0"/>
              <a:t>			c0.24-0.24,0.33-0.33,0.51-0.74c0.17-0.4,0.34-0.79,0.53-1.14c0.18-0.35,0.4-0.62,0.63-0.85c-0.33-0.98-0.78-1.85-1.39-2.58</a:t>
            </a:r>
          </a:p>
          <a:p>
            <a:pPr lvl="4"/>
            <a:r>
              <a:rPr lang="sl-SI" dirty="0"/>
              <a:t>			c-0.68-0.81-1.53-1.45-2.55-1.91c-1.03-0.46-2.22-0.69-3.59-0.68c-1.36,0.01-2.55,0.26-3.55,0.73c-1,0.48-1.83,1.13-2.48,1.95</a:t>
            </a:r>
          </a:p>
          <a:p>
            <a:pPr lvl="4"/>
            <a:r>
              <a:rPr lang="sl-SI" dirty="0"/>
              <a:t>			c-0.66,0.82-1.15,1.79-1.47,2.91c-0.33,1.12-0.49,2.32-0.48,3.59c0.01,1.28,0.19,2.46,0.53,3.55c0.35,1.09,0.85,2.04,1.53,2.86</a:t>
            </a:r>
          </a:p>
          <a:p>
            <a:pPr lvl="4"/>
            <a:r>
              <a:rPr lang="sl-SI" dirty="0"/>
              <a:t>			c0.67,0.81,1.5,1.44,2.51,1.89c1.01,0.45,2.2,0.67,3.57,0.66c1.37-0.01,2.56-0.25,3.57-0.72c1.01-0.46,1.86-1.11,2.52-1.93</a:t>
            </a:r>
          </a:p>
          <a:p>
            <a:pPr lvl="4"/>
            <a:r>
              <a:rPr lang="sl-SI" dirty="0"/>
              <a:t>			c0.67-0.82,1.16-1.78,1.47-2.88c0.16-0.55,0.28-1.12,0.36-1.71C227.16,12.61,227.14,12.59,227.11,12.57z"/&gt;</a:t>
            </a:r>
          </a:p>
          <a:p>
            <a:pPr lvl="4"/>
            <a:r>
              <a:rPr lang="sl-SI" dirty="0"/>
              <a:t>		&lt;</a:t>
            </a:r>
            <a:r>
              <a:rPr lang="sl-SI" dirty="0" err="1"/>
              <a:t>path</a:t>
            </a:r>
            <a:r>
              <a:rPr lang="sl-SI" dirty="0"/>
              <a:t> </a:t>
            </a:r>
            <a:r>
              <a:rPr lang="sl-SI" dirty="0" err="1"/>
              <a:t>class</a:t>
            </a:r>
            <a:r>
              <a:rPr lang="sl-SI" dirty="0"/>
              <a:t>="st2" d="M197.34,19.84l0.08-0.01V8.74l7.82,11.09c1.19,0.19,2.17,0.2,3.4,0l0.08-0.01V1.88l-0.08-0.01</a:t>
            </a:r>
          </a:p>
          <a:p>
            <a:pPr lvl="4"/>
            <a:r>
              <a:rPr lang="sl-SI" dirty="0"/>
              <a:t>			c-1.12-0.2-2.3-0.2-3.68,0l-0.08,0.01v11.1l-7.77-11.12c-1.22-0.2-2.27-0.2-3.46,0l-0.08,0.01v17.94l0.08,0.01</a:t>
            </a:r>
          </a:p>
          <a:p>
            <a:pPr lvl="4"/>
            <a:r>
              <a:rPr lang="sl-SI" dirty="0"/>
              <a:t>			C194.83,20.03,196.13,20.03,197.34,19.84z"/&gt;</a:t>
            </a:r>
          </a:p>
          <a:p>
            <a:pPr lvl="4"/>
            <a:r>
              <a:rPr lang="sl-SI" dirty="0"/>
              <a:t>		&lt;</a:t>
            </a:r>
            <a:r>
              <a:rPr lang="sl-SI" dirty="0" err="1"/>
              <a:t>path</a:t>
            </a:r>
            <a:r>
              <a:rPr lang="sl-SI" dirty="0"/>
              <a:t> </a:t>
            </a:r>
            <a:r>
              <a:rPr lang="sl-SI" dirty="0" err="1"/>
              <a:t>class</a:t>
            </a:r>
            <a:r>
              <a:rPr lang="sl-SI" dirty="0"/>
              <a:t>="st2" d="M228.95,19.88l0.01,0.12l16.35-7.22l0.01-0.04c0.06-0.37,0.1-0.71,0.13-1.03c0.03-0.3,0.04-0.62,0.04-0.95</a:t>
            </a:r>
          </a:p>
          <a:p>
            <a:pPr lvl="4"/>
            <a:r>
              <a:rPr lang="sl-SI" dirty="0"/>
              <a:t>			c0-0.36-0.01-0.69-0.04-1.01c-0.03-0.31-0.07-0.64-0.13-0.98l-0.01-0.04l-15.71-7.08l-0.02,0.11c-0.05,0.34-0.09,0.64-0.11,0.94</a:t>
            </a:r>
          </a:p>
          <a:p>
            <a:pPr lvl="4"/>
            <a:r>
              <a:rPr lang="sl-SI" dirty="0"/>
              <a:t>			c-0.02,0.29-0.03,0.59-0.03,0.88c0,0.31,0.01,0.61,0.03,0.92c0.02,0.29,0.06,0.61,0.11,0.93l0.01,0.04l11.13,5.19l-11.76,5.32</a:t>
            </a:r>
          </a:p>
          <a:p>
            <a:pPr lvl="4"/>
            <a:r>
              <a:rPr lang="sl-SI" dirty="0"/>
              <a:t>			l0,0.04c-0.11,0.68-0.17,1.34-0.17,1.95c0,0.25,0.02,0.55,0.06,0.95C228.88,19.29,228.92,19.61,228.95,19.88z"/&gt;</a:t>
            </a:r>
          </a:p>
          <a:p>
            <a:pPr lvl="4"/>
            <a:r>
              <a:rPr lang="sl-SI" dirty="0"/>
              <a:t>		&lt;</a:t>
            </a:r>
            <a:r>
              <a:rPr lang="sl-SI" dirty="0" err="1"/>
              <a:t>path</a:t>
            </a:r>
            <a:r>
              <a:rPr lang="sl-SI" dirty="0"/>
              <a:t> </a:t>
            </a:r>
            <a:r>
              <a:rPr lang="sl-SI" dirty="0" err="1"/>
              <a:t>class</a:t>
            </a:r>
            <a:r>
              <a:rPr lang="sl-SI" dirty="0"/>
              <a:t>="st3" d="M233.97,41.52c0-0.94-0.12-1.74-0.35-2.38c-0.23-0.63-0.57-1.18-0.98-1.63c-0.42-0.44-0.94-0.82-1.53-1.12</a:t>
            </a:r>
          </a:p>
          <a:p>
            <a:pPr lvl="4"/>
            <a:r>
              <a:rPr lang="sl-SI" dirty="0"/>
              <a:t>			c-0.6-0.3-1.27-0.59-2.04-0.89l-1.77-0.66c-0.3-0.12-0.6-0.24-0.9-0.36c-0.31-0.13-0.58-0.29-0.83-0.48</a:t>
            </a:r>
          </a:p>
          <a:p>
            <a:pPr lvl="4"/>
            <a:r>
              <a:rPr lang="sl-SI" dirty="0"/>
              <a:t>			c-0.25-0.19-0.45-0.42-0.58-0.69c-0.14-0.26-0.21-0.59-0.21-0.98c0-0.48,0.09-0.88,0.27-1.19c0.18-0.31,0.42-0.54,0.71-0.71</a:t>
            </a:r>
          </a:p>
          <a:p>
            <a:pPr lvl="4"/>
            <a:r>
              <a:rPr lang="sl-SI" dirty="0"/>
              <a:t>			c0.29-0.16,0.62-0.27,0.98-0.33c0.34-0.06,0.76-0.09,1.23-0.09c0.43,0,0.93,0.03,1.32,0.07c0.43,0.05,0.83,0.11,1.18,0.19</a:t>
            </a:r>
          </a:p>
          <a:p>
            <a:pPr lvl="4"/>
            <a:r>
              <a:rPr lang="sl-SI" dirty="0"/>
              <a:t>			c0.37,0.08,0.7,0.18,1,0.3c0.27,0.1,0.53,0.2,0.8,0.31c0.49-1.04,0.79-2.11,0.91-3.17c-0.92-0.31-1.83-0.56-2.7-0.73</a:t>
            </a:r>
          </a:p>
          <a:p>
            <a:pPr lvl="4"/>
            <a:r>
              <a:rPr lang="sl-SI" dirty="0"/>
              <a:t>			c-0.87-0.17-1.82-0.26-2.81-0.26c-1.09,0-2.08,0.13-2.96,0.39c-0.87,0.25-1.63,0.63-2.25,1.14c-0.62,0.5-1.11,1.13-1.45,1.87</a:t>
            </a:r>
          </a:p>
          <a:p>
            <a:pPr lvl="4"/>
            <a:r>
              <a:rPr lang="sl-SI" dirty="0"/>
              <a:t>			c-0.34,0.74-0.52,1.61-0.52,2.59c0,0.81,0.1,1.5,0.31,2.07c0.21,0.57,0.5,1.07,0.86,1.47c0.37,0.4,0.82,0.76,1.35,1.05</a:t>
            </a:r>
          </a:p>
          <a:p>
            <a:pPr lvl="4"/>
            <a:r>
              <a:rPr lang="sl-SI" dirty="0"/>
              <a:t>			c0.53,0.3,1.13,0.57,1.79,0.82l1.81,0.66c0.37,0.14,0.7,0.28,1.04,0.42c0.34,0.15,0.66,0.33,0.94,0.55</a:t>
            </a:r>
          </a:p>
          <a:p>
            <a:pPr lvl="4"/>
            <a:r>
              <a:rPr lang="sl-SI" dirty="0"/>
              <a:t>			c0.27,0.22,0.5,0.49,0.67,0.8c0.1,0.18,0.16,0.67,0.2,1.14h4.53C233.97,41.6,233.97,41.53,233.97,41.52z"/&gt;</a:t>
            </a:r>
          </a:p>
          <a:p>
            <a:pPr lvl="4"/>
            <a:r>
              <a:rPr lang="sl-SI" dirty="0"/>
              <a:t>		&lt;</a:t>
            </a:r>
            <a:r>
              <a:rPr lang="sl-SI" dirty="0" err="1"/>
              <a:t>path</a:t>
            </a:r>
            <a:r>
              <a:rPr lang="sl-SI" dirty="0"/>
              <a:t> </a:t>
            </a:r>
            <a:r>
              <a:rPr lang="sl-SI" dirty="0" err="1"/>
              <a:t>class</a:t>
            </a:r>
            <a:r>
              <a:rPr lang="sl-SI" dirty="0"/>
              <a:t>="st2" d="M246.49,23.48h-11.85l-0.02,0.07c-0.1,0.5-0.16,1.03-0.16,1.56c0,0.57,0.05,1.1,0.16,1.61l0.02,0.07h3.99</a:t>
            </a:r>
          </a:p>
          <a:p>
            <a:pPr lvl="4"/>
            <a:r>
              <a:rPr lang="sl-SI" dirty="0"/>
              <a:t>			v14.76l0.08,0.01c0.37,0.05,0.7,0.09,1.03,0.1c0.68,0.03,1.23,0.04,1.85-0.01c0.31-0.03,0.62-0.06,0.92-0.09l0.08-0.01V26.8h3.89</a:t>
            </a:r>
          </a:p>
          <a:p>
            <a:pPr lvl="4"/>
            <a:r>
              <a:rPr lang="sl-SI" dirty="0"/>
              <a:t>			l0.01-0.07c0.1-0.52,0.15-1.06,0.15-1.61c0-0.52-0.05-1.05-0.15-1.56L246.49,23.48z"/&gt;</a:t>
            </a:r>
          </a:p>
          <a:p>
            <a:pPr lvl="4"/>
            <a:r>
              <a:rPr lang="sl-SI" dirty="0"/>
              <a:t>		&lt;</a:t>
            </a:r>
            <a:r>
              <a:rPr lang="sl-SI" dirty="0" err="1"/>
              <a:t>path</a:t>
            </a:r>
            <a:r>
              <a:rPr lang="sl-SI" dirty="0"/>
              <a:t> </a:t>
            </a:r>
            <a:r>
              <a:rPr lang="sl-SI" dirty="0" err="1"/>
              <a:t>class</a:t>
            </a:r>
            <a:r>
              <a:rPr lang="sl-SI" dirty="0"/>
              <a:t>="st2" d="M218.02,38.58h-7.56l0-4.62h7.52l0.04-0.17c0.11-0.44,0.16-0.91,0.16-1.39c0-0.45-0.05-0.9-0.16-1.34</a:t>
            </a:r>
          </a:p>
          <a:p>
            <a:pPr lvl="4"/>
            <a:r>
              <a:rPr lang="sl-SI" dirty="0"/>
              <a:t>			l-0.04-0.17h-7.51v-4.36h7.41l0.04-0.17c0.1-0.44,0.16-0.91,0.16-1.39c0-0.45-0.06-0.9-0.16-1.35l-0.04-0.17l-9.16,0.02</a:t>
            </a:r>
          </a:p>
          <a:p>
            <a:pPr lvl="4"/>
            <a:r>
              <a:rPr lang="sl-SI" dirty="0"/>
              <a:t>			c-0.79-0.02-1.55,0.03-2.15,0.14l-0.09,0.02l-4.33,9.68l-4.2-9.68l-0.09-0.01c-1.34-0.2-2.7-0.2-4.1,0l-0.11,0.02l-0.02,17.79</a:t>
            </a:r>
          </a:p>
          <a:p>
            <a:pPr lvl="4"/>
            <a:r>
              <a:rPr lang="sl-SI" dirty="0"/>
              <a:t>			l0.13,0.02c1.3,0.21,1.79,0.2,2.98,0l0.11-0.02l0.03-11.7l3.34,7.82l0.09,0.02c0.25,0.05,0.5,0.08,0.74,0.1</a:t>
            </a:r>
          </a:p>
          <a:p>
            <a:pPr lvl="4"/>
            <a:r>
              <a:rPr lang="sl-SI" dirty="0"/>
              <a:t>			c0.49,0.03,1,0.03,1.51-0.01c0.26-0.02,0.52-0.05,0.76-0.08l0.1-0.01l3.62-7.75L207,41.41l0.43,0.07c0.35,0.06,0.5,0.09,0.97,0.09</a:t>
            </a:r>
          </a:p>
          <a:p>
            <a:pPr lvl="4"/>
            <a:r>
              <a:rPr lang="sl-SI" dirty="0"/>
              <a:t>			c0.08,0,0.16-0.01,0.24-0.01l0.47-0.02v0.02h8.93l0.03-0.17c0.1-0.45,0.15-0.88,0.15-1.31c0-0.45-0.05-0.91-0.16-1.35</a:t>
            </a:r>
          </a:p>
          <a:p>
            <a:pPr lvl="4"/>
            <a:r>
              <a:rPr lang="sl-SI" dirty="0"/>
              <a:t>			L218.02,38.58z"/&gt;</a:t>
            </a:r>
          </a:p>
          <a:p>
            <a:pPr lvl="4"/>
            <a:r>
              <a:rPr lang="sl-SI" dirty="0"/>
              <a:t>		&lt;</a:t>
            </a:r>
            <a:r>
              <a:rPr lang="sl-SI" dirty="0" err="1"/>
              <a:t>path</a:t>
            </a:r>
            <a:r>
              <a:rPr lang="sl-SI" dirty="0"/>
              <a:t> </a:t>
            </a:r>
            <a:r>
              <a:rPr lang="sl-SI" dirty="0" err="1"/>
              <a:t>class</a:t>
            </a:r>
            <a:r>
              <a:rPr lang="sl-SI" dirty="0"/>
              <a:t>="st4" d="M262.92,7.23c-0.31-1.12-0.77-2.09-1.4-2.91c-0.63-0.82-1.43-1.46-2.41-1.91c-0.98-0.46-2.14-0.69-3.47-0.69</a:t>
            </a:r>
          </a:p>
          <a:p>
            <a:pPr lvl="4"/>
            <a:r>
              <a:rPr lang="sl-SI" dirty="0"/>
              <a:t>			c-1.34,0-2.5,0.23-3.47,0.69c-0.98,0.46-1.78,1.09-2.41,1.91c-0.63,0.82-1.09,1.79-1.4,2.91c-0.31,1.12-0.46,2.33-0.46,3.64</a:t>
            </a:r>
          </a:p>
          <a:p>
            <a:pPr lvl="4"/>
            <a:r>
              <a:rPr lang="sl-SI" dirty="0"/>
              <a:t>			c0,1.31,0.15,2.51,0.46,3.62c0.31,1.1,0.77,2.06,1.4,2.87c0.63,0.81,1.43,1.44,2.41,1.9c0.98,0.46,2.13,0.69,3.47,0.69</a:t>
            </a:r>
          </a:p>
          <a:p>
            <a:pPr lvl="4"/>
            <a:r>
              <a:rPr lang="sl-SI" dirty="0"/>
              <a:t>			c1.33,0,2.49-0.23,3.47-0.69c0.98-0.46,1.78-1.09,2.41-1.9c0.63-0.81,1.1-1.77,1.4-2.87c0.3-1.1,0.46-2.31,0.46-3.62</a:t>
            </a:r>
          </a:p>
          <a:p>
            <a:pPr lvl="4"/>
            <a:r>
              <a:rPr lang="sl-SI" dirty="0"/>
              <a:t>			C263.38,9.56,263.23,8.35,262.92,7.23z M259.81,11.58c-0.42,0.82-1.12,1.71-1.83,2.3c-0.47,0.38-0.98,0.73-1.51,1.02</a:t>
            </a:r>
          </a:p>
          <a:p>
            <a:pPr lvl="4"/>
            <a:r>
              <a:rPr lang="sl-SI" dirty="0"/>
              <a:t>			c-0.23,0.13-0.47,0.24-0.69,0.39l0,0l0,0l0,0c-0.22-0.14-0.47-0.25-0.7-0.37c-0.54-0.28-1.06-0.62-1.53-0.99</a:t>
            </a:r>
          </a:p>
          <a:p>
            <a:pPr lvl="4"/>
            <a:r>
              <a:rPr lang="sl-SI" dirty="0"/>
              <a:t>			c-0.73-0.57-1.46-1.44-1.9-2.25c-0.65-1.22-0.58-2.83,0.6-3.71c1.01-0.76,2.27-0.09,3.28,0.53l0.16-0.06</a:t>
            </a:r>
          </a:p>
          <a:p>
            <a:pPr lvl="4"/>
            <a:r>
              <a:rPr lang="sl-SI" dirty="0"/>
              <a:t>			c0.99-0.64,2.42-1.29,3.44-0.55C260.32,8.74,260.44,10.34,259.81,11.58z"/&gt;</a:t>
            </a:r>
          </a:p>
          <a:p>
            <a:pPr lvl="4"/>
            <a:r>
              <a:rPr lang="sl-SI" dirty="0"/>
              <a:t>	&lt;/g&gt;</a:t>
            </a:r>
          </a:p>
          <a:p>
            <a:pPr lvl="4"/>
            <a:r>
              <a:rPr lang="sl-SI" dirty="0"/>
              <a:t>	&lt;</a:t>
            </a:r>
            <a:r>
              <a:rPr lang="sl-SI" dirty="0" err="1"/>
              <a:t>text</a:t>
            </a:r>
            <a:r>
              <a:rPr lang="sl-SI" dirty="0"/>
              <a:t> </a:t>
            </a:r>
            <a:r>
              <a:rPr lang="sl-SI" dirty="0" err="1"/>
              <a:t>transform</a:t>
            </a:r>
            <a:r>
              <a:rPr lang="sl-SI" dirty="0"/>
              <a:t>="</a:t>
            </a:r>
            <a:r>
              <a:rPr lang="sl-SI" dirty="0" err="1"/>
              <a:t>matrix</a:t>
            </a:r>
            <a:r>
              <a:rPr lang="sl-SI" dirty="0"/>
              <a:t>(1 0 0 1 42.2419 14.6592)"&gt;&lt;</a:t>
            </a:r>
            <a:r>
              <a:rPr lang="sl-SI" dirty="0" err="1"/>
              <a:t>tspan</a:t>
            </a:r>
            <a:r>
              <a:rPr lang="sl-SI" dirty="0"/>
              <a:t> x="0" y="0" </a:t>
            </a:r>
            <a:r>
              <a:rPr lang="sl-SI" dirty="0" err="1"/>
              <a:t>class</a:t>
            </a:r>
            <a:r>
              <a:rPr lang="sl-SI" dirty="0"/>
              <a:t>="st5 st6"&gt;Mestna </a:t>
            </a:r>
            <a:r>
              <a:rPr lang="sl-SI" dirty="0" err="1"/>
              <a:t>obÄŤina</a:t>
            </a:r>
            <a:r>
              <a:rPr lang="sl-SI" dirty="0"/>
              <a:t>&lt;/</a:t>
            </a:r>
            <a:r>
              <a:rPr lang="sl-SI" dirty="0" err="1"/>
              <a:t>tspan</a:t>
            </a:r>
            <a:r>
              <a:rPr lang="sl-SI" dirty="0"/>
              <a:t>&gt;&lt;</a:t>
            </a:r>
            <a:r>
              <a:rPr lang="sl-SI" dirty="0" err="1"/>
              <a:t>tspan</a:t>
            </a:r>
            <a:r>
              <a:rPr lang="sl-SI" dirty="0"/>
              <a:t> x="0" y="14.29" </a:t>
            </a:r>
            <a:r>
              <a:rPr lang="sl-SI" dirty="0" err="1"/>
              <a:t>class</a:t>
            </a:r>
            <a:r>
              <a:rPr lang="sl-SI" dirty="0"/>
              <a:t>="st7 st6"&gt;Novo mesto&lt;/</a:t>
            </a:r>
            <a:r>
              <a:rPr lang="sl-SI" dirty="0" err="1"/>
              <a:t>tspan</a:t>
            </a:r>
            <a:r>
              <a:rPr lang="sl-SI" dirty="0"/>
              <a:t>&gt;&lt;/</a:t>
            </a:r>
            <a:r>
              <a:rPr lang="sl-SI" dirty="0" err="1"/>
              <a:t>text</a:t>
            </a:r>
            <a:r>
              <a:rPr lang="sl-SI" dirty="0"/>
              <a:t>&gt;</a:t>
            </a:r>
          </a:p>
          <a:p>
            <a:pPr lvl="4"/>
            <a:r>
              <a:rPr lang="sl-SI" dirty="0"/>
              <a:t>	&lt;g&gt;</a:t>
            </a:r>
          </a:p>
          <a:p>
            <a:pPr lvl="4"/>
            <a:r>
              <a:rPr lang="sl-SI" dirty="0"/>
              <a:t>		&lt;</a:t>
            </a:r>
            <a:r>
              <a:rPr lang="sl-SI" dirty="0" err="1"/>
              <a:t>path</a:t>
            </a:r>
            <a:r>
              <a:rPr lang="sl-SI" dirty="0"/>
              <a:t> </a:t>
            </a:r>
            <a:r>
              <a:rPr lang="sl-SI" dirty="0" err="1"/>
              <a:t>class</a:t>
            </a:r>
            <a:r>
              <a:rPr lang="sl-SI" dirty="0"/>
              <a:t>="st8" d="M20.74,5.17c-0.87,0.06-1.52-0.23-2.12-0.51c0-0.01,0-0.02-0.02-0.02c0.07,1.15,1.48,1.08,2.01,1.72</a:t>
            </a:r>
          </a:p>
          <a:p>
            <a:pPr lvl="4"/>
            <a:r>
              <a:rPr lang="sl-SI" dirty="0"/>
              <a:t>			c-0.75,0.14-1.2,0.58-2.07,0.6c0.63,0.35,1.36,0.65,2.25,0.58c0.66-0.05,1.14-0.47,1.77-0.5c0.66-0.04,1.1,0.24,1.65,0.4</a:t>
            </a:r>
          </a:p>
          <a:p>
            <a:pPr lvl="4"/>
            <a:r>
              <a:rPr lang="sl-SI" dirty="0"/>
              <a:t>			c0-0.8,0-1.6,0-2.4c-0.58-0.16-1.07-0.42-1.71-0.37C21.84,4.72,21.35,5.13,20.74,5.17z"/&gt;</a:t>
            </a:r>
          </a:p>
          <a:p>
            <a:pPr lvl="4"/>
            <a:r>
              <a:rPr lang="sl-SI" dirty="0"/>
              <a:t>		&lt;</a:t>
            </a:r>
            <a:r>
              <a:rPr lang="sl-SI" dirty="0" err="1"/>
              <a:t>path</a:t>
            </a:r>
            <a:r>
              <a:rPr lang="sl-SI" dirty="0"/>
              <a:t> </a:t>
            </a:r>
            <a:r>
              <a:rPr lang="sl-SI" dirty="0" err="1"/>
              <a:t>class</a:t>
            </a:r>
            <a:r>
              <a:rPr lang="sl-SI" dirty="0"/>
              <a:t>="st8" d="M30.5,2.01C25.51,2,20.44,1.99,15.41,1.99C10.38,1.99,5.31,2,0.32,2.01H0v13.1c0.02,0.91,0.02,1.83,0.01,2.71</a:t>
            </a:r>
          </a:p>
          <a:p>
            <a:pPr lvl="4"/>
            <a:r>
              <a:rPr lang="sl-SI" dirty="0"/>
              <a:t>			C0.01,19.54,0,21.16,0.17,22.68c0.38,3.36,1.57,6.45,3.64,9.45c2.57,3.73,6.36,6.79,11.47,9.41l0.07,0.03h0.22l0.02-0.01</a:t>
            </a:r>
          </a:p>
          <a:p>
            <a:pPr lvl="4"/>
            <a:r>
              <a:rPr lang="sl-SI" dirty="0"/>
              <a:t>			c1.16-0.59,2.26-1.21,3.33-1.88c0.99-0.62,1.98-1.33,3.03-2.16c1.98-1.59,3.68-3.4,5.05-5.38c2.06-3,3.25-6.08,3.64-9.44</a:t>
            </a:r>
          </a:p>
          <a:p>
            <a:pPr lvl="4"/>
            <a:r>
              <a:rPr lang="sl-SI" dirty="0"/>
              <a:t>			c0.18-1.53,0.17-3.1,0.16-4.77c0-0.92-0.01-1.87,0.02-2.83V2.01H30.5z M15.44,40.27c-3.03-1.63-5.26-3.1-7.02-4.74h0.01h0.44h1.6</a:t>
            </a:r>
          </a:p>
          <a:p>
            <a:pPr lvl="4"/>
            <a:r>
              <a:rPr lang="sl-SI" dirty="0"/>
              <a:t>			c0,0,0.01,0,0.01,0c0.03,0.16-0.15,0.15-0.25,0.22c-0.26,0.17-0.21,0.56,0.09,0.7c0.26,0.12,0.67,0.13,0.98,0.13</a:t>
            </a:r>
          </a:p>
          <a:p>
            <a:pPr lvl="4"/>
            <a:r>
              <a:rPr lang="sl-SI" dirty="0"/>
              <a:t>			c0.64,0,1.32-0.1,1.89-0.23c0.2-0.05,0.39-0.15,0.54-0.16c0.22-0.02,0.53,0.05,0.83,0.05c0.56,0.01,1.17,0.03,1.73,0</a:t>
            </a:r>
          </a:p>
          <a:p>
            <a:pPr lvl="4"/>
            <a:r>
              <a:rPr lang="sl-SI" dirty="0"/>
              <a:t>			c0.28-0.01,0.55-0.07,0.78-0.05c0.17,0.01,0.38,0.1,0.58,0.14c0.53,0.12,1.22,0.25,1.87,0.25c0.49,0,1.27-0.03,1.27-0.52</a:t>
            </a:r>
          </a:p>
          <a:p>
            <a:pPr lvl="4"/>
            <a:r>
              <a:rPr lang="sl-SI" dirty="0"/>
              <a:t>			c0-0.14-0.1-0.26-0.2-0.32c-0.12-0.07-0.33-0.02-0.36-0.16c0.01-0.02,0.03-0.03,0.04-0.04h1.9h0.19</a:t>
            </a:r>
          </a:p>
          <a:p>
            <a:pPr lvl="4"/>
            <a:r>
              <a:rPr lang="sl-SI" dirty="0"/>
              <a:t>			C20.57,37.24,18.38,38.74,15.44,40.27z M8.83,23.52c0.11,0.05,0.22,0.1,0.33,0.15c0.09-0.12,0.09-0.32,0.13-0.49</a:t>
            </a:r>
          </a:p>
          <a:p>
            <a:pPr lvl="4"/>
            <a:r>
              <a:rPr lang="sl-SI" dirty="0"/>
              <a:t>			c0.2-0.06,0.45-0.06,0.71-0.05c0,0.38,0,0.75,0,1.13c-0.39,0-0.78,0-1.16,0C8.83,24.01,8.83,23.77,8.83,23.52z M8.26,23.13</a:t>
            </a:r>
          </a:p>
          <a:p>
            <a:pPr lvl="4"/>
            <a:r>
              <a:rPr lang="sl-SI" dirty="0"/>
              <a:t>			c-0.22-0.03-0.44,0.07-0.73,0.04c-0.01-0.35-0.05-0.68-0.05-1.04c0.27-0.08,0.5-0.05,0.73-0.13c0.28-0.09,0.53-0.36,0.8-0.47</a:t>
            </a:r>
          </a:p>
          <a:p>
            <a:pPr lvl="4"/>
            <a:r>
              <a:rPr lang="sl-SI" dirty="0"/>
              <a:t>			c0.2,0.49,0.18,1.38,0.05,1.93C8.81,23.43,8.54,23.17,8.26,23.13z M16.26,8.64v0.34H15.6v0.66h-0.34V8.98H14.6V8.64h0.66V7.99</a:t>
            </a:r>
          </a:p>
          <a:p>
            <a:pPr lvl="4"/>
            <a:r>
              <a:rPr lang="sl-SI" dirty="0"/>
              <a:t>			h0.34v0.66H16.26z M20.06,19.47c-0.09-0.91-0.1-1.9-0.34-2.65c-0.4-0.39-0.93-0.66-1.66-0.74c-0.04-0.04,0.04-0.06,0.04-0.11</a:t>
            </a:r>
          </a:p>
          <a:p>
            <a:pPr lvl="4"/>
            <a:r>
              <a:rPr lang="sl-SI" dirty="0"/>
              <a:t>			c-0.17-0.07-0.3-0.18-0.47-0.25c0.5-0.11,0.57-1.04,0.02-1.15c0.18-0.23,0.02-0.54-0.22-0.61c0.1-0.25-0.14-0.34-0.22-0.52</a:t>
            </a:r>
          </a:p>
          <a:p>
            <a:pPr lvl="4"/>
            <a:r>
              <a:rPr lang="sl-SI" dirty="0"/>
              <a:t>			c-0.16-0.38-0.08-0.89-0.31-1.22c0.18-0.3,0.23-0.67,0.34-1.02c0.11-0.35,0.24-0.69,0.33-1.04c-0.11,0.07-0.25,0.26-0.34,0.41</a:t>
            </a:r>
          </a:p>
          <a:p>
            <a:pPr lvl="4"/>
            <a:r>
              <a:rPr lang="sl-SI" dirty="0"/>
              <a:t>			c-0.25-0.69-0.73-1.17-1.47-1.39V9.14h0.66V9.13c1.22,0,2.44,0,3.66,0c0,2.97,0,6.02,0,9.03C20.08,18.59,20.09,19.15,20.06,19.47z</a:t>
            </a:r>
          </a:p>
          <a:p>
            <a:pPr lvl="4"/>
            <a:r>
              <a:rPr lang="sl-SI" dirty="0"/>
              <a:t>			 M20.7,24.53c0,0.91,0,1.82,0,2.72c-0.15,0-0.3,0-0.45,0c-0.01-0.85-0.27-1.44-0.64-1.94c-0.9-0.48-2.31,0.05-3.13,0.34</a:t>
            </a:r>
          </a:p>
          <a:p>
            <a:pPr lvl="4"/>
            <a:r>
              <a:rPr lang="sl-SI" dirty="0"/>
              <a:t>			c-0.1,0.04-0.18,0.11-0.27,0.14c-0.53,0.2-1.27,0.11-1.78-0.07c0.19-0.43,0.36-0.87,0.54-1.31c0.28,0,0.56,0,0.84,0</a:t>
            </a:r>
          </a:p>
          <a:p>
            <a:pPr lvl="4"/>
            <a:r>
              <a:rPr lang="sl-SI" dirty="0"/>
              <a:t>			c0.11,0.34,0.24,0.66,0.34,1c0.9-0.31,1.82-0.76,3.05-0.61c-0.27-0.43-0.73-0.84-1.15-1.18c0-0.77,0.16-1.36,0.33-1.95</a:t>
            </a:r>
          </a:p>
          <a:p>
            <a:pPr lvl="4"/>
            <a:r>
              <a:rPr lang="sl-SI" dirty="0"/>
              <a:t>			c0.09,0.37,0.29,0.58,0.54,0.83c0.13,0.12,0.27,0.28,0.38,0.34c0.17,0.08,0.41,0.1,0.62,0.14c0.2,0.05,0.4,0.1,0.62,0.12</a:t>
            </a:r>
          </a:p>
          <a:p>
            <a:pPr lvl="4"/>
            <a:r>
              <a:rPr lang="sl-SI" dirty="0"/>
              <a:t>			c0,0.46,0,0.92,0,1.38C20.56,24.54,20.69,24.47,20.7,24.53z M21.9,23.52c0.04,0.24,0.01,0.56,0.02,0.82c-0.39,0-0.79,0-1.18,0</a:t>
            </a:r>
          </a:p>
          <a:p>
            <a:pPr lvl="4"/>
            <a:r>
              <a:rPr lang="sl-SI" dirty="0"/>
              <a:t>			c0-0.39,0-0.79,0-1.18c0.25,0,0.51,0,0.76,0c0.03,0.15,0.03,0.33,0.07,0.47C21.65,23.64,21.8,23.56,21.9,23.52z M21.9,21.51</a:t>
            </a:r>
          </a:p>
          <a:p>
            <a:pPr lvl="4"/>
            <a:r>
              <a:rPr lang="sl-SI" dirty="0"/>
              <a:t>			c0.28,0.12,0.47,0.41,0.76,0.54c0.22,0.1,0.47,0.07,0.73,0.18c-0.06,0.34-0.1,0.69-0.15,1.04c-0.59-0.16-1.08-0.02-1.53,0.18</a:t>
            </a:r>
          </a:p>
          <a:p>
            <a:pPr lvl="4"/>
            <a:r>
              <a:rPr lang="sl-SI" dirty="0"/>
              <a:t>			C21.58,22.8,21.71,22.02,21.9,21.51z M21.8,27.38c0,0.62,0,1.24,0,1.86c-0.53,0-1.06,0-1.6,0c0.05-0.6,0.04-1.26,0.07-1.86</a:t>
            </a:r>
          </a:p>
          <a:p>
            <a:pPr lvl="4"/>
            <a:r>
              <a:rPr lang="sl-SI" dirty="0"/>
              <a:t>			C20.79,27.38,21.3,27.38,21.8,27.38z M20.21,29.42c0-0.03,0-0.05,0.02-0.05c0.14,0,0.28,0,0.42,0c0,1.89,0,3.78,0,5.67h-0.45</a:t>
            </a:r>
          </a:p>
          <a:p>
            <a:pPr lvl="4"/>
            <a:r>
              <a:rPr lang="sl-SI" dirty="0"/>
              <a:t>			C20.04,33.24,20.16,31.23,20.21,29.42z M20.61,36.03c0.03,0.26-0.37,0.32-0.64,0.34c-0.94,0.09-1.83-0.13-2.56-0.29</a:t>
            </a:r>
          </a:p>
          <a:p>
            <a:pPr lvl="4"/>
            <a:r>
              <a:rPr lang="sl-SI" dirty="0"/>
              <a:t>			c0.1-0.15,0.25-0.45,0.46-0.54c0.01-0.01,0.04-0.01,0.06-0.02h1.36c0.2,0.07,0.35,0.2,0.59,0.25</a:t>
            </a:r>
          </a:p>
          <a:p>
            <a:pPr lvl="4"/>
            <a:r>
              <a:rPr lang="sl-SI" dirty="0"/>
              <a:t>			C20.17,35.85,20.58,35.8,20.61,36.03z M12.88,17.25c0.23,0.16,0.42,0.35,0.64,0.52c-0.11,0.17-0.27,0.3-0.38,0.47</a:t>
            </a:r>
          </a:p>
          <a:p>
            <a:pPr lvl="4"/>
            <a:r>
              <a:rPr lang="sl-SI" dirty="0"/>
              <a:t>			c-0.24-0.14-0.41-0.35-0.64-0.5C12.6,17.55,12.77,17.43,12.88,17.25z M12.46,17.27c-0.09,0.08-0.14,0.14-0.22,0.2</a:t>
            </a:r>
          </a:p>
          <a:p>
            <a:pPr lvl="4"/>
            <a:r>
              <a:rPr lang="sl-SI" dirty="0"/>
              <a:t>			c-0.22-0.16-0.35-0.4-0.54-0.59c0.13-0.16,0.32-0.26,0.45-0.41c0.08,0.05,0.16,0.19,0.28,0.32c0.07,0.08,0.27,0.23,0.27,0.29</a:t>
            </a:r>
          </a:p>
          <a:p>
            <a:pPr lvl="4"/>
            <a:r>
              <a:rPr lang="sl-SI" dirty="0"/>
              <a:t>			C12.7,17.14,12.52,17.22,12.46,17.27z M15.76,9.79V9.52c0.44,0.11,0.86,0.41,1.07,0.81c0.08,0.16,0.2,0.46,0.18,0.59</a:t>
            </a:r>
          </a:p>
          <a:p>
            <a:pPr lvl="4"/>
            <a:r>
              <a:rPr lang="sl-SI" dirty="0"/>
              <a:t>			c-0.03,0.19-0.35,0.42-0.45,0.57c-0.01-0.5-0.04-0.97-0.06-1.45c-0.23,0.41-0.44,0.85-0.67,1.27c-0.14-0.49-0.28-0.98-0.4-1.49</a:t>
            </a:r>
          </a:p>
          <a:p>
            <a:pPr lvl="4"/>
            <a:r>
              <a:rPr lang="sl-SI" dirty="0"/>
              <a:t>			c-0.16,0.48-0.27,1-0.42,1.49c-0.22-0.41-0.43-0.83-0.64-1.26c-0.08,0.43-0.07,0.95-0.09,1.44c-0.18-0.16-0.31-0.36-0.46-0.56</a:t>
            </a:r>
          </a:p>
          <a:p>
            <a:pPr lvl="4"/>
            <a:r>
              <a:rPr lang="sl-SI" dirty="0"/>
              <a:t>			c0.13-0.77,0.56-1.24,1.28-1.43v0.29H15.76z M18.35,17.75c-0.22,0.16-0.39,0.36-0.63,0.5c-0.05-0.08-0.1-0.14-0.18-0.23</a:t>
            </a:r>
          </a:p>
          <a:p>
            <a:pPr lvl="4"/>
            <a:r>
              <a:rPr lang="sl-SI" dirty="0"/>
              <a:t>			c-0.04-0.04-0.2-0.17-0.2-0.21c0-0.06,0.21-0.18,0.29-0.25c0.14-0.12,0.23-0.2,0.32-0.29C18.09,17.42,18.25,17.56,18.35,17.75z</a:t>
            </a:r>
          </a:p>
          <a:p>
            <a:pPr lvl="4"/>
            <a:r>
              <a:rPr lang="sl-SI" dirty="0"/>
              <a:t>			 M18.17,17.1c0.15-0.23,0.36-0.4,0.51-0.63c0.19,0.1,0.3,0.27,0.49,0.38c-0.15,0.23-0.36,0.4-0.51,0.63</a:t>
            </a:r>
          </a:p>
          <a:p>
            <a:pPr lvl="4"/>
            <a:r>
              <a:rPr lang="sl-SI" dirty="0"/>
              <a:t>			C18.46,17.39,18.35,17.22,18.17,17.1z M15.62,21.35c0.06-0.18,0.12-0.57-0.09-0.63c0.04-0.2,0.01-0.48,0.02-0.72</a:t>
            </a:r>
          </a:p>
          <a:p>
            <a:pPr lvl="4"/>
            <a:r>
              <a:rPr lang="sl-SI" dirty="0"/>
              <a:t>			c0.38,0.03,0.58,0.25,0.8,0.45c-0.24-0.16-0.61,0.19-0.29,0.38c0.01-0.1-0.02-0.12,0-0.2c0.1-0.09,0.23,0.01,0.29,0.07</a:t>
            </a:r>
          </a:p>
          <a:p>
            <a:pPr lvl="4"/>
            <a:r>
              <a:rPr lang="sl-SI" dirty="0"/>
              <a:t>			c0.03-0.02,0.06-0.03,0.05-0.07c0.04,0.08-0.06,0.17-0.09,0.23c-0.02-0.06-0.12-0.04-0.15,0c0.01,0.04,0.04,0.06,0.08,0.07</a:t>
            </a:r>
          </a:p>
          <a:p>
            <a:pPr lvl="4"/>
            <a:r>
              <a:rPr lang="sl-SI" dirty="0"/>
              <a:t>			c-0.07,0.07-0.15,0.19-0.28,0.14c-0.02-0.07,0.02-0.18,0.04-0.27C15.69,20.8,15.94,21.36,15.62,21.35z M14.68,18.59</a:t>
            </a:r>
          </a:p>
          <a:p>
            <a:pPr lvl="4"/>
            <a:r>
              <a:rPr lang="sl-SI" dirty="0"/>
              <a:t>			c0.26,0.12,0.52,0.23,0.78,0.36c-0.08,0.2-0.19,0.37-0.26,0.58c-0.28-0.09-0.52-0.23-0.78-0.34</a:t>
            </a:r>
          </a:p>
          <a:p>
            <a:pPr lvl="4"/>
            <a:r>
              <a:rPr lang="sl-SI" dirty="0"/>
              <a:t>			C14.49,18.97,14.61,18.81,14.68,18.59z M14.08,18.95c-0.25-0.12-0.43-0.32-0.67-0.45c0.09-0.19,0.24-0.33,0.35-0.5</a:t>
            </a:r>
          </a:p>
          <a:p>
            <a:pPr lvl="4"/>
            <a:r>
              <a:rPr lang="sl-SI" dirty="0"/>
              <a:t>			c0.25,0.12,0.43,0.31,0.67,0.45C14.34,18.64,14.19,18.77,14.08,18.95z M16.43,19.17c-0.25,0.12-0.49,0.24-0.76,0.34</a:t>
            </a:r>
          </a:p>
          <a:p>
            <a:pPr lvl="4"/>
            <a:r>
              <a:rPr lang="sl-SI" dirty="0"/>
              <a:t>			c-0.05-0.21-0.26-0.38-0.18-0.59c0.25-0.07,0.44-0.21,0.69-0.29C16.25,18.81,16.32,19,16.43,19.17z M16.41,18.45</a:t>
            </a:r>
          </a:p>
          <a:p>
            <a:pPr lvl="4"/>
            <a:r>
              <a:rPr lang="sl-SI" dirty="0"/>
              <a:t>			c0.23-0.16,0.46-0.31,0.67-0.48c0.14,0.15,0.25,0.34,0.38,0.5c-0.18,0.21-0.45,0.32-0.65,0.5C16.64,18.83,16.53,18.63,16.41,18.45</a:t>
            </a:r>
          </a:p>
          <a:p>
            <a:pPr lvl="4"/>
            <a:r>
              <a:rPr lang="sl-SI" dirty="0"/>
              <a:t>			z M15.43,20.73c-0.19,0.05-0.13-0.35-0.13-0.56c0-0.26-0.01-0.49,0.02-0.61c0.03,0,0.08-0.07,0.09-0.02</a:t>
            </a:r>
          </a:p>
          <a:p>
            <a:pPr lvl="4"/>
            <a:r>
              <a:rPr lang="sl-SI" dirty="0"/>
              <a:t>			c0.13,0.1,0.07,0.37,0.07,0.59C15.48,20.35,15.52,20.61,15.43,20.73z M14.93,14.88c0.22-0.22,0.69-0.19,0.93-0.02</a:t>
            </a:r>
          </a:p>
          <a:p>
            <a:pPr lvl="4"/>
            <a:r>
              <a:rPr lang="sl-SI" dirty="0"/>
              <a:t>			C15.61,15.04,15.21,15.02,14.93,14.88z M14.55,20.6c0.05-0.33,0.36-0.52,0.64-0.59c0.09,0.16-0.01,0.52,0.05,0.72</a:t>
            </a:r>
          </a:p>
          <a:p>
            <a:pPr lvl="4"/>
            <a:r>
              <a:rPr lang="sl-SI" dirty="0"/>
              <a:t>			c-0.3,0.05-0.15,0.55-0.07,0.66C15,21.44,15,21.22,14.95,21.12c-0.06-0.14-0.18-0.27-0.24-0.38c-0.11,0.07-0.01,0.35-0.07,0.47</a:t>
            </a:r>
          </a:p>
          <a:p>
            <a:pPr lvl="4"/>
            <a:r>
              <a:rPr lang="sl-SI" dirty="0"/>
              <a:t>			C14.54,21.13,14.53,20.8,14.55,20.6z M15.04,23.13c0.23,0,0.46,0,0.69,0c0,0.3,0,0.61,0,0.92c-0.23,0-0.46,0-0.69,0</a:t>
            </a:r>
          </a:p>
          <a:p>
            <a:pPr lvl="4"/>
            <a:r>
              <a:rPr lang="sl-SI" dirty="0"/>
              <a:t>			C15.04,23.74,15.04,23.43,15.04,23.13z M16.01,23.07c0.73-0.04,1.36-0.18,1.94-0.38c0.02,0.29-0.02,0.57-0.05,0.88</a:t>
            </a:r>
          </a:p>
          <a:p>
            <a:pPr lvl="4"/>
            <a:r>
              <a:rPr lang="sl-SI" dirty="0"/>
              <a:t>			c-0.52,0.26-1.19,0.37-1.89,0.45C16.01,23.71,16.01,23.39,16.01,23.07z M16.02,17.75c-0.14-0.44-0.3-0.85-0.47-1.26</a:t>
            </a:r>
          </a:p>
          <a:p>
            <a:pPr lvl="4"/>
            <a:r>
              <a:rPr lang="sl-SI" dirty="0"/>
              <a:t>			c0.77,0.03,0.98-0.5,1.09-1.13c0.15,0.13,0.2,0.27,0.38,0.36c0.12,0.06,0.25,0.02,0.4,0.05c0.18,0.04,0.32,0.2,0.47,0.25</a:t>
            </a:r>
          </a:p>
          <a:p>
            <a:pPr lvl="4"/>
            <a:r>
              <a:rPr lang="sl-SI" dirty="0"/>
              <a:t>			C17.43,16.76,16.64,17.16,16.02,17.75z M14.1,12.95c0.2,0.02,0.33-0.09,0.49-0.09c0.23,0,0.42,0.21,0.69,0.2</a:t>
            </a:r>
          </a:p>
          <a:p>
            <a:pPr lvl="4"/>
            <a:r>
              <a:rPr lang="sl-SI" dirty="0"/>
              <a:t>			c0.05-0.14-0.13-0.19-0.26-0.25c-0.26-0.13-0.64-0.21-0.91,0c0.01-0.55,0.62-0.46,1.11-0.72c0.23-0.12,0.52,0.11,0.76,0.16</a:t>
            </a:r>
          </a:p>
          <a:p>
            <a:pPr lvl="4"/>
            <a:r>
              <a:rPr lang="sl-SI" dirty="0"/>
              <a:t>			c0.39,0.09,0.68,0.12,0.69,0.54c-0.16,0-0.27-0.15-0.55-0.13c-0.12,0.01-0.25,0.09-0.36,0.14c-0.12,0.06-0.29,0.1-0.25,0.23</a:t>
            </a:r>
          </a:p>
          <a:p>
            <a:pPr lvl="4"/>
            <a:r>
              <a:rPr lang="sl-SI" dirty="0"/>
              <a:t>			c0.25,0.05,0.43-0.17,0.67-0.18c0.16-0.01,0.3,0.11,0.51,0.09c0,0.1-0.01,0.24-0.01,0.37c-0.31-0.22-1-0.27-1.1,0.16</a:t>
            </a:r>
          </a:p>
          <a:p>
            <a:pPr lvl="4"/>
            <a:r>
              <a:rPr lang="sl-SI" dirty="0"/>
              <a:t>			c0.19-0.02,0.32,0.1,0.49,0.11c0.25,0.01,0.42-0.16,0.61-0.26c-0.01,0.31-0.02,0.64-0.1,0.91c-0.06,0.21-0.17,0.5-0.44,0.48</a:t>
            </a:r>
          </a:p>
          <a:p>
            <a:pPr lvl="4"/>
            <a:r>
              <a:rPr lang="sl-SI" dirty="0"/>
              <a:t>			c-0.24-0.02-0.3-0.27-0.58-0.29c0.44-0.07,0.11-0.46,0.04-0.68c-0.04,0.02-0.07,0.03-0.11,0.04c-0.03,0.18,0.17,0.27,0.18,0.47</a:t>
            </a:r>
          </a:p>
          <a:p>
            <a:pPr lvl="4"/>
            <a:r>
              <a:rPr lang="sl-SI" dirty="0"/>
              <a:t>			c-0.19,0.07-0.38,0.08-0.56,0c0.02-0.19,0.16-0.27,0.2-0.45c-0.03-0.02-0.09-0.02-0.11-0.06c-0.09,0.16-0.44,0.64,0.02,0.66</a:t>
            </a:r>
          </a:p>
          <a:p>
            <a:pPr lvl="4"/>
            <a:r>
              <a:rPr lang="sl-SI" dirty="0"/>
              <a:t>			c-0.27,0.06-0.47,0.41-0.76,0.27c-0.15-0.08-0.22-0.38-0.27-0.59c-0.06-0.25-0.1-0.51-0.09-0.75c0.18,0.07,0.33,0.24,0.55,0.25</a:t>
            </a:r>
          </a:p>
          <a:p>
            <a:pPr lvl="4"/>
            <a:r>
              <a:rPr lang="sl-SI" dirty="0"/>
              <a:t>			c0.19,0.01,0.35-0.12,0.56-0.11c-0.11-0.44-0.8-0.38-1.13-0.16C14.09,13.2,14.11,13.09,14.1,12.95z M16.33,13.31</a:t>
            </a:r>
          </a:p>
          <a:p>
            <a:pPr lvl="4"/>
            <a:r>
              <a:rPr lang="sl-SI" dirty="0"/>
              <a:t>			c0.05-0.03,0.17,0.02,0.24,0.03c-0.07,0.06-0.15,0.11-0.25,0.14C16.34,13.45,16.38,13.35,16.33,13.31z M16.19,13.36</a:t>
            </a:r>
          </a:p>
          <a:p>
            <a:pPr lvl="4"/>
            <a:r>
              <a:rPr lang="sl-SI" dirty="0"/>
              <a:t>			c0,0.05-0.03,0.08-0.09,0.07c-0.04-0.05-0.04-0.08,0-0.12C16.15,13.3,16.17,13.33,16.19,13.36z M15.95,13.5</a:t>
            </a:r>
          </a:p>
          <a:p>
            <a:pPr lvl="4"/>
            <a:r>
              <a:rPr lang="sl-SI" dirty="0"/>
              <a:t>			c-0.06,0.03-0.15-0.07-0.26-0.05c0.03-0.09,0.1-0.13,0.2-0.14C15.9,13.39,15.89,13.48,15.95,13.5z M14.22,13.36</a:t>
            </a:r>
          </a:p>
          <a:p>
            <a:pPr lvl="4"/>
            <a:r>
              <a:rPr lang="sl-SI" dirty="0"/>
              <a:t>			c0.04-0.06,0.14-0.05,0.22-0.07c0,0.07-0.01,0.16,0.04,0.18C14.41,13.49,14.31,13.39,14.22,13.36z M14.63,13.43</a:t>
            </a:r>
          </a:p>
          <a:p>
            <a:pPr lvl="4"/>
            <a:r>
              <a:rPr lang="sl-SI" dirty="0"/>
              <a:t>			c-0.03-0.02-0.03-0.1,0-0.12c0.06-0.01,0.09,0.01,0.11,0.05C14.73,13.41,14.69,13.44,14.63,13.43z M14.86,13.5</a:t>
            </a:r>
          </a:p>
          <a:p>
            <a:pPr lvl="4"/>
            <a:r>
              <a:rPr lang="sl-SI" dirty="0"/>
              <a:t>			c0.04-0.04,0.04-0.11,0.04-0.2c0.09,0.03,0.18,0.05,0.2,0.14C14.99,13.43,14.96,13.5,14.86,13.5z M14.13,15.35</a:t>
            </a:r>
          </a:p>
          <a:p>
            <a:pPr lvl="4"/>
            <a:r>
              <a:rPr lang="sl-SI" dirty="0"/>
              <a:t>			c0.13,0.63,0.32,1.21,1.16,1.15c-0.18,0.39-0.33,0.81-0.47,1.24c-0.18-0.09-0.31-0.27-0.47-0.4c-0.49-0.39-1.07-0.75-1.4-1.31</a:t>
            </a:r>
          </a:p>
          <a:p>
            <a:pPr lvl="4"/>
            <a:r>
              <a:rPr lang="sl-SI" dirty="0"/>
              <a:t>			c0.14-0.04,0.28-0.21,0.45-0.25c0.19-0.05,0.31-0.01,0.45-0.11C13.98,15.59,14.05,15.5,14.13,15.35z M14.77,23.09</a:t>
            </a:r>
          </a:p>
          <a:p>
            <a:pPr lvl="4"/>
            <a:r>
              <a:rPr lang="sl-SI" dirty="0"/>
              <a:t>			c0,0.31,0,0.62,0,0.93c-0.71-0.06-1.32-0.23-1.91-0.41c0-0.31-0.03-0.6-0.05-0.9C13.41,22.9,14.05,23.03,14.77,23.09z M15.11,9.15</a:t>
            </a:r>
          </a:p>
          <a:p>
            <a:pPr lvl="4"/>
            <a:r>
              <a:rPr lang="sl-SI" dirty="0"/>
              <a:t>			v0.05c-0.06,0.03-0.13,0.04-0.19,0.06c-0.64,0.19-1.08,0.68-1.29,1.33c-0.13-0.14-0.23-0.3-0.37-0.43c0.21,0.7,0.4,1.42,0.66,2.08</a:t>
            </a:r>
          </a:p>
          <a:p>
            <a:pPr lvl="4"/>
            <a:r>
              <a:rPr lang="sl-SI" dirty="0"/>
              <a:t>			c-0.26,0.44-0.16,1.23-0.55,1.54c0.01,0.06-0.02,0.15,0.02,0.18c-0.22,0.09-0.42,0.38-0.22,0.63c-0.54,0.08-0.51,1.07,0.04,1.13</a:t>
            </a:r>
          </a:p>
          <a:p>
            <a:pPr lvl="4"/>
            <a:r>
              <a:rPr lang="sl-SI" dirty="0"/>
              <a:t>			c-0.12,0.14-0.47,0.18-0.44,0.36c-0.72,0.1-1.29,0.34-1.69,0.75c-0.26,0.78-0.26,1.82-0.36,2.76c-0.03-3.44-0.03-7.01,0-10.45</a:t>
            </a:r>
          </a:p>
          <a:p>
            <a:pPr lvl="4"/>
            <a:r>
              <a:rPr lang="sl-SI" dirty="0"/>
              <a:t>			C12.18,9.14,13.68,9.11,15.11,9.15z M11.46,22.84c0.12-0.06,0.25-0.21,0.38-0.32c0.25-0.22,0.46-0.44,0.54-0.82</a:t>
            </a:r>
          </a:p>
          <a:p>
            <a:pPr lvl="4"/>
            <a:r>
              <a:rPr lang="sl-SI" dirty="0"/>
              <a:t>			c0.2,0.55,0.33,1.17,0.33,1.92c-0.68,0.49-1.22,1.11-1.69,1.81c0.95-0.37,1.87,0.12,2.62,0.47c0.54,0.25,1.12,0.49,1.82,0.54</a:t>
            </a:r>
          </a:p>
          <a:p>
            <a:pPr lvl="4"/>
            <a:r>
              <a:rPr lang="sl-SI" dirty="0"/>
              <a:t>			c0.67,0.04,1.32-0.13,1.89-0.36c0.03,0.11,0.07,0.21,0.13,0.3c-1.23,0.68-2.88,0.37-3.96-0.16c-0.8-0.39-2.15-0.97-2.87-0.14</a:t>
            </a:r>
          </a:p>
          <a:p>
            <a:pPr lvl="4"/>
            <a:r>
              <a:rPr lang="sl-SI" dirty="0"/>
              <a:t>			c-0.11,0.35-0.19,0.72-0.2,1.17c-0.11,0.04-0.28,0.01-0.42,0.02c0-0.93,0-1.86,0-2.8c-0.01-0.07,0.1-0.02,0.14-0.04</a:t>
            </a:r>
          </a:p>
          <a:p>
            <a:pPr lvl="4"/>
            <a:r>
              <a:rPr lang="sl-SI" dirty="0"/>
              <a:t>			c0-0.44,0-0.87,0-1.31C10.64,23,11.1,23.01,11.46,22.84z M10.97,35.78c0.24-0.05,0.4-0.18,0.57-0.25h1.38</a:t>
            </a:r>
          </a:p>
          <a:p>
            <a:pPr lvl="4"/>
            <a:r>
              <a:rPr lang="sl-SI" dirty="0"/>
              <a:t>			c0.02,0.01,0.05,0.01,0.06,0.02c0.21,0.09,0.33,0.37,0.47,0.54c-0.74,0.15-1.61,0.38-2.58,0.29c-0.27-0.03-0.65-0.08-0.64-0.32</a:t>
            </a:r>
          </a:p>
          <a:p>
            <a:pPr lvl="4"/>
            <a:r>
              <a:rPr lang="sl-SI" dirty="0"/>
              <a:t>			C10.26,35.81,10.67,35.85,10.97,35.78z M10.54,35.04h-0.46c0-1.87,0-3.75,0-5.62c0-0.03,0-0.05,0.02-0.05c0.14,0,0.28,0,0.42,0</a:t>
            </a:r>
          </a:p>
          <a:p>
            <a:pPr lvl="4"/>
            <a:r>
              <a:rPr lang="sl-SI" dirty="0"/>
              <a:t>			C10.56,31.2,10.68,33.22,10.54,35.04z M10.43,27.38c-0.01,0.66,0.05,1.24,0.07,1.86c-0.52,0-1.04,0-1.56,0</a:t>
            </a:r>
          </a:p>
          <a:p>
            <a:pPr lvl="4"/>
            <a:r>
              <a:rPr lang="sl-SI" dirty="0"/>
              <a:t>			c0.01-0.61-0.03-1.28,0.02-1.86C9.45,27.38,9.94,27.38,10.43,27.38z M29.56,10.7c0,1.77-0.01,3.54-0.01,5.29</a:t>
            </a:r>
          </a:p>
          <a:p>
            <a:pPr lvl="4"/>
            <a:r>
              <a:rPr lang="sl-SI" dirty="0"/>
              <a:t>			c0,0.45,0,0.9,0.01,1.34c0.01,1.78,0.02,3.46-0.14,5.02c-0.35,3.33-1.48,6.28-3.56,9.28c-0.82,1.18-1.78,2.21-2.96,3.4H22.7h-0.77</a:t>
            </a:r>
          </a:p>
          <a:p>
            <a:pPr lvl="4"/>
            <a:r>
              <a:rPr lang="sl-SI" dirty="0"/>
              <a:t>			c0-3.52,0.02-6.98,0-10.48c-0.03-0.11,0.13-0.01,0.15-0.07c0-0.34,0-0.68,0-1.02c0.26-0.14,0.57-0.14,0.95-0.09</a:t>
            </a:r>
          </a:p>
          <a:p>
            <a:pPr lvl="4"/>
            <a:r>
              <a:rPr lang="sl-SI" dirty="0"/>
              <a:t>			c0.09,0.01,0.34,0.12,0.36-0.02c0.23,0.32,0.77,0.42,1.33,0.36c0,1.77,0,3.54,0,5.31c0.08,0.19,0.41,0.26,0.55,0.11</a:t>
            </a:r>
          </a:p>
          <a:p>
            <a:pPr lvl="4"/>
            <a:r>
              <a:rPr lang="sl-SI" dirty="0"/>
              <a:t>			c0.14-0.15,0.05-1.04,0.05-1.34c0-1.21,0-2.23,0-3.47c0-0.25-0.04-0.57,0-0.68c0.04-0.12,0.2-0.1,0.24-0.22</a:t>
            </a:r>
          </a:p>
          <a:p>
            <a:pPr lvl="4"/>
            <a:r>
              <a:rPr lang="sl-SI" dirty="0"/>
              <a:t>			c0.04-0.11-0.05-0.17-0.04-0.23c0.01-0.05,0.23-0.17,0.07-0.29c0.12-0.08,0.22-0.34,0.04-0.43c0.12-0.23-0.07-0.4-0.31-0.39</a:t>
            </a:r>
          </a:p>
          <a:p>
            <a:pPr lvl="4"/>
            <a:r>
              <a:rPr lang="sl-SI" dirty="0"/>
              <a:t>			c0-5.38,0-11.1,0-16.64c0-0.13-0.01-0.5-0.01-0.76c0.17-0.1,0.29-0.27,0.29-0.48c0-0.31-0.25-0.56-0.56-0.56</a:t>
            </a:r>
          </a:p>
          <a:p>
            <a:pPr lvl="4"/>
            <a:r>
              <a:rPr lang="sl-SI" dirty="0"/>
              <a:t>			c-0.31,0-0.56,0.25-0.56,0.56c0,0.21,0.12,0.38,0.28,0.48c-0.01,0.26-0.01,0.63-0.01,0.76c0,5.43-0.04,11.08-0.02,16.47</a:t>
            </a:r>
          </a:p>
          <a:p>
            <a:pPr lvl="4"/>
            <a:r>
              <a:rPr lang="sl-SI" dirty="0"/>
              <a:t>			c-0.39,0.1-0.87,0.11-1.15,0.32c0-0.1-0.01-0.08-0.09-0.13c-0.21-0.11-0.48-0.09-0.71-0.18c-0.38-0.14-0.59-0.46-0.91-0.63</a:t>
            </a:r>
          </a:p>
          <a:p>
            <a:pPr lvl="4"/>
            <a:r>
              <a:rPr lang="sl-SI" dirty="0"/>
              <a:t>			c-0.09,0.05-0.07,0.21-0.16,0.25c-0.15-0.09-0.35-0.12-0.49-0.22c0-4.43,0-8.86,0-13.28c-1.81,0-3.63,0-5.45,0V7.83h-0.08</a:t>
            </a:r>
          </a:p>
          <a:p>
            <a:pPr lvl="4"/>
            <a:r>
              <a:rPr lang="sl-SI" dirty="0"/>
              <a:t>			c0,0,0-0.01,0-0.02c-0.16,0-0.31,0-0.47,0c0,0,0,0.01-0.01,0.02h-0.09v0.22c-1.83,0-3.66,0-5.5,0C9.57,12.44,9.6,16.9,9.59,21.32</a:t>
            </a:r>
          </a:p>
          <a:p>
            <a:pPr lvl="4"/>
            <a:r>
              <a:rPr lang="sl-SI" dirty="0"/>
              <a:t>			c-0.08,0.1-0.26,0.12-0.38,0.18c-0.08,0.04-0.06-0.15-0.13-0.18c-0.3,0.11-0.59,0.44-0.93,0.55C8,21.92,7.81,21.92,7.65,21.95</a:t>
            </a:r>
          </a:p>
          <a:p>
            <a:pPr lvl="4"/>
            <a:r>
              <a:rPr lang="sl-SI" dirty="0"/>
              <a:t>			c-0.16,0.02-0.33,0.08-0.47,0c0.1-0.14,0.14-0.51,0.11-0.76c-0.07-0.49-0.51-0.89-0.96-0.98c0-0.16,0-0.32,0-0.48</a:t>
            </a:r>
          </a:p>
          <a:p>
            <a:pPr lvl="4"/>
            <a:r>
              <a:rPr lang="sl-SI" dirty="0"/>
              <a:t>			c0.18,0,0.36,0,0.55,0c0.04-0.15,0-0.38,0.01-0.56c-0.18,0-0.37,0-0.56,0c0-0.22,0-0.43,0-0.65c-0.16-0.04-0.4,0-0.58-0.01</a:t>
            </a:r>
          </a:p>
          <a:p>
            <a:pPr lvl="4"/>
            <a:r>
              <a:rPr lang="sl-SI" dirty="0"/>
              <a:t>			c0,0.22,0,0.44,0,0.66c-0.18,0-0.36,0-0.54,0c-0.04,0.15-0.01,0.38-0.02,0.55c0.19,0,0.37,0,0.56,0c0.03,0.13,0.01,0.31,0.02,0.47</a:t>
            </a:r>
          </a:p>
          <a:p>
            <a:pPr lvl="4"/>
            <a:r>
              <a:rPr lang="sl-SI" dirty="0"/>
              <a:t>			c-0.58,0.19-0.99,0.54-0.98,1.31c-0.08,0.1-0.14,0.1-0.18,0.21C4.5,22,4.62,22.35,4.74,22.52c0.12,0.17,0.5,0.54,0.76,0.64</a:t>
            </a:r>
          </a:p>
          <a:p>
            <a:pPr lvl="4"/>
            <a:r>
              <a:rPr lang="sl-SI" dirty="0"/>
              <a:t>			c0.56,0.22,1.38,0.36,1.87,0.07c0.04,0.02-0.01,0.13,0.09,0.09c0.44-0.06,0.91-0.09,1.18,0.13c0,0.31,0,0.62,0,0.93</a:t>
            </a:r>
          </a:p>
          <a:p>
            <a:pPr lvl="4"/>
            <a:r>
              <a:rPr lang="sl-SI" dirty="0"/>
              <a:t>			c-0.02,0.09,0.16-0.02,0.15,0.07c-0.02,3.54,0.01,7.03,0,10.59H8.43H7.91c-2.67-2.68-5.82-6.54-6.5-12.73</a:t>
            </a:r>
          </a:p>
          <a:p>
            <a:pPr lvl="4"/>
            <a:r>
              <a:rPr lang="sl-SI" dirty="0"/>
              <a:t>			c-0.17-1.52-0.16-3.17-0.14-4.93c0.01-0.47,0.01-0.94,0.01-1.42c0-1.71,0-3.43-0.01-5.15C1.26,8.33,1.25,5.77,1.26,3.27</a:t>
            </a:r>
          </a:p>
          <a:p>
            <a:pPr lvl="4"/>
            <a:r>
              <a:rPr lang="sl-SI" dirty="0"/>
              <a:t>			c2.04,0,4.09,0,6.14-0.01c3.24,0,6.49-0.01,9.73-0.01c4.8,0,8.76,0.01,12.43,0.03C29.57,5.75,29.56,8.26,29.56,10.7z M25.08,23.18</a:t>
            </a:r>
          </a:p>
          <a:p>
            <a:pPr lvl="4"/>
            <a:r>
              <a:rPr lang="sl-SI" dirty="0"/>
              <a:t>			c-0.14,0.04-0.36,0.15-0.45,0.02c0.19-0.16,0.56-0.24,0.85-0.23C25.45,23.11,25.23,23.14,25.08,23.18z M25.4,23.29</a:t>
            </a:r>
          </a:p>
          <a:p>
            <a:pPr lvl="4"/>
            <a:r>
              <a:rPr lang="sl-SI" dirty="0"/>
              <a:t>			c-0.02,0.19-0.5,0.3-0.65,0.2C24.88,23.34,25.18,23.28,25.4,23.29z M25.06,22.88c-0.12,0.03-0.55,0.19-0.56,0.03</a:t>
            </a:r>
          </a:p>
          <a:p>
            <a:pPr lvl="4"/>
            <a:r>
              <a:rPr lang="sl-SI" dirty="0"/>
              <a:t>			c-0.01-0.14,0.38-0.19,0.49-0.21c0.23-0.06,0.36-0.1,0.58-0.11C25.55,22.81,25.28,22.81,25.06,22.88z M25.06,22.52</a:t>
            </a:r>
          </a:p>
          <a:p>
            <a:pPr lvl="4"/>
            <a:r>
              <a:rPr lang="sl-SI" dirty="0"/>
              <a:t>			c-0.12,0.03-0.47,0.2-0.49,0.02c-0.02-0.16,0.31-0.16,0.44-0.2c0.18-0.05,0.35-0.16,0.49-0.07C25.5,22.49,25.25,22.46,25.06,22.52</a:t>
            </a:r>
          </a:p>
          <a:p>
            <a:pPr lvl="4"/>
            <a:r>
              <a:rPr lang="sl-SI" dirty="0"/>
              <a:t>			z M25.08,22.12c-0.22,0.15-0.52,0.11-0.71,0.27c-0.11,0.09-0.17,0.29-0.36,0.18c-0.05,0.02-0.05,0.08-0.09,0.11</a:t>
            </a:r>
          </a:p>
          <a:p>
            <a:pPr lvl="4"/>
            <a:r>
              <a:rPr lang="sl-SI" dirty="0"/>
              <a:t>			c0.17,0.15,0.44-0.03,0.53-0.07c0.09,0.1-0.1,0.16-0.11,0.27c-0.01,0.1,0.06,0.16,0.15,0.23c-0.03,0.21,0.17,0.27,0.15,0.48</a:t>
            </a:r>
          </a:p>
          <a:p>
            <a:pPr lvl="4"/>
            <a:r>
              <a:rPr lang="sl-SI" dirty="0"/>
              <a:t>			c-0.62,0.03-1.17-0.09-1.18-0.63c0-0.13,0.01-0.4,0.11-0.54c0.29-0.41,1.21-0.2,1.6-0.56C25.21,21.97,25.11,22.06,25.08,22.12z</a:t>
            </a:r>
          </a:p>
          <a:p>
            <a:pPr lvl="4"/>
            <a:r>
              <a:rPr lang="sl-SI" dirty="0"/>
              <a:t>			 M5.32,19.56c0-0.08,0-0.17,0-0.25c0.19,0,0.39,0,0.58,0c0-0.21,0-0.43,0-0.65c0.08,0,0.17,0,0.25,0c0,0.21,0,0.42,0,0.63</a:t>
            </a:r>
          </a:p>
          <a:p>
            <a:pPr lvl="4"/>
            <a:r>
              <a:rPr lang="sl-SI" dirty="0"/>
              <a:t>			c0.16,0.04,0.39,0.01,0.58,0.02c0,0.08,0,0.17,0,0.25c-0.19,0-0.39,0-0.58,0c0,0.21,0,0.43,0,0.65c-0.09-0.02-0.16-0.02-0.25,0</a:t>
            </a:r>
          </a:p>
          <a:p>
            <a:pPr lvl="4"/>
            <a:r>
              <a:rPr lang="sl-SI" dirty="0"/>
              <a:t>			c0-0.21,0-0.42,0-0.63C5.75,19.54,5.51,19.57,5.32,19.56z M7.19,21.24c0.01,0.17-0.01,0.35-0.02,0.54</a:t>
            </a:r>
          </a:p>
          <a:p>
            <a:pPr lvl="4"/>
            <a:r>
              <a:rPr lang="sl-SI" dirty="0"/>
              <a:t>			c-0.67,0.16-1.61,0.16-2.24-0.04c-0.09-0.12-0.07-0.34-0.07-0.56C5.5,21.43,6.52,21.48,7.19,21.24z M4.98,22.07</a:t>
            </a:r>
          </a:p>
          <a:p>
            <a:pPr lvl="4"/>
            <a:r>
              <a:rPr lang="sl-SI" dirty="0"/>
              <a:t>			c0.49,0.51,1.82,0.64,2.16,0c0.32,0.09,0.17,0.64,0.24,0.99c-0.17,0.19-0.47,0.22-0.74,0.22c-0.33,0-0.95-0.15-1.18-0.29</a:t>
            </a:r>
          </a:p>
          <a:p>
            <a:pPr lvl="4"/>
            <a:r>
              <a:rPr lang="sl-SI" dirty="0"/>
              <a:t>			c-0.2-0.12-0.55-0.44-0.64-0.61c-0.1-0.19-0.1-0.42-0.07-0.66C4.83,21.8,4.87,21.96,4.98,22.07z"/&gt;</a:t>
            </a:r>
          </a:p>
          <a:p>
            <a:pPr lvl="4"/>
            <a:r>
              <a:rPr lang="sl-SI" dirty="0"/>
              <a:t>	&lt;/g&gt;</a:t>
            </a:r>
          </a:p>
          <a:p>
            <a:pPr lvl="4"/>
            <a:r>
              <a:rPr lang="sl-SI" dirty="0"/>
              <a:t>&lt;/g&gt;</a:t>
            </a:r>
          </a:p>
          <a:p>
            <a:pPr lvl="4"/>
            <a:r>
              <a:rPr lang="sl-SI" dirty="0"/>
              <a:t>&lt;/</a:t>
            </a:r>
            <a:r>
              <a:rPr lang="sl-SI" dirty="0" err="1"/>
              <a:t>svg</a:t>
            </a:r>
            <a:r>
              <a:rPr lang="sl-SI" dirty="0"/>
              <a:t>&gt;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E8C708B-1B2C-43D2-B957-C390CD280327}" type="datetime1">
              <a:rPr lang="sl-SI" smtClean="0"/>
              <a:t>26.03.2024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446CE0-B871-4C86-98F0-F7A94D3A6B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0DBDD5F-9BDB-4E67-9739-A62B0DD8ABF2}" type="datetime1">
              <a:rPr lang="sl-SI" smtClean="0"/>
              <a:t>26.03.2024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446CE0-B871-4C86-98F0-F7A94D3A6B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" dirty="0"/>
              <a:t>Kliknite da biste uredili naslov matrice naslova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" dirty="0"/>
              <a:t>Kliknite da biste uredili tekstualnu matricu sloga</a:t>
            </a:r>
          </a:p>
          <a:p>
            <a:pPr lvl="1"/>
            <a:r>
              <a:rPr lang="hr" dirty="0"/>
              <a:t>Drugi gavran</a:t>
            </a:r>
          </a:p>
          <a:p>
            <a:pPr lvl="2"/>
            <a:r>
              <a:rPr lang="hr" dirty="0"/>
              <a:t>Tretja gavran</a:t>
            </a:r>
          </a:p>
          <a:p>
            <a:pPr lvl="3"/>
            <a:r>
              <a:rPr lang="hr" dirty="0"/>
              <a:t>Četrta gavran</a:t>
            </a:r>
          </a:p>
          <a:p>
            <a:pPr lvl="4"/>
            <a:r>
              <a:rPr lang="hr" dirty="0"/>
              <a:t>Peta gavran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8FCE43D9-5D7F-4492-BB4B-122A2116C41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688288" y="6308725"/>
            <a:ext cx="2849206" cy="4000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5" r:id="rId3"/>
    <p:sldLayoutId id="2147483686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700" r:id="rId15"/>
    <p:sldLayoutId id="2147483701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tillium" panose="00000500000000000000" pitchFamily="50" charset="-1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tillium" panose="00000500000000000000" pitchFamily="50" charset="-1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tillium" panose="000005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tillium" panose="000005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tillium" panose="000005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tillium" panose="000005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0A18D46A-1C99-4E63-99A6-4B6F7CA2B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" dirty="0"/>
              <a:t>Kliknite da biste uredili naslov matrice naslova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10CED4A-2AC1-425A-A4B2-8E52F5E97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" dirty="0"/>
              <a:t>Kliknite za uređivanje slogova tekstualne matrice</a:t>
            </a:r>
          </a:p>
          <a:p>
            <a:pPr lvl="1"/>
            <a:r>
              <a:rPr lang="hr" dirty="0"/>
              <a:t>Drugi gavran</a:t>
            </a:r>
          </a:p>
          <a:p>
            <a:pPr lvl="2"/>
            <a:r>
              <a:rPr lang="hr" dirty="0"/>
              <a:t>Tretja gavran</a:t>
            </a:r>
          </a:p>
          <a:p>
            <a:pPr lvl="3"/>
            <a:r>
              <a:rPr lang="hr" dirty="0"/>
              <a:t>Četrta gavran</a:t>
            </a:r>
          </a:p>
          <a:p>
            <a:pPr lvl="4"/>
            <a:r>
              <a:rPr lang="hr" dirty="0"/>
              <a:t>Peta gavran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EE4840BE-06D2-4C47-88B0-79901129B4FB}"/>
              </a:ext>
            </a:extLst>
          </p:cNvPr>
          <p:cNvPicPr preferRelativeResize="0">
            <a:picLocks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53866" y="6311900"/>
            <a:ext cx="25050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3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tillium" panose="00000500000000000000" pitchFamily="50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tillium" panose="000005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tillium" panose="000005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tillium" panose="000005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tillium" panose="000005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tillium" panose="000005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3135CBD-D8CA-43D8-8623-379D617EB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" dirty="0"/>
              <a:t>Kliknite da biste uredili naslov matrice naslova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F69F6EB-1682-4A05-83B3-90F29BB03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" dirty="0"/>
              <a:t>Kliknite za uređivanje slogova tekstualne matrice</a:t>
            </a:r>
          </a:p>
          <a:p>
            <a:pPr lvl="1"/>
            <a:r>
              <a:rPr lang="hr" dirty="0"/>
              <a:t>Drugi gavran</a:t>
            </a:r>
          </a:p>
          <a:p>
            <a:pPr lvl="2"/>
            <a:r>
              <a:rPr lang="hr" dirty="0"/>
              <a:t>Tretja gavran</a:t>
            </a:r>
          </a:p>
          <a:p>
            <a:pPr lvl="3"/>
            <a:r>
              <a:rPr lang="hr" dirty="0"/>
              <a:t>Četrta gavran</a:t>
            </a:r>
          </a:p>
          <a:p>
            <a:pPr lvl="4"/>
            <a:r>
              <a:rPr lang="hr" dirty="0"/>
              <a:t>Peta gavran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05946C38-BEFF-4F60-875E-58593D2120E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13701" y="6311900"/>
            <a:ext cx="33401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tillium" panose="00000500000000000000" pitchFamily="50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tillium" panose="000005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tillium" panose="000005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tillium" panose="000005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tillium" panose="000005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tillium" panose="000005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F9FE74A-0378-46E7-8951-9666CDAC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" dirty="0"/>
              <a:t>Kliknite da biste uredili naslov matrice naslova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A68C9BB-4171-4074-8D6E-A3E45C69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" dirty="0"/>
              <a:t>Kliknite za uređivanje slogova tekstualne matrice</a:t>
            </a:r>
          </a:p>
          <a:p>
            <a:pPr lvl="1"/>
            <a:r>
              <a:rPr lang="hr" dirty="0"/>
              <a:t>Drugi gavran</a:t>
            </a:r>
          </a:p>
          <a:p>
            <a:pPr lvl="2"/>
            <a:r>
              <a:rPr lang="hr" dirty="0"/>
              <a:t>Tretja gavran</a:t>
            </a:r>
          </a:p>
          <a:p>
            <a:pPr lvl="3"/>
            <a:r>
              <a:rPr lang="hr" dirty="0"/>
              <a:t>Četrta gavran</a:t>
            </a:r>
          </a:p>
          <a:p>
            <a:pPr lvl="4"/>
            <a:r>
              <a:rPr lang="hr" dirty="0"/>
              <a:t>Peta gavran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FB05A2F4-5D34-497F-9F2F-D1E46C65C72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13701" y="6292850"/>
            <a:ext cx="25050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0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tillium" panose="00000500000000000000" pitchFamily="50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tillium" panose="000005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tillium" panose="000005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tillium" panose="000005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tillium" panose="000005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tillium" panose="000005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idx="4294967295"/>
          </p:nvPr>
        </p:nvSpPr>
        <p:spPr>
          <a:xfrm>
            <a:off x="2238348" y="2428869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sl-SI" sz="6600" b="1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39416" y="1528997"/>
            <a:ext cx="10585176" cy="2160239"/>
          </a:xfrm>
        </p:spPr>
        <p:txBody>
          <a:bodyPr>
            <a:normAutofit/>
          </a:bodyPr>
          <a:lstStyle/>
          <a:p>
            <a:r>
              <a:rPr lang="sl-SI" altLang="sl-SI" sz="4000" b="1" dirty="0">
                <a:solidFill>
                  <a:schemeClr val="tx1"/>
                </a:solidFill>
                <a:latin typeface="+mn-lt"/>
              </a:rPr>
              <a:t>Kvaliteta zraka u </a:t>
            </a:r>
            <a:r>
              <a:rPr lang="sl-SI" altLang="sl-SI" sz="4000" b="1" dirty="0" err="1">
                <a:solidFill>
                  <a:schemeClr val="tx1"/>
                </a:solidFill>
                <a:latin typeface="+mn-lt"/>
              </a:rPr>
              <a:t>lokalnoj</a:t>
            </a:r>
            <a:r>
              <a:rPr lang="sl-SI" altLang="sl-SI" sz="4000" b="1" dirty="0">
                <a:solidFill>
                  <a:schemeClr val="tx1"/>
                </a:solidFill>
                <a:latin typeface="+mn-lt"/>
              </a:rPr>
              <a:t> zajednici</a:t>
            </a:r>
            <a:br>
              <a:rPr lang="hr" altLang="sl-SI" sz="4000" b="1" dirty="0">
                <a:solidFill>
                  <a:schemeClr val="tx1"/>
                </a:solidFill>
                <a:latin typeface="+mn-lt"/>
              </a:rPr>
            </a:br>
            <a:r>
              <a:rPr lang="sl-SI" altLang="sl-SI" sz="2900" b="1" dirty="0" err="1">
                <a:solidFill>
                  <a:schemeClr val="tx1"/>
                </a:solidFill>
                <a:latin typeface="+mn-lt"/>
              </a:rPr>
              <a:t>Primjeri</a:t>
            </a:r>
            <a:r>
              <a:rPr lang="sl-SI" altLang="sl-SI" sz="2900" b="1" dirty="0">
                <a:solidFill>
                  <a:schemeClr val="tx1"/>
                </a:solidFill>
                <a:latin typeface="+mn-lt"/>
              </a:rPr>
              <a:t> dobre prakse grada Novo mesto</a:t>
            </a:r>
          </a:p>
          <a:p>
            <a:r>
              <a:rPr lang="hr" sz="2600" dirty="0">
                <a:latin typeface="+mn-lt"/>
              </a:rPr>
              <a:t>g. Peter Geršič, gradska opština Novo mesto</a:t>
            </a:r>
            <a:br>
              <a:rPr lang="sl-SI" sz="2600" dirty="0"/>
            </a:br>
            <a:endParaRPr lang="sl-SI" sz="2600" dirty="0"/>
          </a:p>
          <a:p>
            <a:endParaRPr lang="sl-SI" sz="4000" b="1" kern="2100" spc="100" dirty="0">
              <a:solidFill>
                <a:schemeClr val="tx1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8239140" y="6286521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600" dirty="0">
                <a:solidFill>
                  <a:srgbClr val="563D3C"/>
                </a:solidFill>
                <a:latin typeface="Arial" pitchFamily="34" charset="0"/>
                <a:cs typeface="Arial" pitchFamily="34" charset="0"/>
              </a:rPr>
              <a:t>Novo mesto, lipanj 2016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54960F81-A722-42ED-8909-F8E9038DC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7769" y="640682"/>
            <a:ext cx="4081553" cy="651807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9E10F16B-B31D-4CBC-A064-20129B986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313571"/>
            <a:ext cx="121920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BA27913-9FD0-DEEC-96FA-B859FADF6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0"/>
            <a:ext cx="913447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25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AF9F-4059-02BA-A148-DA4F769B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" altLang="sl-SI" b="1" dirty="0">
                <a:latin typeface="+mn-lt"/>
              </a:rPr>
              <a:t>Izvori zagađenja</a:t>
            </a:r>
            <a:br>
              <a:rPr lang="sl-SI" altLang="sl-SI" sz="4400" dirty="0"/>
            </a:br>
            <a:r>
              <a:rPr lang="sl-SI" altLang="sl-SI" dirty="0"/>
              <a:t>Spektrografska analiza itd.</a:t>
            </a:r>
            <a:endParaRPr lang="sl-SI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4C77D-9069-2702-B341-60266A1D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Sekundarne </a:t>
            </a:r>
            <a:r>
              <a:rPr lang="sl-SI" b="1" dirty="0" err="1"/>
              <a:t>čestice</a:t>
            </a:r>
            <a:r>
              <a:rPr lang="sl-SI" dirty="0"/>
              <a:t> – 40 % (»</a:t>
            </a:r>
            <a:r>
              <a:rPr lang="sl-SI" dirty="0" err="1"/>
              <a:t>long</a:t>
            </a:r>
            <a:r>
              <a:rPr lang="sl-SI" dirty="0"/>
              <a:t> range« prenos onesnaženja, </a:t>
            </a:r>
            <a:r>
              <a:rPr lang="sl-SI" dirty="0" err="1"/>
              <a:t>koje</a:t>
            </a:r>
            <a:r>
              <a:rPr lang="sl-SI" dirty="0"/>
              <a:t> </a:t>
            </a:r>
            <a:r>
              <a:rPr lang="sl-SI" dirty="0" err="1"/>
              <a:t>nastaje</a:t>
            </a:r>
            <a:r>
              <a:rPr lang="sl-SI" dirty="0"/>
              <a:t> </a:t>
            </a:r>
            <a:r>
              <a:rPr lang="sl-SI" dirty="0" err="1"/>
              <a:t>izvana</a:t>
            </a:r>
            <a:r>
              <a:rPr lang="sl-SI" dirty="0"/>
              <a:t> </a:t>
            </a:r>
            <a:r>
              <a:rPr lang="sl-SI" dirty="0" err="1"/>
              <a:t>Novog</a:t>
            </a:r>
            <a:r>
              <a:rPr lang="sl-SI" dirty="0"/>
              <a:t> mesta – ostali </a:t>
            </a:r>
            <a:r>
              <a:rPr lang="sl-SI" dirty="0" err="1"/>
              <a:t>dijelovi</a:t>
            </a:r>
            <a:r>
              <a:rPr lang="sl-SI" dirty="0"/>
              <a:t> Slovenije, Severna Italija itd. – o izvoru prenosa </a:t>
            </a:r>
            <a:r>
              <a:rPr lang="sl-SI" dirty="0" err="1"/>
              <a:t>djelomično</a:t>
            </a:r>
            <a:r>
              <a:rPr lang="sl-SI" dirty="0"/>
              <a:t> </a:t>
            </a:r>
            <a:r>
              <a:rPr lang="sl-SI" dirty="0" err="1"/>
              <a:t>nagađamo</a:t>
            </a:r>
            <a:r>
              <a:rPr lang="sl-SI" dirty="0"/>
              <a:t>, </a:t>
            </a:r>
            <a:r>
              <a:rPr lang="sl-SI" dirty="0" err="1"/>
              <a:t>moguče</a:t>
            </a:r>
            <a:r>
              <a:rPr lang="sl-SI" dirty="0"/>
              <a:t> je da je dio izvora iz lokalne industrije i </a:t>
            </a:r>
            <a:r>
              <a:rPr lang="sl-SI" dirty="0" err="1"/>
              <a:t>poljoprivrede</a:t>
            </a:r>
            <a:r>
              <a:rPr lang="sl-SI" dirty="0"/>
              <a:t>.</a:t>
            </a:r>
          </a:p>
          <a:p>
            <a:r>
              <a:rPr lang="pl-PL" b="1" dirty="0"/>
              <a:t>Individualne peći na kruta goriva </a:t>
            </a:r>
            <a:r>
              <a:rPr lang="sl-SI" dirty="0"/>
              <a:t>– ca. 22 %</a:t>
            </a:r>
          </a:p>
          <a:p>
            <a:r>
              <a:rPr lang="sl-SI" b="1" dirty="0"/>
              <a:t>Promet </a:t>
            </a:r>
            <a:r>
              <a:rPr lang="sl-SI" dirty="0"/>
              <a:t>(gorivo) – 23 %</a:t>
            </a:r>
          </a:p>
          <a:p>
            <a:r>
              <a:rPr lang="sl-SI" b="1" dirty="0" err="1"/>
              <a:t>Resuspenzija</a:t>
            </a:r>
            <a:r>
              <a:rPr lang="sl-SI" dirty="0"/>
              <a:t> (</a:t>
            </a:r>
            <a:r>
              <a:rPr lang="sl-SI" dirty="0" err="1"/>
              <a:t>poljoprivreda</a:t>
            </a:r>
            <a:r>
              <a:rPr lang="sl-SI" dirty="0"/>
              <a:t> i promet – obrada zemlje, </a:t>
            </a:r>
            <a:r>
              <a:rPr lang="sl-SI" dirty="0" err="1"/>
              <a:t>dizanje</a:t>
            </a:r>
            <a:r>
              <a:rPr lang="sl-SI" dirty="0"/>
              <a:t> praha iz prometnica zbog </a:t>
            </a:r>
            <a:r>
              <a:rPr lang="sl-SI" dirty="0" err="1"/>
              <a:t>kočenja</a:t>
            </a:r>
            <a:r>
              <a:rPr lang="sl-SI" dirty="0"/>
              <a:t>, trošenje guma itd.) – 15 %</a:t>
            </a:r>
          </a:p>
          <a:p>
            <a:pPr marL="0" indent="0">
              <a:buNone/>
            </a:pPr>
            <a:endParaRPr lang="sl-SI" i="1" dirty="0"/>
          </a:p>
          <a:p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val="286934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AF9F-4059-02BA-A148-DA4F769B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" altLang="sl-SI" sz="4400" b="1" dirty="0">
                <a:latin typeface="+mn-lt"/>
              </a:rPr>
              <a:t>Aktivnosti </a:t>
            </a:r>
            <a:br>
              <a:rPr lang="sl-SI" altLang="sl-SI" sz="4400" dirty="0">
                <a:latin typeface="+mn-lt"/>
              </a:rPr>
            </a:br>
            <a:r>
              <a:rPr lang="hr" altLang="sl-SI" sz="3600" dirty="0">
                <a:latin typeface="+mn-lt"/>
              </a:rPr>
              <a:t>Direktne aktivnosti za bolji zrak</a:t>
            </a:r>
            <a:endParaRPr lang="sl-SI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4C77D-9069-2702-B341-60266A1D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" b="1" dirty="0">
                <a:latin typeface="+mn-lt"/>
              </a:rPr>
              <a:t>Aktivnosti koje ciljaju na loženje bio-masom loše kvalitete:</a:t>
            </a:r>
          </a:p>
          <a:p>
            <a:pPr lvl="1"/>
            <a:r>
              <a:rPr lang="sl-SI" b="1" dirty="0">
                <a:latin typeface="+mn-lt"/>
              </a:rPr>
              <a:t>Komunikacijske aktivnosti </a:t>
            </a:r>
          </a:p>
          <a:p>
            <a:pPr lvl="1"/>
            <a:r>
              <a:rPr lang="hr" b="1" dirty="0">
                <a:latin typeface="+mn-lt"/>
              </a:rPr>
              <a:t>Koordinacija sa eko-skladom – subvencije </a:t>
            </a:r>
            <a:r>
              <a:rPr lang="hr" dirty="0">
                <a:latin typeface="+mn-lt"/>
              </a:rPr>
              <a:t>za investicije u suvremene peći</a:t>
            </a:r>
          </a:p>
          <a:p>
            <a:r>
              <a:rPr lang="sl-SI" b="1" dirty="0">
                <a:latin typeface="+mn-lt"/>
              </a:rPr>
              <a:t>Energetske renovacije javnih objekta</a:t>
            </a:r>
            <a:r>
              <a:rPr lang="sl-SI" dirty="0">
                <a:latin typeface="+mn-lt"/>
              </a:rPr>
              <a:t>, </a:t>
            </a:r>
            <a:r>
              <a:rPr lang="sl-SI" dirty="0" err="1">
                <a:latin typeface="+mn-lt"/>
              </a:rPr>
              <a:t>kao</a:t>
            </a:r>
            <a:r>
              <a:rPr lang="sl-SI" dirty="0">
                <a:latin typeface="+mn-lt"/>
              </a:rPr>
              <a:t> </a:t>
            </a:r>
            <a:r>
              <a:rPr lang="sl-SI" dirty="0" err="1">
                <a:latin typeface="+mn-lt"/>
              </a:rPr>
              <a:t>usmerenje</a:t>
            </a:r>
            <a:r>
              <a:rPr lang="sl-SI" dirty="0">
                <a:latin typeface="+mn-lt"/>
              </a:rPr>
              <a:t> prema </a:t>
            </a:r>
            <a:r>
              <a:rPr lang="sl-SI" dirty="0" err="1">
                <a:latin typeface="+mn-lt"/>
              </a:rPr>
              <a:t>energetskoj</a:t>
            </a:r>
            <a:r>
              <a:rPr lang="sl-SI" dirty="0">
                <a:latin typeface="+mn-lt"/>
              </a:rPr>
              <a:t> </a:t>
            </a:r>
            <a:r>
              <a:rPr lang="sl-SI" dirty="0" err="1">
                <a:latin typeface="+mn-lt"/>
              </a:rPr>
              <a:t>efikasnosti</a:t>
            </a:r>
            <a:r>
              <a:rPr lang="sl-SI" dirty="0">
                <a:latin typeface="+mn-lt"/>
              </a:rPr>
              <a:t> (energetika)</a:t>
            </a:r>
          </a:p>
          <a:p>
            <a:r>
              <a:rPr lang="sl-SI" b="1" dirty="0" err="1">
                <a:latin typeface="+mn-lt"/>
              </a:rPr>
              <a:t>Održiva</a:t>
            </a:r>
            <a:r>
              <a:rPr lang="sl-SI" b="1" dirty="0">
                <a:latin typeface="+mn-lt"/>
              </a:rPr>
              <a:t> mobilnost </a:t>
            </a:r>
            <a:r>
              <a:rPr lang="sl-SI" dirty="0">
                <a:latin typeface="+mn-lt"/>
              </a:rPr>
              <a:t>(mobilnost)</a:t>
            </a:r>
          </a:p>
        </p:txBody>
      </p:sp>
    </p:spTree>
    <p:extLst>
      <p:ext uri="{BB962C8B-B14F-4D97-AF65-F5344CB8AC3E}">
        <p14:creationId xmlns:p14="http://schemas.microsoft.com/office/powerpoint/2010/main" val="39100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B6A6A7E-AB04-369E-3AE7-7B4C7473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2906"/>
            <a:ext cx="9689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25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6702C3D-4C4B-529F-48E4-E0FC3AD68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0"/>
            <a:ext cx="9687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76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228181B-89E6-65DD-78E1-30F1B81F5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0"/>
            <a:ext cx="6117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38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AF9F-4059-02BA-A148-DA4F769B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" altLang="sl-SI" b="1" dirty="0">
                <a:latin typeface="+mn-lt"/>
              </a:rPr>
              <a:t>Održiva mobilnost</a:t>
            </a:r>
            <a:br>
              <a:rPr lang="sl-SI" altLang="sl-SI" sz="4400" dirty="0">
                <a:latin typeface="+mn-lt"/>
              </a:rPr>
            </a:br>
            <a:r>
              <a:rPr lang="hr" altLang="sl-SI" sz="3600" dirty="0">
                <a:latin typeface="+mn-lt"/>
              </a:rPr>
              <a:t>E-mobilnost i javni prijevoz putnik</a:t>
            </a:r>
            <a:endParaRPr lang="sl-SI" sz="3600" dirty="0">
              <a:latin typeface="+mn-lt"/>
            </a:endParaRPr>
          </a:p>
        </p:txBody>
      </p:sp>
      <p:sp>
        <p:nvSpPr>
          <p:cNvPr id="7" name="PoljeZBesedilom 2">
            <a:extLst>
              <a:ext uri="{FF2B5EF4-FFF2-40B4-BE49-F238E27FC236}">
                <a16:creationId xmlns:a16="http://schemas.microsoft.com/office/drawing/2014/main" id="{FCE7A04F-D357-FB13-1034-2EBEC373B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1929394"/>
            <a:ext cx="10511532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sl-SI" altLang="sl-SI" sz="2000" dirty="0">
                <a:latin typeface="+mn-lt"/>
              </a:rPr>
              <a:t>Javni </a:t>
            </a:r>
            <a:r>
              <a:rPr lang="sl-SI" altLang="sl-SI" sz="2000" dirty="0" err="1">
                <a:latin typeface="+mn-lt"/>
              </a:rPr>
              <a:t>prijevoz</a:t>
            </a:r>
            <a:r>
              <a:rPr lang="sl-SI" altLang="sl-SI" sz="2000" dirty="0">
                <a:latin typeface="+mn-lt"/>
              </a:rPr>
              <a:t> </a:t>
            </a:r>
            <a:r>
              <a:rPr lang="sl-SI" altLang="sl-SI" sz="2000" dirty="0" err="1">
                <a:latin typeface="+mn-lt"/>
              </a:rPr>
              <a:t>putnika</a:t>
            </a:r>
            <a:endParaRPr lang="sl-SI" altLang="sl-SI" sz="2000" dirty="0">
              <a:latin typeface="+mn-lt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sl-SI" altLang="sl-SI" sz="2000" dirty="0">
                <a:latin typeface="+mn-lt"/>
              </a:rPr>
              <a:t>Car </a:t>
            </a:r>
            <a:r>
              <a:rPr lang="sl-SI" altLang="sl-SI" sz="2000" dirty="0" err="1">
                <a:latin typeface="+mn-lt"/>
              </a:rPr>
              <a:t>sharing</a:t>
            </a:r>
            <a:r>
              <a:rPr lang="sl-SI" altLang="sl-SI" sz="2000" dirty="0">
                <a:latin typeface="+mn-lt"/>
              </a:rPr>
              <a:t> sistem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sl-SI" altLang="sl-SI" sz="2000" dirty="0">
                <a:latin typeface="+mn-lt"/>
              </a:rPr>
              <a:t>Bike </a:t>
            </a:r>
            <a:r>
              <a:rPr lang="sl-SI" altLang="sl-SI" sz="2000" dirty="0" err="1">
                <a:latin typeface="+mn-lt"/>
              </a:rPr>
              <a:t>sharing</a:t>
            </a:r>
            <a:r>
              <a:rPr lang="sl-SI" altLang="sl-SI" sz="2000" dirty="0">
                <a:latin typeface="+mn-lt"/>
              </a:rPr>
              <a:t> sistem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sl-SI" altLang="sl-SI" sz="2000" dirty="0">
                <a:latin typeface="+mn-lt"/>
              </a:rPr>
              <a:t>E-vozila za javne </a:t>
            </a:r>
            <a:r>
              <a:rPr lang="sl-SI" altLang="sl-SI" sz="2000" dirty="0" err="1">
                <a:latin typeface="+mn-lt"/>
              </a:rPr>
              <a:t>prijevoze</a:t>
            </a:r>
            <a:r>
              <a:rPr lang="sl-SI" altLang="sl-SI" sz="2000" dirty="0">
                <a:latin typeface="+mn-lt"/>
              </a:rPr>
              <a:t> (</a:t>
            </a:r>
            <a:r>
              <a:rPr lang="sl-SI" altLang="sl-SI" sz="2000" dirty="0" err="1">
                <a:latin typeface="+mn-lt"/>
              </a:rPr>
              <a:t>stariji</a:t>
            </a:r>
            <a:r>
              <a:rPr lang="sl-SI" altLang="sl-SI" sz="2000" dirty="0">
                <a:latin typeface="+mn-lt"/>
              </a:rPr>
              <a:t>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sl-SI" altLang="sl-SI" sz="2000" dirty="0">
                <a:latin typeface="+mn-lt"/>
              </a:rPr>
              <a:t>E-mini vozilo za javne </a:t>
            </a:r>
            <a:r>
              <a:rPr lang="sl-SI" altLang="sl-SI" sz="2000" dirty="0" err="1">
                <a:latin typeface="+mn-lt"/>
              </a:rPr>
              <a:t>prijevoze</a:t>
            </a:r>
            <a:r>
              <a:rPr lang="sl-SI" altLang="sl-SI" sz="2000" dirty="0">
                <a:latin typeface="+mn-lt"/>
              </a:rPr>
              <a:t> (</a:t>
            </a:r>
            <a:r>
              <a:rPr lang="sl-SI" altLang="sl-SI" sz="2000" dirty="0" err="1">
                <a:latin typeface="+mn-lt"/>
              </a:rPr>
              <a:t>centar</a:t>
            </a:r>
            <a:r>
              <a:rPr lang="sl-SI" altLang="sl-SI" sz="2000" dirty="0">
                <a:latin typeface="+mn-lt"/>
              </a:rPr>
              <a:t> grada)</a:t>
            </a:r>
          </a:p>
        </p:txBody>
      </p:sp>
      <p:pic>
        <p:nvPicPr>
          <p:cNvPr id="3" name="Picture 2" descr="Avantcar v Nm s sistemom souporabe vozil Avant2Go | Dolenjska news">
            <a:extLst>
              <a:ext uri="{FF2B5EF4-FFF2-40B4-BE49-F238E27FC236}">
                <a16:creationId xmlns:a16="http://schemas.microsoft.com/office/drawing/2014/main" id="{C8499474-E8BA-17D6-10A0-47B9D2054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224" y="1779466"/>
            <a:ext cx="3059832" cy="20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8">
            <a:extLst>
              <a:ext uri="{FF2B5EF4-FFF2-40B4-BE49-F238E27FC236}">
                <a16:creationId xmlns:a16="http://schemas.microsoft.com/office/drawing/2014/main" id="{8681A7E6-CC28-3917-E6EE-52F1CA8B1B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224" y="4005064"/>
            <a:ext cx="2675291" cy="1715778"/>
          </a:xfrm>
          <a:prstGeom prst="rect">
            <a:avLst/>
          </a:prstGeom>
        </p:spPr>
      </p:pic>
      <p:pic>
        <p:nvPicPr>
          <p:cNvPr id="5" name="Picture 4" descr="Leon vabi, da se z njim zapeljete po mestnem jedru | Radio Krka – Dolenjska  v srcu">
            <a:extLst>
              <a:ext uri="{FF2B5EF4-FFF2-40B4-BE49-F238E27FC236}">
                <a16:creationId xmlns:a16="http://schemas.microsoft.com/office/drawing/2014/main" id="{A6BD7E6A-E476-209D-69A8-F923883D0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3342" y="3676728"/>
            <a:ext cx="2518727" cy="141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rekinitev prevozov za starejše Rudi - Novice - Aktualno">
            <a:extLst>
              <a:ext uri="{FF2B5EF4-FFF2-40B4-BE49-F238E27FC236}">
                <a16:creationId xmlns:a16="http://schemas.microsoft.com/office/drawing/2014/main" id="{A0DC12AA-86AD-E47E-5307-185E1E21A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8292" y="4960283"/>
            <a:ext cx="2727215" cy="153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vtobusni promet - Promet v Mestni občini Novo mesto">
            <a:extLst>
              <a:ext uri="{FF2B5EF4-FFF2-40B4-BE49-F238E27FC236}">
                <a16:creationId xmlns:a16="http://schemas.microsoft.com/office/drawing/2014/main" id="{02FD09A4-79FD-81B0-D475-521153070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3341" y="5234977"/>
            <a:ext cx="2518728" cy="125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32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AF9F-4059-02BA-A148-DA4F769B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" altLang="sl-SI" b="1" dirty="0">
                <a:latin typeface="+mn-lt"/>
              </a:rPr>
              <a:t>Održiva mobilnost</a:t>
            </a:r>
            <a:br>
              <a:rPr lang="sl-SI" altLang="sl-SI" sz="4400" dirty="0">
                <a:latin typeface="+mn-lt"/>
              </a:rPr>
            </a:br>
            <a:r>
              <a:rPr lang="hr" altLang="sl-SI" sz="3600" dirty="0">
                <a:latin typeface="+mn-lt"/>
              </a:rPr>
              <a:t>Biciklističke i pješačke cone</a:t>
            </a:r>
            <a:endParaRPr lang="sl-SI" sz="3600" dirty="0">
              <a:latin typeface="+mn-lt"/>
            </a:endParaRPr>
          </a:p>
        </p:txBody>
      </p:sp>
      <p:sp>
        <p:nvSpPr>
          <p:cNvPr id="7" name="PoljeZBesedilom 2">
            <a:extLst>
              <a:ext uri="{FF2B5EF4-FFF2-40B4-BE49-F238E27FC236}">
                <a16:creationId xmlns:a16="http://schemas.microsoft.com/office/drawing/2014/main" id="{FCE7A04F-D357-FB13-1034-2EBEC373B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1929394"/>
            <a:ext cx="10511532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sl-SI" altLang="sl-SI" sz="2000" dirty="0">
                <a:latin typeface="+mn-lt"/>
              </a:rPr>
              <a:t>„</a:t>
            </a:r>
            <a:r>
              <a:rPr lang="sl-SI" altLang="sl-SI" sz="2000" dirty="0" err="1">
                <a:latin typeface="+mn-lt"/>
              </a:rPr>
              <a:t>Shared</a:t>
            </a:r>
            <a:r>
              <a:rPr lang="sl-SI" altLang="sl-SI" sz="2000" dirty="0">
                <a:latin typeface="+mn-lt"/>
              </a:rPr>
              <a:t>“ cone </a:t>
            </a:r>
            <a:r>
              <a:rPr lang="sl-SI" altLang="sl-SI" sz="2000" dirty="0" err="1">
                <a:latin typeface="+mn-lt"/>
              </a:rPr>
              <a:t>biciklističkog</a:t>
            </a:r>
            <a:r>
              <a:rPr lang="sl-SI" altLang="sl-SI" sz="2000" dirty="0">
                <a:latin typeface="+mn-lt"/>
              </a:rPr>
              <a:t> i </a:t>
            </a:r>
            <a:r>
              <a:rPr lang="sl-SI" altLang="sl-SI" sz="2000" dirty="0" err="1">
                <a:latin typeface="+mn-lt"/>
              </a:rPr>
              <a:t>pješačkog</a:t>
            </a:r>
            <a:r>
              <a:rPr lang="sl-SI" altLang="sl-SI" sz="2000" dirty="0">
                <a:latin typeface="+mn-lt"/>
              </a:rPr>
              <a:t> prometa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sl-SI" altLang="sl-SI" sz="2000" dirty="0" err="1">
                <a:latin typeface="+mn-lt"/>
              </a:rPr>
              <a:t>Biciklističke</a:t>
            </a:r>
            <a:r>
              <a:rPr lang="sl-SI" altLang="sl-SI" sz="2000" dirty="0">
                <a:latin typeface="+mn-lt"/>
              </a:rPr>
              <a:t> </a:t>
            </a:r>
            <a:r>
              <a:rPr lang="sl-SI" altLang="sl-SI" sz="2000" dirty="0" err="1">
                <a:latin typeface="+mn-lt"/>
              </a:rPr>
              <a:t>staze</a:t>
            </a:r>
            <a:r>
              <a:rPr lang="sl-SI" altLang="sl-SI" sz="2000" dirty="0">
                <a:latin typeface="+mn-lt"/>
              </a:rPr>
              <a:t> od/do </a:t>
            </a:r>
            <a:r>
              <a:rPr lang="sl-SI" altLang="sl-SI" sz="2000" dirty="0" err="1">
                <a:latin typeface="+mn-lt"/>
              </a:rPr>
              <a:t>največih</a:t>
            </a:r>
            <a:r>
              <a:rPr lang="sl-SI" altLang="sl-SI" sz="2000" dirty="0">
                <a:latin typeface="+mn-lt"/>
              </a:rPr>
              <a:t> </a:t>
            </a:r>
            <a:r>
              <a:rPr lang="sl-SI" altLang="sl-SI" sz="2000" dirty="0" err="1">
                <a:latin typeface="+mn-lt"/>
              </a:rPr>
              <a:t>središta</a:t>
            </a:r>
            <a:r>
              <a:rPr lang="sl-SI" altLang="sl-SI" sz="2000" dirty="0">
                <a:latin typeface="+mn-lt"/>
              </a:rPr>
              <a:t> </a:t>
            </a:r>
            <a:r>
              <a:rPr lang="sl-SI" altLang="sl-SI" sz="2000" dirty="0" err="1">
                <a:latin typeface="+mn-lt"/>
              </a:rPr>
              <a:t>zapošlavanja</a:t>
            </a:r>
            <a:endParaRPr lang="sl-SI" altLang="sl-SI" sz="2000" dirty="0">
              <a:latin typeface="+mn-lt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sl-SI" altLang="sl-SI" sz="2000" dirty="0" err="1">
                <a:latin typeface="+mn-lt"/>
              </a:rPr>
              <a:t>Širenje</a:t>
            </a:r>
            <a:r>
              <a:rPr lang="sl-SI" altLang="sl-SI" sz="2000" dirty="0">
                <a:latin typeface="+mn-lt"/>
              </a:rPr>
              <a:t> bike </a:t>
            </a:r>
            <a:r>
              <a:rPr lang="sl-SI" altLang="sl-SI" sz="2000" dirty="0" err="1">
                <a:latin typeface="+mn-lt"/>
              </a:rPr>
              <a:t>sharing</a:t>
            </a:r>
            <a:r>
              <a:rPr lang="sl-SI" altLang="sl-SI" sz="2000" dirty="0">
                <a:latin typeface="+mn-lt"/>
              </a:rPr>
              <a:t> i car </a:t>
            </a:r>
            <a:r>
              <a:rPr lang="sl-SI" altLang="sl-SI" sz="2000" dirty="0" err="1">
                <a:latin typeface="+mn-lt"/>
              </a:rPr>
              <a:t>sharing</a:t>
            </a:r>
            <a:r>
              <a:rPr lang="sl-SI" altLang="sl-SI" sz="2000" dirty="0">
                <a:latin typeface="+mn-lt"/>
              </a:rPr>
              <a:t> </a:t>
            </a:r>
            <a:r>
              <a:rPr lang="sl-SI" altLang="sl-SI" sz="2000" dirty="0" err="1">
                <a:latin typeface="+mn-lt"/>
              </a:rPr>
              <a:t>ponude</a:t>
            </a:r>
            <a:endParaRPr lang="sl-SI" altLang="sl-SI" sz="2000" dirty="0">
              <a:latin typeface="+mn-lt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68428F3-827B-A531-8D70-0191356F78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120" y="1595344"/>
            <a:ext cx="4889748" cy="3667311"/>
          </a:xfrm>
          <a:prstGeom prst="rect">
            <a:avLst/>
          </a:prstGeom>
        </p:spPr>
      </p:pic>
      <p:pic>
        <p:nvPicPr>
          <p:cNvPr id="3074" name="Picture 2" descr="Nova ureditev Kandijskega mostu - EU skladi">
            <a:extLst>
              <a:ext uri="{FF2B5EF4-FFF2-40B4-BE49-F238E27FC236}">
                <a16:creationId xmlns:a16="http://schemas.microsoft.com/office/drawing/2014/main" id="{EA0D5041-F668-AA08-93D0-17DE2C9B1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68" y="3428999"/>
            <a:ext cx="6652114" cy="33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829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va brv v Irči vasi odprta | Radio Krka – Dolenjska v srcu">
            <a:extLst>
              <a:ext uri="{FF2B5EF4-FFF2-40B4-BE49-F238E27FC236}">
                <a16:creationId xmlns:a16="http://schemas.microsoft.com/office/drawing/2014/main" id="{E95F238B-0009-3D9F-B74F-1F4A7AE17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68" y="260648"/>
            <a:ext cx="6808812" cy="38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lovesno odprtje Julijine brvi med Loko in Kandijo - Novice - Aktualno">
            <a:extLst>
              <a:ext uri="{FF2B5EF4-FFF2-40B4-BE49-F238E27FC236}">
                <a16:creationId xmlns:a16="http://schemas.microsoft.com/office/drawing/2014/main" id="{D2687503-3B67-CA59-646A-2A003D15A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019" y="1693088"/>
            <a:ext cx="6735613" cy="448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844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vo mesto - Glavni trg (Main square) [Photos] | KRAJI - Slovenia">
            <a:extLst>
              <a:ext uri="{FF2B5EF4-FFF2-40B4-BE49-F238E27FC236}">
                <a16:creationId xmlns:a16="http://schemas.microsoft.com/office/drawing/2014/main" id="{C7BFD2B4-06E9-EDFE-20C8-5CCB120B9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496" y="12910"/>
            <a:ext cx="8074641" cy="608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59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D710861-1D43-7448-A7D9-BCB0345E0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0704" y="-35480"/>
            <a:ext cx="10560496" cy="703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38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BDDF0-5CFF-7C16-276A-77A473B69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2AE7F-7213-2BA6-4151-65038F6F1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00CB158-7BCD-C3C4-F8E9-152C5FDE2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958"/>
            <a:ext cx="12190002" cy="609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528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am na izlet? Novo mesto - THE Slovenia">
            <a:extLst>
              <a:ext uri="{FF2B5EF4-FFF2-40B4-BE49-F238E27FC236}">
                <a16:creationId xmlns:a16="http://schemas.microsoft.com/office/drawing/2014/main" id="{5B0AF161-465C-C96D-1FF5-0582EDE1D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864" y="0"/>
            <a:ext cx="9283634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659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AF9F-4059-02BA-A148-DA4F769B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" altLang="sl-SI" b="1" dirty="0">
                <a:latin typeface="+mn-lt"/>
              </a:rPr>
              <a:t>Energetska renovacija javnih zgrada</a:t>
            </a:r>
            <a:br>
              <a:rPr lang="sl-SI" altLang="sl-SI" sz="5400" dirty="0">
                <a:latin typeface="+mn-lt"/>
              </a:rPr>
            </a:br>
            <a:r>
              <a:rPr lang="hr" altLang="sl-SI" dirty="0">
                <a:latin typeface="+mn-lt"/>
              </a:rPr>
              <a:t>2016 - 2022</a:t>
            </a:r>
            <a:endParaRPr lang="sl-SI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4C77D-9069-2702-B341-60266A1D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" dirty="0">
                <a:latin typeface="+mn-lt"/>
              </a:rPr>
              <a:t>S podrškom EU fondova, nacionalne podrške i </a:t>
            </a:r>
            <a:r>
              <a:rPr lang="hr" b="1" dirty="0">
                <a:latin typeface="+mn-lt"/>
              </a:rPr>
              <a:t>PPP (ESCO)</a:t>
            </a:r>
            <a:r>
              <a:rPr lang="hr" dirty="0">
                <a:latin typeface="+mn-lt"/>
              </a:rPr>
              <a:t>:</a:t>
            </a:r>
          </a:p>
          <a:p>
            <a:r>
              <a:rPr lang="hr" b="1" dirty="0">
                <a:latin typeface="+mn-lt"/>
              </a:rPr>
              <a:t>30+ obnovljeno javnih zgrada </a:t>
            </a:r>
            <a:r>
              <a:rPr lang="hr" dirty="0">
                <a:latin typeface="+mn-lt"/>
              </a:rPr>
              <a:t>(škole, kulturne ustanove , vrtići, javna uprava i slično – bez jednog dana zatvaranja ustanova)</a:t>
            </a:r>
          </a:p>
          <a:p>
            <a:r>
              <a:rPr lang="hr" b="1" dirty="0">
                <a:latin typeface="+mn-lt"/>
              </a:rPr>
              <a:t>Visoka razina smanjenje potrošnje energije</a:t>
            </a:r>
            <a:endParaRPr lang="sl-SI" dirty="0">
              <a:latin typeface="+mn-lt"/>
            </a:endParaRPr>
          </a:p>
          <a:p>
            <a:r>
              <a:rPr lang="hr" b="1" dirty="0">
                <a:latin typeface="+mn-lt"/>
              </a:rPr>
              <a:t>Sveobuhvatna nadogradnja upravljanja energijom </a:t>
            </a:r>
            <a:r>
              <a:rPr lang="hr" dirty="0">
                <a:latin typeface="+mn-lt"/>
              </a:rPr>
              <a:t>i digitalni sistem prikupljanja i analize podatka o potrošnji u svim zgradama</a:t>
            </a:r>
          </a:p>
          <a:p>
            <a:r>
              <a:rPr lang="hr" b="1" dirty="0">
                <a:latin typeface="+mn-lt"/>
              </a:rPr>
              <a:t>Snažan komunikacijski efekt </a:t>
            </a:r>
            <a:r>
              <a:rPr lang="hr" dirty="0">
                <a:latin typeface="+mn-lt"/>
              </a:rPr>
              <a:t>– razmah energetskih renovacija</a:t>
            </a:r>
          </a:p>
        </p:txBody>
      </p:sp>
    </p:spTree>
    <p:extLst>
      <p:ext uri="{BB962C8B-B14F-4D97-AF65-F5344CB8AC3E}">
        <p14:creationId xmlns:p14="http://schemas.microsoft.com/office/powerpoint/2010/main" val="800444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34B5-9361-5A72-3B7B-0128DBD93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978D4-27E7-9CCB-1313-3CF2BF7BB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5">
            <a:extLst>
              <a:ext uri="{FF2B5EF4-FFF2-40B4-BE49-F238E27FC236}">
                <a16:creationId xmlns:a16="http://schemas.microsoft.com/office/drawing/2014/main" id="{7A9480D2-647B-D5C2-E631-21B1607EA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3" y="921501"/>
            <a:ext cx="6523821" cy="43513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F86DB1E-734E-E339-CA18-5042265D11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38" y="921501"/>
            <a:ext cx="58017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10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AF9F-4059-02BA-A148-DA4F769B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" altLang="sl-SI" b="1" dirty="0">
                <a:latin typeface="+mn-lt"/>
              </a:rPr>
              <a:t>Sljedeći koraci</a:t>
            </a:r>
            <a:br>
              <a:rPr lang="sl-SI" altLang="sl-SI" sz="5400" dirty="0"/>
            </a:br>
            <a:endParaRPr lang="sl-SI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4C77D-9069-2702-B341-60266A1D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" b="1" dirty="0">
                <a:latin typeface="+mn-lt"/>
              </a:rPr>
              <a:t>Energetika </a:t>
            </a:r>
            <a:r>
              <a:rPr lang="hr" b="1" dirty="0">
                <a:latin typeface="+mn-lt"/>
                <a:sym typeface="Wingdings" panose="05000000000000000000" pitchFamily="2" charset="2"/>
              </a:rPr>
              <a:t></a:t>
            </a:r>
            <a:r>
              <a:rPr lang="hr" b="1" dirty="0">
                <a:latin typeface="+mn-lt"/>
              </a:rPr>
              <a:t> daljinski sistemi grijanja</a:t>
            </a:r>
            <a:endParaRPr lang="sl-SI" dirty="0">
              <a:latin typeface="+mn-lt"/>
            </a:endParaRPr>
          </a:p>
          <a:p>
            <a:r>
              <a:rPr lang="hr" b="1" dirty="0">
                <a:latin typeface="+mn-lt"/>
              </a:rPr>
              <a:t>Obnovljiva energija </a:t>
            </a:r>
            <a:r>
              <a:rPr lang="hr" b="1" dirty="0">
                <a:latin typeface="+mn-lt"/>
                <a:sym typeface="Wingdings" panose="05000000000000000000" pitchFamily="2" charset="2"/>
              </a:rPr>
              <a:t></a:t>
            </a:r>
            <a:r>
              <a:rPr lang="hr" b="1" dirty="0">
                <a:latin typeface="+mn-lt"/>
              </a:rPr>
              <a:t> </a:t>
            </a:r>
            <a:r>
              <a:rPr lang="hr" dirty="0">
                <a:latin typeface="+mn-lt"/>
              </a:rPr>
              <a:t>planiranje solarne energije na većini javnih zgrada in jedna velika solarna elektrana na postrojenju za gospodarenje otpadom (1+ M</a:t>
            </a:r>
            <a:r>
              <a:rPr lang="sl-SI" dirty="0">
                <a:latin typeface="+mn-lt"/>
              </a:rPr>
              <a:t>w</a:t>
            </a:r>
            <a:r>
              <a:rPr lang="hr" dirty="0">
                <a:latin typeface="+mn-lt"/>
              </a:rPr>
              <a:t>att)</a:t>
            </a:r>
            <a:endParaRPr lang="sl-SI" dirty="0">
              <a:latin typeface="+mn-lt"/>
            </a:endParaRPr>
          </a:p>
          <a:p>
            <a:r>
              <a:rPr lang="hr" b="1" dirty="0">
                <a:latin typeface="+mn-lt"/>
              </a:rPr>
              <a:t>Sniženje potrošnje energije </a:t>
            </a:r>
            <a:r>
              <a:rPr lang="hr" dirty="0">
                <a:latin typeface="+mn-lt"/>
              </a:rPr>
              <a:t>i ostalih resursa</a:t>
            </a:r>
          </a:p>
          <a:p>
            <a:r>
              <a:rPr lang="hr" b="1" dirty="0">
                <a:latin typeface="+mn-lt"/>
              </a:rPr>
              <a:t>Elektrifikacija javnog prijevoza </a:t>
            </a:r>
            <a:r>
              <a:rPr lang="hr" dirty="0">
                <a:latin typeface="+mn-lt"/>
              </a:rPr>
              <a:t>putnika</a:t>
            </a:r>
          </a:p>
          <a:p>
            <a:r>
              <a:rPr lang="hr" dirty="0">
                <a:latin typeface="+mn-lt"/>
              </a:rPr>
              <a:t>Izgradnja preostanka </a:t>
            </a:r>
            <a:r>
              <a:rPr lang="hr" b="1" dirty="0">
                <a:latin typeface="+mn-lt"/>
              </a:rPr>
              <a:t>biciklističkih i pješačkih cona</a:t>
            </a:r>
          </a:p>
          <a:p>
            <a:r>
              <a:rPr lang="hr" b="1" dirty="0">
                <a:latin typeface="+mn-lt"/>
              </a:rPr>
              <a:t>Nadgradnja sistema za merenje kvalitete zraka (SaaS)</a:t>
            </a:r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76401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4685519-B574-2D2A-30C2-07E5BE1A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101" y="1470074"/>
            <a:ext cx="5832648" cy="511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64A8F3E-E290-A17E-47C8-78F9411FA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hr" altLang="sl-SI" b="1" dirty="0">
                <a:latin typeface="+mn-lt"/>
              </a:rPr>
              <a:t>Sistemi mjerenja kvalitete vazduha</a:t>
            </a:r>
            <a:br>
              <a:rPr lang="sl-SI" altLang="sl-SI" sz="5400" dirty="0">
                <a:latin typeface="+mn-lt"/>
              </a:rPr>
            </a:br>
            <a:r>
              <a:rPr lang="hr" altLang="sl-SI" dirty="0">
                <a:latin typeface="+mn-lt"/>
              </a:rPr>
              <a:t>Airly – airly.org &amp; Senzemo</a:t>
            </a:r>
            <a:endParaRPr lang="sl-SI" sz="3600" dirty="0">
              <a:latin typeface="+mn-lt"/>
            </a:endParaRPr>
          </a:p>
        </p:txBody>
      </p:sp>
      <p:pic>
        <p:nvPicPr>
          <p:cNvPr id="6" name="Slika 5" descr="Slika, ki vsebuje besede na prostem, drevo, nebo, zaboj za odpadke&#10;&#10;Opis je samodejno ustvarjen">
            <a:extLst>
              <a:ext uri="{FF2B5EF4-FFF2-40B4-BE49-F238E27FC236}">
                <a16:creationId xmlns:a16="http://schemas.microsoft.com/office/drawing/2014/main" id="{5B31C600-292C-F80B-0A10-C43F279BDF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969" y="2204864"/>
            <a:ext cx="549972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98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like 1">
            <a:extLst>
              <a:ext uri="{FF2B5EF4-FFF2-40B4-BE49-F238E27FC236}">
                <a16:creationId xmlns:a16="http://schemas.microsoft.com/office/drawing/2014/main" id="{8D0FB239-6BD0-6DD3-97C9-0BC7B65E3A9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51BEA3E-42BC-1657-9EC4-F20F9B4D5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slike 3">
            <a:extLst>
              <a:ext uri="{FF2B5EF4-FFF2-40B4-BE49-F238E27FC236}">
                <a16:creationId xmlns:a16="http://schemas.microsoft.com/office/drawing/2014/main" id="{BAC4FA4A-D2B1-B572-1788-A947CD5459FA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D3C6D6-728F-D0BB-2B36-CFD886BD2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22" y="13735"/>
            <a:ext cx="9119510" cy="3726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40EC1D-09D8-33C2-BB46-190932A635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" y="1337517"/>
            <a:ext cx="4079224" cy="2697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5D6CD2-B9A3-53DA-A555-109823A3C0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433" y="1670366"/>
            <a:ext cx="3471377" cy="31936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8DE735-42BA-6083-9A4B-4D2F5C551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07" y="3559922"/>
            <a:ext cx="5729814" cy="2510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6B6E88-2DE2-6B8E-0C59-666FEE6248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036" y="3941851"/>
            <a:ext cx="4701547" cy="2916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B97940-2C6E-6AD8-14F4-7AEEFED0EA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574" y="942882"/>
            <a:ext cx="2757441" cy="31344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F1BB7D-6155-1508-B199-689AE8C694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7115" y="2790715"/>
            <a:ext cx="4977225" cy="1538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81A40D-66F9-AC41-01C9-802E0C08CC7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77" y="3633323"/>
            <a:ext cx="4200244" cy="26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70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F1013E-9AB5-3DB6-0D25-1713C476F3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400" y="188640"/>
            <a:ext cx="10972800" cy="4525963"/>
          </a:xfrm>
          <a:prstGeom prst="rect">
            <a:avLst/>
          </a:prstGeom>
          <a:noFill/>
        </p:spPr>
      </p:pic>
      <p:sp>
        <p:nvSpPr>
          <p:cNvPr id="2" name="Podnaslov 2">
            <a:extLst>
              <a:ext uri="{FF2B5EF4-FFF2-40B4-BE49-F238E27FC236}">
                <a16:creationId xmlns:a16="http://schemas.microsoft.com/office/drawing/2014/main" id="{EBA42F64-D90A-C77D-442D-A29C1B326DBE}"/>
              </a:ext>
            </a:extLst>
          </p:cNvPr>
          <p:cNvSpPr txBox="1">
            <a:spLocks/>
          </p:cNvSpPr>
          <p:nvPr/>
        </p:nvSpPr>
        <p:spPr>
          <a:xfrm>
            <a:off x="623392" y="4941168"/>
            <a:ext cx="1058517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tillium" panose="00000500000000000000" pitchFamily="50" charset="-1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tillium" panose="000005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tillium" panose="000005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tillium" panose="000005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tillium" panose="000005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600" b="1" dirty="0">
                <a:latin typeface="+mn-lt"/>
              </a:rPr>
              <a:t>Hvala na pažnji!</a:t>
            </a:r>
          </a:p>
          <a:p>
            <a:pPr marL="0" indent="0">
              <a:buNone/>
            </a:pPr>
            <a:r>
              <a:rPr lang="sl-SI" sz="2000" dirty="0">
                <a:latin typeface="+mn-lt"/>
              </a:rPr>
              <a:t>Peter Geršič, </a:t>
            </a:r>
            <a:r>
              <a:rPr lang="sl-SI" sz="2000" dirty="0" err="1">
                <a:latin typeface="+mn-lt"/>
              </a:rPr>
              <a:t>gradska</a:t>
            </a:r>
            <a:r>
              <a:rPr lang="sl-SI" sz="2000" dirty="0">
                <a:latin typeface="+mn-lt"/>
              </a:rPr>
              <a:t> </a:t>
            </a:r>
            <a:r>
              <a:rPr lang="sl-SI" sz="2000" dirty="0" err="1">
                <a:latin typeface="+mn-lt"/>
              </a:rPr>
              <a:t>opština</a:t>
            </a:r>
            <a:r>
              <a:rPr lang="sl-SI" sz="2000" dirty="0">
                <a:latin typeface="+mn-lt"/>
              </a:rPr>
              <a:t> Novo mesto</a:t>
            </a:r>
          </a:p>
          <a:p>
            <a:pPr marL="0" indent="0">
              <a:buNone/>
            </a:pPr>
            <a:r>
              <a:rPr lang="sl-SI" sz="2000" dirty="0">
                <a:latin typeface="+mn-lt"/>
              </a:rPr>
              <a:t>peter.gersic@novomesto.si</a:t>
            </a:r>
          </a:p>
        </p:txBody>
      </p:sp>
    </p:spTree>
    <p:extLst>
      <p:ext uri="{BB962C8B-B14F-4D97-AF65-F5344CB8AC3E}">
        <p14:creationId xmlns:p14="http://schemas.microsoft.com/office/powerpoint/2010/main" val="208167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AF9F-4059-02BA-A148-DA4F769B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" altLang="sl-SI" b="1" dirty="0">
                <a:latin typeface="+mn-lt"/>
              </a:rPr>
              <a:t>O Novom mestu</a:t>
            </a:r>
            <a:br>
              <a:rPr lang="sl-SI" altLang="sl-SI" sz="4400" dirty="0"/>
            </a:br>
            <a:r>
              <a:rPr lang="hr" altLang="sl-SI" sz="3600" dirty="0">
                <a:latin typeface="+mn-lt"/>
              </a:rPr>
              <a:t>Osnovne činjenice</a:t>
            </a:r>
            <a:endParaRPr lang="sl-SI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4C77D-9069-2702-B341-60266A1D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>
                <a:latin typeface="+mn-lt"/>
              </a:rPr>
              <a:t>Gradska</a:t>
            </a:r>
            <a:r>
              <a:rPr lang="sl-SI" dirty="0">
                <a:latin typeface="+mn-lt"/>
              </a:rPr>
              <a:t> </a:t>
            </a:r>
            <a:r>
              <a:rPr lang="sl-SI" dirty="0" err="1">
                <a:latin typeface="+mn-lt"/>
              </a:rPr>
              <a:t>opština</a:t>
            </a:r>
            <a:r>
              <a:rPr lang="sl-SI" dirty="0">
                <a:latin typeface="+mn-lt"/>
              </a:rPr>
              <a:t>: 37.000 </a:t>
            </a:r>
            <a:r>
              <a:rPr lang="sl-SI" dirty="0" err="1">
                <a:latin typeface="+mn-lt"/>
              </a:rPr>
              <a:t>stanovnika</a:t>
            </a:r>
            <a:endParaRPr lang="sl-SI" dirty="0">
              <a:latin typeface="+mn-lt"/>
            </a:endParaRPr>
          </a:p>
          <a:p>
            <a:r>
              <a:rPr lang="sl-SI" dirty="0">
                <a:latin typeface="+mn-lt"/>
              </a:rPr>
              <a:t>Grad: 25.000 </a:t>
            </a:r>
            <a:r>
              <a:rPr lang="sl-SI" dirty="0" err="1">
                <a:latin typeface="+mn-lt"/>
              </a:rPr>
              <a:t>stanovnika</a:t>
            </a:r>
            <a:endParaRPr lang="sl-SI" dirty="0">
              <a:latin typeface="+mn-lt"/>
            </a:endParaRPr>
          </a:p>
          <a:p>
            <a:r>
              <a:rPr lang="sl-SI" dirty="0" err="1">
                <a:latin typeface="+mn-lt"/>
              </a:rPr>
              <a:t>Opštinska</a:t>
            </a:r>
            <a:r>
              <a:rPr lang="sl-SI" dirty="0">
                <a:latin typeface="+mn-lt"/>
              </a:rPr>
              <a:t> administracija: 100+ </a:t>
            </a:r>
            <a:r>
              <a:rPr lang="sl-SI" dirty="0" err="1">
                <a:latin typeface="+mn-lt"/>
              </a:rPr>
              <a:t>zaposlenika</a:t>
            </a:r>
            <a:endParaRPr lang="sl-SI" dirty="0">
              <a:latin typeface="+mn-lt"/>
            </a:endParaRPr>
          </a:p>
          <a:p>
            <a:r>
              <a:rPr lang="sl-SI" dirty="0">
                <a:latin typeface="+mn-lt"/>
              </a:rPr>
              <a:t>Industrijsko i društveno </a:t>
            </a:r>
            <a:r>
              <a:rPr lang="sl-SI" dirty="0" err="1">
                <a:latin typeface="+mn-lt"/>
              </a:rPr>
              <a:t>središte</a:t>
            </a:r>
            <a:r>
              <a:rPr lang="sl-SI" dirty="0">
                <a:latin typeface="+mn-lt"/>
              </a:rPr>
              <a:t> JI Slovenije</a:t>
            </a:r>
          </a:p>
          <a:p>
            <a:r>
              <a:rPr lang="sl-SI" dirty="0">
                <a:latin typeface="+mn-lt"/>
              </a:rPr>
              <a:t>Snažna izvozna industrija: Renault/Revoz, Krka, Adria </a:t>
            </a:r>
            <a:r>
              <a:rPr lang="sl-SI" dirty="0" err="1">
                <a:latin typeface="+mn-lt"/>
              </a:rPr>
              <a:t>Mobil</a:t>
            </a:r>
            <a:r>
              <a:rPr lang="sl-SI" dirty="0">
                <a:latin typeface="+mn-lt"/>
              </a:rPr>
              <a:t>, </a:t>
            </a:r>
            <a:r>
              <a:rPr lang="sl-SI" dirty="0" err="1">
                <a:latin typeface="+mn-lt"/>
              </a:rPr>
              <a:t>Ursa</a:t>
            </a:r>
            <a:r>
              <a:rPr lang="sl-SI" dirty="0">
                <a:latin typeface="+mn-lt"/>
              </a:rPr>
              <a:t> itd. (više od 4 milijarde EUR prometa </a:t>
            </a:r>
            <a:r>
              <a:rPr lang="sl-SI" dirty="0" err="1">
                <a:latin typeface="+mn-lt"/>
              </a:rPr>
              <a:t>godišnje</a:t>
            </a:r>
            <a:r>
              <a:rPr lang="sl-SI" dirty="0">
                <a:latin typeface="+mn-lt"/>
              </a:rPr>
              <a:t>)</a:t>
            </a:r>
          </a:p>
          <a:p>
            <a:r>
              <a:rPr lang="sl-SI" dirty="0" err="1">
                <a:latin typeface="+mn-lt"/>
              </a:rPr>
              <a:t>Intenzivan</a:t>
            </a:r>
            <a:r>
              <a:rPr lang="sl-SI" dirty="0">
                <a:latin typeface="+mn-lt"/>
              </a:rPr>
              <a:t> R&amp;D – Razvojni </a:t>
            </a:r>
            <a:r>
              <a:rPr lang="sl-SI" dirty="0" err="1">
                <a:latin typeface="+mn-lt"/>
              </a:rPr>
              <a:t>centar</a:t>
            </a:r>
            <a:r>
              <a:rPr lang="sl-SI" dirty="0">
                <a:latin typeface="+mn-lt"/>
              </a:rPr>
              <a:t> NM, Institut Rudolfovo</a:t>
            </a:r>
          </a:p>
          <a:p>
            <a:endParaRPr lang="sl-SI" i="1" dirty="0"/>
          </a:p>
          <a:p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val="4095740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AF9F-4059-02BA-A148-DA4F769B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" altLang="sl-SI" sz="4400" b="1" dirty="0">
                <a:latin typeface="+mn-lt"/>
              </a:rPr>
              <a:t>Važnost kvalitete zraka u Novom mestu</a:t>
            </a:r>
            <a:br>
              <a:rPr lang="sl-SI" altLang="sl-SI" sz="4400" dirty="0">
                <a:latin typeface="+mn-lt"/>
              </a:rPr>
            </a:br>
            <a:r>
              <a:rPr lang="sl-SI" altLang="sl-SI" sz="4400" dirty="0">
                <a:latin typeface="+mn-lt"/>
              </a:rPr>
              <a:t>Vizija: zdrava i </a:t>
            </a:r>
            <a:endParaRPr lang="sl-SI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4C77D-9069-2702-B341-60266A1D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latin typeface="+mn-lt"/>
              </a:rPr>
              <a:t>Osnovna tri pitanja:</a:t>
            </a:r>
          </a:p>
          <a:p>
            <a:pPr marL="0" indent="0">
              <a:buNone/>
            </a:pPr>
            <a:endParaRPr lang="sl-SI" dirty="0">
              <a:latin typeface="+mn-lt"/>
            </a:endParaRPr>
          </a:p>
          <a:p>
            <a:pPr marL="0" indent="0">
              <a:buNone/>
            </a:pPr>
            <a:r>
              <a:rPr lang="sl-SI" b="1" dirty="0" err="1">
                <a:latin typeface="+mn-lt"/>
              </a:rPr>
              <a:t>Kakvo</a:t>
            </a:r>
            <a:r>
              <a:rPr lang="sl-SI" b="1" dirty="0">
                <a:latin typeface="+mn-lt"/>
              </a:rPr>
              <a:t> je </a:t>
            </a:r>
            <a:r>
              <a:rPr lang="sl-SI" b="1" dirty="0" err="1">
                <a:latin typeface="+mn-lt"/>
              </a:rPr>
              <a:t>zagađenje</a:t>
            </a:r>
            <a:r>
              <a:rPr lang="sl-SI" b="1" dirty="0">
                <a:latin typeface="+mn-lt"/>
              </a:rPr>
              <a:t> zraka </a:t>
            </a:r>
            <a:r>
              <a:rPr lang="sl-SI" dirty="0">
                <a:latin typeface="+mn-lt"/>
              </a:rPr>
              <a:t>u </a:t>
            </a:r>
            <a:r>
              <a:rPr lang="sl-SI" b="1" dirty="0" err="1">
                <a:latin typeface="+mn-lt"/>
              </a:rPr>
              <a:t>lokalnoj</a:t>
            </a:r>
            <a:r>
              <a:rPr lang="sl-SI" b="1" dirty="0">
                <a:latin typeface="+mn-lt"/>
              </a:rPr>
              <a:t> </a:t>
            </a:r>
            <a:r>
              <a:rPr lang="sl-SI" dirty="0">
                <a:latin typeface="+mn-lt"/>
              </a:rPr>
              <a:t>okolini?</a:t>
            </a:r>
          </a:p>
          <a:p>
            <a:pPr marL="0" indent="0">
              <a:buNone/>
            </a:pPr>
            <a:r>
              <a:rPr lang="sl-SI" b="1" dirty="0" err="1">
                <a:latin typeface="+mn-lt"/>
              </a:rPr>
              <a:t>Gdje</a:t>
            </a:r>
            <a:r>
              <a:rPr lang="sl-SI" b="1" dirty="0">
                <a:latin typeface="+mn-lt"/>
              </a:rPr>
              <a:t> je izvor </a:t>
            </a:r>
            <a:r>
              <a:rPr lang="sl-SI" dirty="0" err="1">
                <a:latin typeface="+mn-lt"/>
              </a:rPr>
              <a:t>zagađenja</a:t>
            </a:r>
            <a:r>
              <a:rPr lang="sl-SI" dirty="0">
                <a:latin typeface="+mn-lt"/>
              </a:rPr>
              <a:t> zraka?</a:t>
            </a:r>
          </a:p>
          <a:p>
            <a:pPr marL="0" indent="0">
              <a:buNone/>
            </a:pPr>
            <a:r>
              <a:rPr lang="sl-SI" dirty="0" err="1">
                <a:latin typeface="+mn-lt"/>
              </a:rPr>
              <a:t>Kakve</a:t>
            </a:r>
            <a:r>
              <a:rPr lang="sl-SI" dirty="0">
                <a:latin typeface="+mn-lt"/>
              </a:rPr>
              <a:t> </a:t>
            </a:r>
            <a:r>
              <a:rPr lang="sl-SI" dirty="0" err="1">
                <a:latin typeface="+mn-lt"/>
              </a:rPr>
              <a:t>mjere</a:t>
            </a:r>
            <a:r>
              <a:rPr lang="sl-SI" dirty="0">
                <a:latin typeface="+mn-lt"/>
              </a:rPr>
              <a:t> </a:t>
            </a:r>
            <a:r>
              <a:rPr lang="sl-SI" dirty="0" err="1">
                <a:latin typeface="+mn-lt"/>
              </a:rPr>
              <a:t>sprečavanja</a:t>
            </a:r>
            <a:r>
              <a:rPr lang="sl-SI" dirty="0">
                <a:latin typeface="+mn-lt"/>
              </a:rPr>
              <a:t> </a:t>
            </a:r>
            <a:r>
              <a:rPr lang="sl-SI" dirty="0" err="1">
                <a:latin typeface="+mn-lt"/>
              </a:rPr>
              <a:t>zagađenja</a:t>
            </a:r>
            <a:r>
              <a:rPr lang="sl-SI" dirty="0">
                <a:latin typeface="+mn-lt"/>
              </a:rPr>
              <a:t> zraka </a:t>
            </a:r>
            <a:r>
              <a:rPr lang="sl-SI" b="1" dirty="0">
                <a:latin typeface="+mn-lt"/>
              </a:rPr>
              <a:t>su </a:t>
            </a:r>
            <a:r>
              <a:rPr lang="sl-SI" b="1" dirty="0" err="1">
                <a:latin typeface="+mn-lt"/>
              </a:rPr>
              <a:t>moguče</a:t>
            </a:r>
            <a:r>
              <a:rPr lang="sl-SI" dirty="0"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8956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AF9F-4059-02BA-A148-DA4F769B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" altLang="sl-SI" sz="4400" b="1" dirty="0">
                <a:latin typeface="+mn-lt"/>
              </a:rPr>
              <a:t>Novo mesto</a:t>
            </a:r>
            <a:br>
              <a:rPr lang="sl-SI" altLang="sl-SI" sz="4400" dirty="0">
                <a:latin typeface="+mn-lt"/>
              </a:rPr>
            </a:br>
            <a:r>
              <a:rPr lang="hr" altLang="sl-SI" sz="3600" dirty="0">
                <a:latin typeface="+mn-lt"/>
              </a:rPr>
              <a:t>Što znači kvaliteta zraka?</a:t>
            </a:r>
            <a:endParaRPr lang="sl-SI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4C77D-9069-2702-B341-60266A1D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latin typeface="+mn-lt"/>
              </a:rPr>
              <a:t>1. faza – 2015 </a:t>
            </a:r>
            <a:r>
              <a:rPr lang="sl-SI" b="1" dirty="0">
                <a:latin typeface="+mn-lt"/>
                <a:sym typeface="Wingdings" panose="05000000000000000000" pitchFamily="2" charset="2"/>
              </a:rPr>
              <a:t></a:t>
            </a:r>
            <a:r>
              <a:rPr lang="sl-SI" b="1" dirty="0">
                <a:latin typeface="+mn-lt"/>
              </a:rPr>
              <a:t> 2019</a:t>
            </a:r>
          </a:p>
          <a:p>
            <a:pPr lvl="1"/>
            <a:r>
              <a:rPr lang="sl-SI" dirty="0" err="1">
                <a:latin typeface="+mn-lt"/>
              </a:rPr>
              <a:t>Mjerenje</a:t>
            </a:r>
            <a:r>
              <a:rPr lang="sl-SI" dirty="0">
                <a:latin typeface="+mn-lt"/>
              </a:rPr>
              <a:t> kvalitete zraka </a:t>
            </a:r>
            <a:r>
              <a:rPr lang="sl-SI" dirty="0" err="1">
                <a:latin typeface="+mn-lt"/>
              </a:rPr>
              <a:t>različitim</a:t>
            </a:r>
            <a:r>
              <a:rPr lang="sl-SI" dirty="0">
                <a:latin typeface="+mn-lt"/>
              </a:rPr>
              <a:t> spravama (</a:t>
            </a:r>
            <a:r>
              <a:rPr lang="sl-SI" dirty="0" err="1">
                <a:latin typeface="+mn-lt"/>
              </a:rPr>
              <a:t>Libelium</a:t>
            </a:r>
            <a:r>
              <a:rPr lang="sl-SI" dirty="0">
                <a:latin typeface="+mn-lt"/>
              </a:rPr>
              <a:t>…)</a:t>
            </a:r>
          </a:p>
          <a:p>
            <a:pPr lvl="1"/>
            <a:r>
              <a:rPr lang="sl-SI" dirty="0">
                <a:latin typeface="+mn-lt"/>
              </a:rPr>
              <a:t>Problem: </a:t>
            </a:r>
            <a:r>
              <a:rPr lang="sl-SI" dirty="0" err="1">
                <a:latin typeface="+mn-lt"/>
              </a:rPr>
              <a:t>različiti</a:t>
            </a:r>
            <a:r>
              <a:rPr lang="sl-SI" dirty="0">
                <a:latin typeface="+mn-lt"/>
              </a:rPr>
              <a:t> </a:t>
            </a:r>
            <a:r>
              <a:rPr lang="sl-SI" dirty="0" err="1">
                <a:latin typeface="+mn-lt"/>
              </a:rPr>
              <a:t>podaci</a:t>
            </a:r>
            <a:r>
              <a:rPr lang="sl-SI" dirty="0">
                <a:latin typeface="+mn-lt"/>
              </a:rPr>
              <a:t>, </a:t>
            </a:r>
            <a:r>
              <a:rPr lang="sl-SI" dirty="0" err="1">
                <a:latin typeface="+mn-lt"/>
              </a:rPr>
              <a:t>mjerenje</a:t>
            </a:r>
            <a:r>
              <a:rPr lang="sl-SI" dirty="0">
                <a:latin typeface="+mn-lt"/>
              </a:rPr>
              <a:t> </a:t>
            </a:r>
            <a:r>
              <a:rPr lang="sl-SI" dirty="0" err="1">
                <a:latin typeface="+mn-lt"/>
              </a:rPr>
              <a:t>različitih</a:t>
            </a:r>
            <a:r>
              <a:rPr lang="sl-SI" dirty="0">
                <a:latin typeface="+mn-lt"/>
              </a:rPr>
              <a:t> parametra, ?</a:t>
            </a:r>
          </a:p>
          <a:p>
            <a:r>
              <a:rPr lang="sl-SI" b="1" dirty="0">
                <a:latin typeface="+mn-lt"/>
              </a:rPr>
              <a:t>2. faza – 2019</a:t>
            </a:r>
          </a:p>
          <a:p>
            <a:pPr lvl="1"/>
            <a:r>
              <a:rPr lang="sl-SI" dirty="0">
                <a:latin typeface="+mn-lt"/>
              </a:rPr>
              <a:t>Analiza zraka u </a:t>
            </a:r>
            <a:r>
              <a:rPr lang="sl-SI" dirty="0" err="1">
                <a:latin typeface="+mn-lt"/>
              </a:rPr>
              <a:t>suradnji</a:t>
            </a:r>
            <a:r>
              <a:rPr lang="sl-SI" dirty="0">
                <a:latin typeface="+mn-lt"/>
              </a:rPr>
              <a:t> </a:t>
            </a:r>
            <a:r>
              <a:rPr lang="sl-SI" dirty="0" err="1">
                <a:latin typeface="+mn-lt"/>
              </a:rPr>
              <a:t>sa</a:t>
            </a:r>
            <a:r>
              <a:rPr lang="sl-SI" dirty="0">
                <a:latin typeface="+mn-lt"/>
              </a:rPr>
              <a:t> ARSO (nacionalni </a:t>
            </a:r>
            <a:r>
              <a:rPr lang="sl-SI" dirty="0" err="1">
                <a:latin typeface="+mn-lt"/>
              </a:rPr>
              <a:t>ured</a:t>
            </a:r>
            <a:r>
              <a:rPr lang="sl-SI" dirty="0">
                <a:latin typeface="+mn-lt"/>
              </a:rPr>
              <a:t> za </a:t>
            </a:r>
            <a:r>
              <a:rPr lang="sl-SI" dirty="0" err="1">
                <a:latin typeface="+mn-lt"/>
              </a:rPr>
              <a:t>okolinu</a:t>
            </a:r>
            <a:r>
              <a:rPr lang="sl-SI" dirty="0">
                <a:latin typeface="+mn-lt"/>
              </a:rPr>
              <a:t>)</a:t>
            </a:r>
          </a:p>
          <a:p>
            <a:r>
              <a:rPr lang="sl-SI" b="1" dirty="0">
                <a:latin typeface="+mn-lt"/>
              </a:rPr>
              <a:t>3. faza – 2020 </a:t>
            </a:r>
            <a:r>
              <a:rPr lang="sl-SI" b="1" dirty="0">
                <a:latin typeface="+mn-lt"/>
                <a:sym typeface="Wingdings" panose="05000000000000000000" pitchFamily="2" charset="2"/>
              </a:rPr>
              <a:t> 2024</a:t>
            </a:r>
          </a:p>
          <a:p>
            <a:pPr lvl="1"/>
            <a:r>
              <a:rPr lang="sl-SI" dirty="0" err="1">
                <a:latin typeface="+mn-lt"/>
                <a:sym typeface="Wingdings" panose="05000000000000000000" pitchFamily="2" charset="2"/>
              </a:rPr>
              <a:t>Mjerenje</a:t>
            </a:r>
            <a:r>
              <a:rPr lang="sl-SI" dirty="0">
                <a:latin typeface="+mn-lt"/>
                <a:sym typeface="Wingdings" panose="05000000000000000000" pitchFamily="2" charset="2"/>
              </a:rPr>
              <a:t> kvalitete zraka spravama, </a:t>
            </a:r>
            <a:r>
              <a:rPr lang="sl-SI" dirty="0" err="1">
                <a:latin typeface="+mn-lt"/>
                <a:sym typeface="Wingdings" panose="05000000000000000000" pitchFamily="2" charset="2"/>
              </a:rPr>
              <a:t>koje</a:t>
            </a:r>
            <a:r>
              <a:rPr lang="sl-SI" dirty="0">
                <a:latin typeface="+mn-lt"/>
                <a:sym typeface="Wingdings" panose="05000000000000000000" pitchFamily="2" charset="2"/>
              </a:rPr>
              <a:t> su certificirane i </a:t>
            </a:r>
            <a:r>
              <a:rPr lang="sl-SI" dirty="0" err="1">
                <a:latin typeface="+mn-lt"/>
                <a:sym typeface="Wingdings" panose="05000000000000000000" pitchFamily="2" charset="2"/>
              </a:rPr>
              <a:t>imaju</a:t>
            </a:r>
            <a:r>
              <a:rPr lang="sl-SI" dirty="0">
                <a:latin typeface="+mn-lt"/>
                <a:sym typeface="Wingdings" panose="05000000000000000000" pitchFamily="2" charset="2"/>
              </a:rPr>
              <a:t> </a:t>
            </a:r>
            <a:r>
              <a:rPr lang="sl-SI" dirty="0" err="1">
                <a:latin typeface="+mn-lt"/>
                <a:sym typeface="Wingdings" panose="05000000000000000000" pitchFamily="2" charset="2"/>
              </a:rPr>
              <a:t>garanciju</a:t>
            </a:r>
            <a:r>
              <a:rPr lang="sl-SI" dirty="0">
                <a:latin typeface="+mn-lt"/>
                <a:sym typeface="Wingdings" panose="05000000000000000000" pitchFamily="2" charset="2"/>
              </a:rPr>
              <a:t> kalibracije, razumevanje konteksta </a:t>
            </a:r>
            <a:r>
              <a:rPr lang="sl-SI" dirty="0" err="1">
                <a:latin typeface="+mn-lt"/>
                <a:sym typeface="Wingdings" panose="05000000000000000000" pitchFamily="2" charset="2"/>
              </a:rPr>
              <a:t>merenja</a:t>
            </a:r>
            <a:endParaRPr lang="sl-S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532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AF9F-4059-02BA-A148-DA4F769B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" altLang="sl-SI" sz="4400" b="1" dirty="0">
                <a:latin typeface="+mn-lt"/>
              </a:rPr>
              <a:t>Polazišta za buduče upravljanje zraka</a:t>
            </a:r>
            <a:br>
              <a:rPr lang="sl-SI" altLang="sl-SI" sz="4400" dirty="0">
                <a:latin typeface="+mn-lt"/>
              </a:rPr>
            </a:br>
            <a:r>
              <a:rPr lang="hr" altLang="sl-SI" sz="3600" dirty="0">
                <a:latin typeface="+mn-lt"/>
              </a:rPr>
              <a:t>Kako se pripremiti za budućnost </a:t>
            </a:r>
            <a:endParaRPr lang="sl-SI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4C77D-9069-2702-B341-60266A1D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+mn-lt"/>
              </a:rPr>
              <a:t>Fokus je na PM </a:t>
            </a:r>
            <a:r>
              <a:rPr lang="sl-SI" dirty="0" err="1">
                <a:latin typeface="+mn-lt"/>
              </a:rPr>
              <a:t>česticama</a:t>
            </a:r>
            <a:r>
              <a:rPr lang="sl-SI" dirty="0">
                <a:latin typeface="+mn-lt"/>
              </a:rPr>
              <a:t> (PM10, PM2.5 ipd.)</a:t>
            </a:r>
          </a:p>
          <a:p>
            <a:r>
              <a:rPr lang="sl-SI" dirty="0">
                <a:latin typeface="+mn-lt"/>
              </a:rPr>
              <a:t>Razumemo </a:t>
            </a:r>
            <a:r>
              <a:rPr lang="sl-SI" dirty="0" err="1">
                <a:latin typeface="+mn-lt"/>
              </a:rPr>
              <a:t>razliku</a:t>
            </a:r>
            <a:r>
              <a:rPr lang="sl-SI" dirty="0">
                <a:latin typeface="+mn-lt"/>
              </a:rPr>
              <a:t> </a:t>
            </a:r>
            <a:r>
              <a:rPr lang="sl-SI" dirty="0" err="1">
                <a:latin typeface="+mn-lt"/>
              </a:rPr>
              <a:t>merenja</a:t>
            </a:r>
            <a:r>
              <a:rPr lang="sl-SI" dirty="0">
                <a:latin typeface="+mn-lt"/>
              </a:rPr>
              <a:t> </a:t>
            </a:r>
            <a:r>
              <a:rPr lang="sl-SI" dirty="0" err="1">
                <a:latin typeface="+mn-lt"/>
              </a:rPr>
              <a:t>uz</a:t>
            </a:r>
            <a:r>
              <a:rPr lang="sl-SI" dirty="0">
                <a:latin typeface="+mn-lt"/>
              </a:rPr>
              <a:t> </a:t>
            </a:r>
            <a:r>
              <a:rPr lang="sl-SI" dirty="0" err="1">
                <a:latin typeface="+mn-lt"/>
              </a:rPr>
              <a:t>saobračajnice</a:t>
            </a:r>
            <a:r>
              <a:rPr lang="sl-SI" dirty="0">
                <a:latin typeface="+mn-lt"/>
              </a:rPr>
              <a:t> i ostalim </a:t>
            </a:r>
            <a:r>
              <a:rPr lang="sl-SI" dirty="0" err="1">
                <a:latin typeface="+mn-lt"/>
              </a:rPr>
              <a:t>djelovima</a:t>
            </a:r>
            <a:r>
              <a:rPr lang="sl-SI" dirty="0">
                <a:latin typeface="+mn-lt"/>
              </a:rPr>
              <a:t> grada</a:t>
            </a:r>
          </a:p>
          <a:p>
            <a:r>
              <a:rPr lang="sl-SI" dirty="0">
                <a:latin typeface="+mn-lt"/>
              </a:rPr>
              <a:t>Razumemo mix </a:t>
            </a:r>
            <a:r>
              <a:rPr lang="sl-SI" dirty="0" err="1">
                <a:latin typeface="+mn-lt"/>
              </a:rPr>
              <a:t>zagađenja</a:t>
            </a:r>
            <a:r>
              <a:rPr lang="sl-SI" dirty="0">
                <a:latin typeface="+mn-lt"/>
              </a:rPr>
              <a:t>: industrija, </a:t>
            </a:r>
            <a:r>
              <a:rPr lang="sl-SI" dirty="0" err="1">
                <a:latin typeface="+mn-lt"/>
              </a:rPr>
              <a:t>saobračaj</a:t>
            </a:r>
            <a:r>
              <a:rPr lang="sl-SI" dirty="0">
                <a:latin typeface="+mn-lt"/>
              </a:rPr>
              <a:t>, energetika</a:t>
            </a:r>
          </a:p>
          <a:p>
            <a:r>
              <a:rPr lang="sl-SI" dirty="0">
                <a:latin typeface="+mn-lt"/>
              </a:rPr>
              <a:t>Aktivnosti </a:t>
            </a:r>
            <a:r>
              <a:rPr lang="sl-SI" dirty="0" err="1">
                <a:latin typeface="+mn-lt"/>
              </a:rPr>
              <a:t>izvodimo</a:t>
            </a:r>
            <a:r>
              <a:rPr lang="sl-SI" dirty="0">
                <a:latin typeface="+mn-lt"/>
              </a:rPr>
              <a:t> </a:t>
            </a:r>
            <a:r>
              <a:rPr lang="sl-SI" dirty="0" err="1">
                <a:latin typeface="+mn-lt"/>
              </a:rPr>
              <a:t>tamo</a:t>
            </a:r>
            <a:r>
              <a:rPr lang="sl-SI" dirty="0">
                <a:latin typeface="+mn-lt"/>
              </a:rPr>
              <a:t> </a:t>
            </a:r>
            <a:r>
              <a:rPr lang="sl-SI" dirty="0" err="1">
                <a:latin typeface="+mn-lt"/>
              </a:rPr>
              <a:t>gdje</a:t>
            </a:r>
            <a:r>
              <a:rPr lang="sl-SI" dirty="0">
                <a:latin typeface="+mn-lt"/>
              </a:rPr>
              <a:t> je </a:t>
            </a:r>
            <a:r>
              <a:rPr lang="sl-SI" dirty="0" err="1">
                <a:latin typeface="+mn-lt"/>
              </a:rPr>
              <a:t>moguče</a:t>
            </a:r>
            <a:r>
              <a:rPr lang="sl-SI" dirty="0">
                <a:latin typeface="+mn-lt"/>
              </a:rPr>
              <a:t> </a:t>
            </a:r>
            <a:r>
              <a:rPr lang="sl-SI" dirty="0" err="1">
                <a:latin typeface="+mn-lt"/>
              </a:rPr>
              <a:t>postizanje</a:t>
            </a:r>
            <a:r>
              <a:rPr lang="sl-SI" dirty="0">
                <a:latin typeface="+mn-lt"/>
              </a:rPr>
              <a:t> </a:t>
            </a:r>
            <a:r>
              <a:rPr lang="sl-SI" dirty="0" err="1">
                <a:latin typeface="+mn-lt"/>
              </a:rPr>
              <a:t>ciljeva</a:t>
            </a:r>
            <a:r>
              <a:rPr lang="sl-SI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013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DA8E779-A46A-2719-1F83-2D908F5AA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696" y="0"/>
            <a:ext cx="10761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4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6E072DC-593C-D40A-C666-81EBAB6AA6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261206"/>
            <a:ext cx="5954179" cy="28803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430CFE6-F3EC-6087-C9F8-A9C8F19ABC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943" y="3321769"/>
            <a:ext cx="5954179" cy="287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73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E64BBF2-5A22-4298-925C-0512DBE70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88" y="-171400"/>
            <a:ext cx="12192000" cy="638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32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612</Words>
  <Application>Microsoft Office PowerPoint</Application>
  <PresentationFormat>Širokozaslonsko</PresentationFormat>
  <Paragraphs>68</Paragraphs>
  <Slides>27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4</vt:i4>
      </vt:variant>
      <vt:variant>
        <vt:lpstr>Naslovi diapozitivov</vt:lpstr>
      </vt:variant>
      <vt:variant>
        <vt:i4>27</vt:i4>
      </vt:variant>
    </vt:vector>
  </HeadingPairs>
  <TitlesOfParts>
    <vt:vector size="35" baseType="lpstr">
      <vt:lpstr>Arial</vt:lpstr>
      <vt:lpstr>Calibri</vt:lpstr>
      <vt:lpstr>Open Sans</vt:lpstr>
      <vt:lpstr>Titillium</vt:lpstr>
      <vt:lpstr>Officeova tema</vt:lpstr>
      <vt:lpstr>1_Načrt po meri</vt:lpstr>
      <vt:lpstr>Načrt po meri</vt:lpstr>
      <vt:lpstr>2_Načrt po meri</vt:lpstr>
      <vt:lpstr> </vt:lpstr>
      <vt:lpstr>PowerPointova predstavitev</vt:lpstr>
      <vt:lpstr>O Novom mestu Osnovne činjenice</vt:lpstr>
      <vt:lpstr>Važnost kvalitete zraka u Novom mestu Vizija: zdrava i </vt:lpstr>
      <vt:lpstr>Novo mesto Što znači kvaliteta zraka?</vt:lpstr>
      <vt:lpstr>Polazišta za buduče upravljanje zraka Kako se pripremiti za budućnost </vt:lpstr>
      <vt:lpstr>PowerPointova predstavitev</vt:lpstr>
      <vt:lpstr>PowerPointova predstavitev</vt:lpstr>
      <vt:lpstr>PowerPointova predstavitev</vt:lpstr>
      <vt:lpstr>PowerPointova predstavitev</vt:lpstr>
      <vt:lpstr>Izvori zagađenja Spektrografska analiza itd.</vt:lpstr>
      <vt:lpstr>Aktivnosti  Direktne aktivnosti za bolji zrak</vt:lpstr>
      <vt:lpstr>PowerPointova predstavitev</vt:lpstr>
      <vt:lpstr>PowerPointova predstavitev</vt:lpstr>
      <vt:lpstr>PowerPointova predstavitev</vt:lpstr>
      <vt:lpstr>Održiva mobilnost E-mobilnost i javni prijevoz putnik</vt:lpstr>
      <vt:lpstr>Održiva mobilnost Biciklističke i pješačke cone</vt:lpstr>
      <vt:lpstr>PowerPointova predstavitev</vt:lpstr>
      <vt:lpstr>PowerPointova predstavitev</vt:lpstr>
      <vt:lpstr>PowerPointova predstavitev</vt:lpstr>
      <vt:lpstr>PowerPointova predstavitev</vt:lpstr>
      <vt:lpstr>Energetska renovacija javnih zgrada 2016 - 2022</vt:lpstr>
      <vt:lpstr>PowerPointova predstavitev</vt:lpstr>
      <vt:lpstr>Sljedeći koraci </vt:lpstr>
      <vt:lpstr>Sistemi mjerenja kvalitete vazduha Airly – airly.org &amp; Senzemo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MONM</dc:title>
  <dc:creator>PG</dc:creator>
  <cp:lastModifiedBy>MONM - Peter Geršič</cp:lastModifiedBy>
  <cp:revision>378</cp:revision>
  <dcterms:created xsi:type="dcterms:W3CDTF">2015-02-23T15:16:11Z</dcterms:created>
  <dcterms:modified xsi:type="dcterms:W3CDTF">2024-03-26T08:16:39Z</dcterms:modified>
</cp:coreProperties>
</file>