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59"/>
  </p:notesMasterIdLst>
  <p:sldIdLst>
    <p:sldId id="256" r:id="rId2"/>
    <p:sldId id="309" r:id="rId3"/>
    <p:sldId id="306" r:id="rId4"/>
    <p:sldId id="307" r:id="rId5"/>
    <p:sldId id="310" r:id="rId6"/>
    <p:sldId id="311" r:id="rId7"/>
    <p:sldId id="312" r:id="rId8"/>
    <p:sldId id="313" r:id="rId9"/>
    <p:sldId id="322" r:id="rId10"/>
    <p:sldId id="300" r:id="rId11"/>
    <p:sldId id="302" r:id="rId12"/>
    <p:sldId id="303" r:id="rId13"/>
    <p:sldId id="272" r:id="rId14"/>
    <p:sldId id="314" r:id="rId15"/>
    <p:sldId id="257" r:id="rId16"/>
    <p:sldId id="258" r:id="rId17"/>
    <p:sldId id="259" r:id="rId18"/>
    <p:sldId id="260" r:id="rId19"/>
    <p:sldId id="261" r:id="rId20"/>
    <p:sldId id="262" r:id="rId21"/>
    <p:sldId id="263" r:id="rId22"/>
    <p:sldId id="265" r:id="rId23"/>
    <p:sldId id="271" r:id="rId24"/>
    <p:sldId id="266" r:id="rId25"/>
    <p:sldId id="267" r:id="rId26"/>
    <p:sldId id="268" r:id="rId27"/>
    <p:sldId id="298" r:id="rId28"/>
    <p:sldId id="299" r:id="rId29"/>
    <p:sldId id="269" r:id="rId30"/>
    <p:sldId id="270" r:id="rId31"/>
    <p:sldId id="276" r:id="rId32"/>
    <p:sldId id="273" r:id="rId33"/>
    <p:sldId id="274" r:id="rId34"/>
    <p:sldId id="275" r:id="rId35"/>
    <p:sldId id="293" r:id="rId36"/>
    <p:sldId id="294" r:id="rId37"/>
    <p:sldId id="277" r:id="rId38"/>
    <p:sldId id="279" r:id="rId39"/>
    <p:sldId id="280" r:id="rId40"/>
    <p:sldId id="278" r:id="rId41"/>
    <p:sldId id="304" r:id="rId42"/>
    <p:sldId id="282" r:id="rId43"/>
    <p:sldId id="284" r:id="rId44"/>
    <p:sldId id="285" r:id="rId45"/>
    <p:sldId id="286" r:id="rId46"/>
    <p:sldId id="290" r:id="rId47"/>
    <p:sldId id="287" r:id="rId48"/>
    <p:sldId id="288" r:id="rId49"/>
    <p:sldId id="289" r:id="rId50"/>
    <p:sldId id="283" r:id="rId51"/>
    <p:sldId id="295" r:id="rId52"/>
    <p:sldId id="296" r:id="rId53"/>
    <p:sldId id="297" r:id="rId54"/>
    <p:sldId id="305" r:id="rId55"/>
    <p:sldId id="281" r:id="rId56"/>
    <p:sldId id="291" r:id="rId57"/>
    <p:sldId id="323"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5" autoAdjust="0"/>
    <p:restoredTop sz="91203" autoAdjust="0"/>
  </p:normalViewPr>
  <p:slideViewPr>
    <p:cSldViewPr>
      <p:cViewPr varScale="1">
        <p:scale>
          <a:sx n="66" d="100"/>
          <a:sy n="66" d="100"/>
        </p:scale>
        <p:origin x="-15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891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8945AF67-49E3-4B7C-958A-152898489BA8}" type="datetimeFigureOut">
              <a:rPr lang="en-US"/>
              <a:pPr>
                <a:defRPr/>
              </a:pPr>
              <a:t>2/16/2024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F5830B4-E5AC-49F7-A25E-02FFD515845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endParaRPr lang="en-GB" altLang="en-US" smtClean="0"/>
          </a:p>
          <a:p>
            <a:pPr marL="0" lvl="1" eaLnBrk="1" hangingPunct="1">
              <a:spcBef>
                <a:spcPct val="0"/>
              </a:spcBef>
            </a:pPr>
            <a:r>
              <a:rPr lang="en-GB" altLang="en-US" smtClean="0"/>
              <a:t>WHO estimates that </a:t>
            </a:r>
            <a:r>
              <a:rPr lang="en-GB" altLang="en-US" b="1" smtClean="0"/>
              <a:t>3 million persons globally died prematurely in 2012 </a:t>
            </a:r>
            <a:r>
              <a:rPr lang="en-GB" altLang="en-US" smtClean="0"/>
              <a:t>due to the effects of ambient air pollution.</a:t>
            </a:r>
          </a:p>
          <a:p>
            <a:pPr marL="0" lvl="1" eaLnBrk="1" hangingPunct="1">
              <a:spcBef>
                <a:spcPct val="0"/>
              </a:spcBef>
            </a:pPr>
            <a:endParaRPr lang="en-GB" altLang="en-US" smtClean="0"/>
          </a:p>
          <a:p>
            <a:pPr marL="0" lvl="1" eaLnBrk="1" hangingPunct="1">
              <a:spcBef>
                <a:spcPct val="0"/>
              </a:spcBef>
            </a:pPr>
            <a:r>
              <a:rPr lang="en-GB" altLang="en-US" smtClean="0"/>
              <a:t>In 2008‐2013, despite decreasing trends in levels in monitored cities, particulate matter (PM</a:t>
            </a:r>
            <a:r>
              <a:rPr lang="en-GB" altLang="en-US" baseline="-25000" smtClean="0"/>
              <a:t>2.5</a:t>
            </a:r>
            <a:r>
              <a:rPr lang="en-GB" altLang="en-US" smtClean="0"/>
              <a:t>) levels exceeded the WHO air quality guidelines (annual average 10 µg/m</a:t>
            </a:r>
            <a:r>
              <a:rPr lang="en-GB" altLang="en-US" baseline="30000" smtClean="0"/>
              <a:t>3</a:t>
            </a:r>
            <a:r>
              <a:rPr lang="en-GB" altLang="en-US" smtClean="0"/>
              <a:t>) in about 70% of cities from European high income countries and in over 90% of those from European low- and middle-income countries</a:t>
            </a:r>
          </a:p>
          <a:p>
            <a:pPr eaLnBrk="1" hangingPunct="1">
              <a:spcBef>
                <a:spcPct val="0"/>
              </a:spcBef>
            </a:pPr>
            <a:endParaRPr lang="en-GB" alt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5C0EFBEF-0CBE-4F35-BB35-765ED80AA164}" type="slidenum">
              <a:rPr lang="fr-FR" altLang="en-US">
                <a:cs typeface="Arial" pitchFamily="34" charset="0"/>
              </a:rPr>
              <a:pPr/>
              <a:t>27</a:t>
            </a:fld>
            <a:endParaRPr lang="fr-FR" alt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smtClean="0"/>
              <a:t>Some examples.</a:t>
            </a:r>
          </a:p>
        </p:txBody>
      </p:sp>
      <p:sp>
        <p:nvSpPr>
          <p:cNvPr id="35844" name="Slide Number Placeholder 3"/>
          <p:cNvSpPr>
            <a:spLocks noGrp="1"/>
          </p:cNvSpPr>
          <p:nvPr>
            <p:ph type="sldNum" sz="quarter" idx="5"/>
          </p:nvPr>
        </p:nvSpPr>
        <p:spPr bwMode="auto">
          <a:noFill/>
          <a:ln>
            <a:miter lim="800000"/>
            <a:headEnd/>
            <a:tailEnd/>
          </a:ln>
        </p:spPr>
        <p:txBody>
          <a:bodyPr/>
          <a:lstStyle/>
          <a:p>
            <a:fld id="{31C5BECE-0094-4B6E-84F2-CCE1A2EE5F90}" type="slidenum">
              <a:rPr lang="en-GB" altLang="en-US">
                <a:cs typeface="Arial" pitchFamily="34" charset="0"/>
              </a:rPr>
              <a:pPr/>
              <a:t>28</a:t>
            </a:fld>
            <a:endParaRPr lang="en-GB" altLang="en-US">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8"/>
          <p:cNvSpPr>
            <a:spLocks noGrp="1" noChangeArrowheads="1"/>
          </p:cNvSpPr>
          <p:nvPr>
            <p:ph type="sldNum" sz="quarter" idx="5"/>
          </p:nvPr>
        </p:nvSpPr>
        <p:spPr bwMode="auto">
          <a:xfrm>
            <a:off x="3884613" y="8685213"/>
            <a:ext cx="2971800" cy="457200"/>
          </a:xfrm>
          <a:noFill/>
          <a:ln>
            <a:round/>
            <a:headEnd/>
            <a:tailEnd/>
          </a:ln>
        </p:spPr>
        <p:txBody>
          <a:bodyPr lIns="80165" tIns="40083" rIns="80165" bIns="40083"/>
          <a:lstStyle/>
          <a:p>
            <a:pPr>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pPr>
            <a:fld id="{52689EE6-4CBF-43FF-9A6A-A16733791B01}" type="slidenum">
              <a:rPr lang="fr-FR" altLang="fr-FR">
                <a:solidFill>
                  <a:srgbClr val="000000"/>
                </a:solidFill>
                <a:latin typeface="Times New Roman" pitchFamily="18" charset="0"/>
                <a:ea typeface="Microsoft YaHei" pitchFamily="34" charset="-122"/>
                <a:cs typeface="Arial" pitchFamily="34" charset="0"/>
              </a:rPr>
              <a:pPr>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pPr>
              <a:t>51</a:t>
            </a:fld>
            <a:endParaRPr lang="fr-FR" altLang="fr-FR">
              <a:solidFill>
                <a:srgbClr val="000000"/>
              </a:solidFill>
              <a:latin typeface="Times New Roman" pitchFamily="18" charset="0"/>
              <a:ea typeface="Microsoft YaHei" pitchFamily="34" charset="-122"/>
              <a:cs typeface="Arial" pitchFamily="34" charset="0"/>
            </a:endParaRPr>
          </a:p>
        </p:txBody>
      </p:sp>
      <p:sp>
        <p:nvSpPr>
          <p:cNvPr id="60419" name="Rectangle 1"/>
          <p:cNvSpPr>
            <a:spLocks noGrp="1" noRot="1" noChangeAspect="1" noChangeArrowheads="1" noTextEdit="1"/>
          </p:cNvSpPr>
          <p:nvPr>
            <p:ph type="sldImg"/>
          </p:nvPr>
        </p:nvSpPr>
        <p:spPr bwMode="auto">
          <a:xfrm>
            <a:off x="1143000" y="695325"/>
            <a:ext cx="4568825" cy="3425825"/>
          </a:xfrm>
          <a:solidFill>
            <a:srgbClr val="FFFFFF"/>
          </a:solidFill>
          <a:ln>
            <a:solidFill>
              <a:srgbClr val="000000"/>
            </a:solidFill>
            <a:miter lim="800000"/>
            <a:headEnd/>
            <a:tailEnd/>
          </a:ln>
        </p:spPr>
      </p:sp>
      <p:sp>
        <p:nvSpPr>
          <p:cNvPr id="60420" name="Rectangle 1"/>
          <p:cNvSpPr>
            <a:spLocks noChangeArrowheads="1"/>
          </p:cNvSpPr>
          <p:nvPr/>
        </p:nvSpPr>
        <p:spPr bwMode="auto">
          <a:xfrm>
            <a:off x="488950" y="4371975"/>
            <a:ext cx="5815013" cy="2135188"/>
          </a:xfrm>
          <a:prstGeom prst="rect">
            <a:avLst/>
          </a:prstGeom>
          <a:noFill/>
          <a:ln w="9525">
            <a:noFill/>
            <a:miter lim="800000"/>
            <a:headEnd/>
            <a:tailEnd/>
          </a:ln>
        </p:spPr>
        <p:txBody>
          <a:bodyPr lIns="80165" tIns="40083" rIns="80165" bIns="40083">
            <a:spAutoFit/>
          </a:bodyPr>
          <a:lstStyle/>
          <a:p>
            <a:pPr marL="171450" indent="-171450">
              <a:spcBef>
                <a:spcPts val="525"/>
              </a:spcBef>
              <a:buFont typeface="Arial" pitchFamily="34" charset="0"/>
              <a:buChar char="•"/>
            </a:pPr>
            <a:r>
              <a:rPr lang="en-US" altLang="en-US" sz="1100">
                <a:ea typeface="Microsoft YaHei" pitchFamily="34" charset="-122"/>
                <a:cs typeface="Arial" pitchFamily="34" charset="0"/>
              </a:rPr>
              <a:t>90% of the WHO European region residents are reported to have access to improved water and sanitation facilities (WHO &amp; UNICEF 2014)</a:t>
            </a:r>
          </a:p>
          <a:p>
            <a:pPr marL="171450" indent="-171450">
              <a:spcBef>
                <a:spcPts val="525"/>
              </a:spcBef>
              <a:buFont typeface="Arial" pitchFamily="34" charset="0"/>
              <a:buChar char="•"/>
            </a:pPr>
            <a:r>
              <a:rPr lang="en-US" altLang="en-US" sz="1100">
                <a:ea typeface="Microsoft YaHei" pitchFamily="34" charset="-122"/>
                <a:cs typeface="Arial" pitchFamily="34" charset="0"/>
              </a:rPr>
              <a:t>Still, serious inequalities persist for poor and rural citizens with Stalled progress and setbacks occurred in Caucasus and Central Asia (WHO &amp; UNICEF 2014)</a:t>
            </a:r>
          </a:p>
          <a:p>
            <a:pPr marL="171450" indent="-171450">
              <a:spcBef>
                <a:spcPts val="525"/>
              </a:spcBef>
              <a:buFont typeface="Arial" pitchFamily="34" charset="0"/>
              <a:buChar char="•"/>
            </a:pPr>
            <a:r>
              <a:rPr lang="en-US" altLang="en-US" sz="1100">
                <a:ea typeface="Microsoft YaHei" pitchFamily="34" charset="-122"/>
                <a:cs typeface="Arial" pitchFamily="34" charset="0"/>
              </a:rPr>
              <a:t>More than a third of European countries have either established enforceable regulations or scale-up strategies on Water Safety Plan-type approaches (WHO Global and Regional Survey on Water Safety Plans (publication forthcoming)</a:t>
            </a:r>
          </a:p>
          <a:p>
            <a:pPr marL="171450" indent="-171450">
              <a:spcBef>
                <a:spcPts val="525"/>
              </a:spcBef>
              <a:buFont typeface="Arial" pitchFamily="34" charset="0"/>
              <a:buChar char="•"/>
            </a:pPr>
            <a:r>
              <a:rPr lang="en-US" altLang="en-US" sz="1100">
                <a:ea typeface="Microsoft YaHei" pitchFamily="34" charset="-122"/>
                <a:cs typeface="Arial" pitchFamily="34" charset="0"/>
              </a:rPr>
              <a:t>Since 2010, Bosnia and Herzegovina and Serbia acceded to the Protocol on Water and Health to the 1992 Convention on the Protection and Use of Transboundary Watercourses and International Lakes – the main policy mechanism for Parma Goal 1, with 26 Parties representing 60% of WHO Euro Region population.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8"/>
          <p:cNvSpPr>
            <a:spLocks noGrp="1" noChangeArrowheads="1"/>
          </p:cNvSpPr>
          <p:nvPr>
            <p:ph type="sldNum" sz="quarter" idx="5"/>
          </p:nvPr>
        </p:nvSpPr>
        <p:spPr bwMode="auto">
          <a:xfrm>
            <a:off x="3884613" y="8685213"/>
            <a:ext cx="2971800" cy="457200"/>
          </a:xfrm>
          <a:noFill/>
          <a:ln>
            <a:round/>
            <a:headEnd/>
            <a:tailEnd/>
          </a:ln>
        </p:spPr>
        <p:txBody>
          <a:bodyPr lIns="80165" tIns="40083" rIns="80165" bIns="40083"/>
          <a:lstStyle/>
          <a:p>
            <a:pPr>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pPr>
            <a:fld id="{0761DA12-6F48-425D-B975-C70F63E9C0F4}" type="slidenum">
              <a:rPr lang="fr-FR" altLang="fr-FR">
                <a:solidFill>
                  <a:srgbClr val="000000"/>
                </a:solidFill>
                <a:latin typeface="Times New Roman" pitchFamily="18" charset="0"/>
                <a:ea typeface="Microsoft YaHei" pitchFamily="34" charset="-122"/>
                <a:cs typeface="Arial" pitchFamily="34" charset="0"/>
              </a:rPr>
              <a:pPr>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pPr>
              <a:t>52</a:t>
            </a:fld>
            <a:endParaRPr lang="fr-FR" altLang="fr-FR">
              <a:solidFill>
                <a:srgbClr val="000000"/>
              </a:solidFill>
              <a:latin typeface="Times New Roman" pitchFamily="18" charset="0"/>
              <a:ea typeface="Microsoft YaHei" pitchFamily="34" charset="-122"/>
              <a:cs typeface="Arial" pitchFamily="34" charset="0"/>
            </a:endParaRPr>
          </a:p>
        </p:txBody>
      </p:sp>
      <p:sp>
        <p:nvSpPr>
          <p:cNvPr id="62467" name="Rectangle 1"/>
          <p:cNvSpPr>
            <a:spLocks noGrp="1" noRot="1" noChangeAspect="1" noChangeArrowheads="1" noTextEdit="1"/>
          </p:cNvSpPr>
          <p:nvPr>
            <p:ph type="sldImg"/>
          </p:nvPr>
        </p:nvSpPr>
        <p:spPr bwMode="auto">
          <a:xfrm>
            <a:off x="1143000" y="695325"/>
            <a:ext cx="4568825" cy="3425825"/>
          </a:xfrm>
          <a:solidFill>
            <a:srgbClr val="FFFFFF"/>
          </a:solidFill>
          <a:ln>
            <a:solidFill>
              <a:srgbClr val="000000"/>
            </a:solidFill>
            <a:miter lim="800000"/>
            <a:headEnd/>
            <a:tailEnd/>
          </a:ln>
        </p:spPr>
      </p:sp>
      <p:sp>
        <p:nvSpPr>
          <p:cNvPr id="62468" name="Rectangle 1"/>
          <p:cNvSpPr>
            <a:spLocks noChangeArrowheads="1"/>
          </p:cNvSpPr>
          <p:nvPr/>
        </p:nvSpPr>
        <p:spPr bwMode="auto">
          <a:xfrm>
            <a:off x="488950" y="4371975"/>
            <a:ext cx="5815013" cy="2135188"/>
          </a:xfrm>
          <a:prstGeom prst="rect">
            <a:avLst/>
          </a:prstGeom>
          <a:noFill/>
          <a:ln w="9525">
            <a:noFill/>
            <a:miter lim="800000"/>
            <a:headEnd/>
            <a:tailEnd/>
          </a:ln>
        </p:spPr>
        <p:txBody>
          <a:bodyPr lIns="80165" tIns="40083" rIns="80165" bIns="40083">
            <a:spAutoFit/>
          </a:bodyPr>
          <a:lstStyle/>
          <a:p>
            <a:pPr marL="171450" indent="-171450">
              <a:spcBef>
                <a:spcPts val="525"/>
              </a:spcBef>
              <a:buFont typeface="Arial" pitchFamily="34" charset="0"/>
              <a:buChar char="•"/>
            </a:pPr>
            <a:r>
              <a:rPr lang="en-US" altLang="en-US" sz="1100">
                <a:ea typeface="Microsoft YaHei" pitchFamily="34" charset="-122"/>
                <a:cs typeface="Arial" pitchFamily="34" charset="0"/>
              </a:rPr>
              <a:t>90% of the WHO European region residents are reported to have access to improved water and sanitation facilities (WHO &amp; UNICEF 2014)</a:t>
            </a:r>
          </a:p>
          <a:p>
            <a:pPr marL="171450" indent="-171450">
              <a:spcBef>
                <a:spcPts val="525"/>
              </a:spcBef>
              <a:buFont typeface="Arial" pitchFamily="34" charset="0"/>
              <a:buChar char="•"/>
            </a:pPr>
            <a:r>
              <a:rPr lang="en-US" altLang="en-US" sz="1100">
                <a:ea typeface="Microsoft YaHei" pitchFamily="34" charset="-122"/>
                <a:cs typeface="Arial" pitchFamily="34" charset="0"/>
              </a:rPr>
              <a:t>Still, serious inequalities persist for poor and rural citizens with Stalled progress and setbacks occurred in Caucasus and Central Asia (WHO &amp; UNICEF 2014)</a:t>
            </a:r>
          </a:p>
          <a:p>
            <a:pPr marL="171450" indent="-171450">
              <a:spcBef>
                <a:spcPts val="525"/>
              </a:spcBef>
              <a:buFont typeface="Arial" pitchFamily="34" charset="0"/>
              <a:buChar char="•"/>
            </a:pPr>
            <a:r>
              <a:rPr lang="en-US" altLang="en-US" sz="1100">
                <a:ea typeface="Microsoft YaHei" pitchFamily="34" charset="-122"/>
                <a:cs typeface="Arial" pitchFamily="34" charset="0"/>
              </a:rPr>
              <a:t>More than a third of European countries have either established enforceable regulations or scale-up strategies on Water Safety Plan-type approaches (WHO Global and Regional Survey on Water Safety Plans (publication forthcoming)</a:t>
            </a:r>
          </a:p>
          <a:p>
            <a:pPr marL="171450" indent="-171450">
              <a:spcBef>
                <a:spcPts val="525"/>
              </a:spcBef>
              <a:buFont typeface="Arial" pitchFamily="34" charset="0"/>
              <a:buChar char="•"/>
            </a:pPr>
            <a:r>
              <a:rPr lang="en-US" altLang="en-US" sz="1100">
                <a:ea typeface="Microsoft YaHei" pitchFamily="34" charset="-122"/>
                <a:cs typeface="Arial" pitchFamily="34" charset="0"/>
              </a:rPr>
              <a:t>Since 2010, Bosnia and Herzegovina and Serbia acceded to the Protocol on Water and Health to the 1992 Convention on the Protection and Use of Transboundary Watercourses and International Lakes – the main policy mechanism for Parma Goal 1, with 26 Parties representing 60% of WHO Euro Region population.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smtClean="0"/>
              <a:t>Link to Transport and Urban Planning, MoF – limitations: only mortality; not yet air pollution and noise co-benefits – VSL debate</a:t>
            </a:r>
          </a:p>
        </p:txBody>
      </p:sp>
      <p:sp>
        <p:nvSpPr>
          <p:cNvPr id="64516" name="Slide Number Placeholder 3"/>
          <p:cNvSpPr>
            <a:spLocks noGrp="1"/>
          </p:cNvSpPr>
          <p:nvPr>
            <p:ph type="sldNum" sz="quarter" idx="5"/>
          </p:nvPr>
        </p:nvSpPr>
        <p:spPr bwMode="auto">
          <a:noFill/>
          <a:ln>
            <a:miter lim="800000"/>
            <a:headEnd/>
            <a:tailEnd/>
          </a:ln>
        </p:spPr>
        <p:txBody>
          <a:bodyPr/>
          <a:lstStyle/>
          <a:p>
            <a:pPr defTabSz="449263">
              <a:lnSpc>
                <a:spcPct val="95000"/>
              </a:lnSpc>
              <a:buSzPct val="100000"/>
              <a:tabLst>
                <a:tab pos="0" algn="l"/>
                <a:tab pos="400050" algn="l"/>
                <a:tab pos="801688" algn="l"/>
                <a:tab pos="1203325" algn="l"/>
                <a:tab pos="1606550" algn="l"/>
                <a:tab pos="2008188" algn="l"/>
                <a:tab pos="2409825" algn="l"/>
                <a:tab pos="2811463" algn="l"/>
                <a:tab pos="3213100" algn="l"/>
                <a:tab pos="3616325" algn="l"/>
                <a:tab pos="4017963" algn="l"/>
                <a:tab pos="4419600" algn="l"/>
                <a:tab pos="4821238" algn="l"/>
                <a:tab pos="5224463" algn="l"/>
                <a:tab pos="5626100" algn="l"/>
                <a:tab pos="6027738" algn="l"/>
                <a:tab pos="6429375" algn="l"/>
                <a:tab pos="6831013" algn="l"/>
                <a:tab pos="7234238" algn="l"/>
                <a:tab pos="7635875" algn="l"/>
                <a:tab pos="8037513" algn="l"/>
              </a:tabLst>
            </a:pPr>
            <a:fld id="{9FD68DB6-3EF4-4C8B-A62B-AD01202B8A52}" type="slidenum">
              <a:rPr lang="en-US" altLang="en-US" sz="1300">
                <a:solidFill>
                  <a:srgbClr val="000000"/>
                </a:solidFill>
                <a:latin typeface="Times New Roman" pitchFamily="18" charset="0"/>
                <a:ea typeface="Microsoft YaHei" pitchFamily="34" charset="-122"/>
                <a:cs typeface="Arial" pitchFamily="34" charset="0"/>
              </a:rPr>
              <a:pPr defTabSz="449263">
                <a:lnSpc>
                  <a:spcPct val="95000"/>
                </a:lnSpc>
                <a:buSzPct val="100000"/>
                <a:tabLst>
                  <a:tab pos="0" algn="l"/>
                  <a:tab pos="400050" algn="l"/>
                  <a:tab pos="801688" algn="l"/>
                  <a:tab pos="1203325" algn="l"/>
                  <a:tab pos="1606550" algn="l"/>
                  <a:tab pos="2008188" algn="l"/>
                  <a:tab pos="2409825" algn="l"/>
                  <a:tab pos="2811463" algn="l"/>
                  <a:tab pos="3213100" algn="l"/>
                  <a:tab pos="3616325" algn="l"/>
                  <a:tab pos="4017963" algn="l"/>
                  <a:tab pos="4419600" algn="l"/>
                  <a:tab pos="4821238" algn="l"/>
                  <a:tab pos="5224463" algn="l"/>
                  <a:tab pos="5626100" algn="l"/>
                  <a:tab pos="6027738" algn="l"/>
                  <a:tab pos="6429375" algn="l"/>
                  <a:tab pos="6831013" algn="l"/>
                  <a:tab pos="7234238" algn="l"/>
                  <a:tab pos="7635875" algn="l"/>
                  <a:tab pos="8037513" algn="l"/>
                </a:tabLst>
              </a:pPr>
              <a:t>53</a:t>
            </a:fld>
            <a:endParaRPr lang="en-US" altLang="en-US" sz="1300">
              <a:solidFill>
                <a:srgbClr val="000000"/>
              </a:solidFill>
              <a:latin typeface="Times New Roman" pitchFamily="18" charset="0"/>
              <a:ea typeface="Microsoft YaHei" pitchFamily="34" charset="-122"/>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kumimoji="1" lang="en-US" alt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kumimoji="1" lang="en-US" alt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GB" altLang="en-US"/>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GB" altLang="en-US"/>
            </a:p>
          </p:txBody>
        </p:sp>
      </p:grpSp>
      <p:sp>
        <p:nvSpPr>
          <p:cNvPr id="49160"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altLang="en-US" noProof="0"/>
              <a:t>Click to edit Master subtitle style</a:t>
            </a:r>
          </a:p>
        </p:txBody>
      </p:sp>
      <p:sp>
        <p:nvSpPr>
          <p:cNvPr id="49164"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altLang="en-US" noProof="0"/>
              <a:t>Click to edit Master title style</a:t>
            </a:r>
          </a:p>
        </p:txBody>
      </p:sp>
      <p:sp>
        <p:nvSpPr>
          <p:cNvPr id="10" name="Date Placeholder 9"/>
          <p:cNvSpPr>
            <a:spLocks noGrp="1" noChangeArrowheads="1"/>
          </p:cNvSpPr>
          <p:nvPr>
            <p:ph type="dt" sz="quarter" idx="10"/>
          </p:nvPr>
        </p:nvSpPr>
        <p:spPr/>
        <p:txBody>
          <a:bodyPr/>
          <a:lstStyle>
            <a:lvl1pPr>
              <a:defRPr>
                <a:solidFill>
                  <a:schemeClr val="bg1"/>
                </a:solidFill>
              </a:defRPr>
            </a:lvl1pPr>
          </a:lstStyle>
          <a:p>
            <a:pPr>
              <a:defRPr/>
            </a:pPr>
            <a:endParaRPr lang="en-US" altLang="en-US"/>
          </a:p>
        </p:txBody>
      </p:sp>
      <p:sp>
        <p:nvSpPr>
          <p:cNvPr id="11" name="Footer Placeholder 10"/>
          <p:cNvSpPr>
            <a:spLocks noGrp="1" noChangeArrowheads="1"/>
          </p:cNvSpPr>
          <p:nvPr>
            <p:ph type="ftr" sz="quarter" idx="11"/>
          </p:nvPr>
        </p:nvSpPr>
        <p:spPr/>
        <p:txBody>
          <a:bodyPr/>
          <a:lstStyle>
            <a:lvl1pPr algn="r">
              <a:defRPr/>
            </a:lvl1pPr>
          </a:lstStyle>
          <a:p>
            <a:pPr>
              <a:defRPr/>
            </a:pPr>
            <a:endParaRPr lang="en-US" altLang="en-US"/>
          </a:p>
        </p:txBody>
      </p:sp>
      <p:sp>
        <p:nvSpPr>
          <p:cNvPr id="12" name="Slide Number Placeholder 11"/>
          <p:cNvSpPr>
            <a:spLocks noGrp="1" noChangeArrowheads="1"/>
          </p:cNvSpPr>
          <p:nvPr>
            <p:ph type="sldNum" sz="quarter" idx="12"/>
          </p:nvPr>
        </p:nvSpPr>
        <p:spPr>
          <a:xfrm>
            <a:off x="76200" y="6248400"/>
            <a:ext cx="587375" cy="488950"/>
          </a:xfrm>
        </p:spPr>
        <p:txBody>
          <a:bodyPr anchorCtr="0"/>
          <a:lstStyle>
            <a:lvl1pPr>
              <a:defRPr/>
            </a:lvl1pPr>
          </a:lstStyle>
          <a:p>
            <a:fld id="{E56E97FB-C660-4150-B318-9A3CE13F159A}"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fld id="{65A1E960-1395-4398-8342-730821B2CB13}"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fld id="{89374D42-E130-4A98-9AAC-9AEF161740FC}"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srcRect/>
          <a:stretch>
            <a:fillRect/>
          </a:stretch>
        </p:blipFill>
        <p:spPr bwMode="auto">
          <a:xfrm>
            <a:off x="-4763" y="0"/>
            <a:ext cx="9142413" cy="685165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1681" y="227545"/>
            <a:ext cx="8425440" cy="653807"/>
          </a:xfrm>
        </p:spPr>
        <p:txBody>
          <a:bodyPr>
            <a:noAutofit/>
          </a:bodyPr>
          <a:lstStyle>
            <a:lvl1pPr algn="l">
              <a:defRPr sz="3600">
                <a:solidFill>
                  <a:srgbClr val="0070C0"/>
                </a:solidFill>
              </a:defRPr>
            </a:lvl1pPr>
          </a:lstStyle>
          <a:p>
            <a:pPr lvl="0"/>
            <a:r>
              <a:rPr lang="en-US"/>
              <a:t>Click to edit Master text styles</a:t>
            </a:r>
          </a:p>
        </p:txBody>
      </p:sp>
      <p:sp>
        <p:nvSpPr>
          <p:cNvPr id="6" name="Content Placeholder 5"/>
          <p:cNvSpPr>
            <a:spLocks noGrp="1"/>
          </p:cNvSpPr>
          <p:nvPr>
            <p:ph sz="quarter" idx="11"/>
          </p:nvPr>
        </p:nvSpPr>
        <p:spPr>
          <a:xfrm>
            <a:off x="391681" y="1077234"/>
            <a:ext cx="8425440" cy="4703535"/>
          </a:xfrm>
        </p:spPr>
        <p:txBody>
          <a:bodyPr/>
          <a:lstStyle>
            <a:lvl1pPr>
              <a:defRPr/>
            </a:lvl1pPr>
            <a:lvl2pPr>
              <a:defRPr/>
            </a:lvl2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fld id="{37821F53-47D7-43EC-8B7B-06FE5E665FD4}"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fld id="{FE4DD2F2-F498-4F66-BA6E-1C666847EF33}"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fld id="{07A82E33-2A5E-4ED6-9CDF-487C2C1AB136}"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3"/>
          <p:cNvSpPr>
            <a:spLocks noGrp="1" noChangeArrowheads="1"/>
          </p:cNvSpPr>
          <p:nvPr>
            <p:ph type="sldNum" sz="quarter" idx="12"/>
          </p:nvPr>
        </p:nvSpPr>
        <p:spPr>
          <a:ln/>
        </p:spPr>
        <p:txBody>
          <a:bodyPr/>
          <a:lstStyle>
            <a:lvl1pPr>
              <a:defRPr/>
            </a:lvl1pPr>
          </a:lstStyle>
          <a:p>
            <a:fld id="{E4040736-BBB6-43F2-B577-C5C676401291}"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3"/>
          <p:cNvSpPr>
            <a:spLocks noGrp="1" noChangeArrowheads="1"/>
          </p:cNvSpPr>
          <p:nvPr>
            <p:ph type="sldNum" sz="quarter" idx="12"/>
          </p:nvPr>
        </p:nvSpPr>
        <p:spPr>
          <a:ln/>
        </p:spPr>
        <p:txBody>
          <a:bodyPr/>
          <a:lstStyle>
            <a:lvl1pPr>
              <a:defRPr/>
            </a:lvl1pPr>
          </a:lstStyle>
          <a:p>
            <a:fld id="{9997E341-631A-488F-936B-174125307DCA}"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3"/>
          <p:cNvSpPr>
            <a:spLocks noGrp="1" noChangeArrowheads="1"/>
          </p:cNvSpPr>
          <p:nvPr>
            <p:ph type="sldNum" sz="quarter" idx="12"/>
          </p:nvPr>
        </p:nvSpPr>
        <p:spPr>
          <a:ln/>
        </p:spPr>
        <p:txBody>
          <a:bodyPr/>
          <a:lstStyle>
            <a:lvl1pPr>
              <a:defRPr/>
            </a:lvl1pPr>
          </a:lstStyle>
          <a:p>
            <a:fld id="{7C4AF2E2-057D-4B3E-80A0-BDCE15764217}"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fld id="{0AC38494-FFF8-4D1D-A941-DBC9591E2A2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fld id="{62D38548-AF40-4256-BA96-F55BBAC57D2E}"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GB" altLang="en-US"/>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GB" alt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GB" alt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8139" name="Rectangle 11"/>
          <p:cNvSpPr>
            <a:spLocks noGrp="1" noChangeArrowheads="1"/>
          </p:cNvSpPr>
          <p:nvPr>
            <p:ph type="dt" sz="half" idx="2"/>
          </p:nvPr>
        </p:nvSpPr>
        <p:spPr bwMode="auto">
          <a:xfrm>
            <a:off x="2438400" y="6248400"/>
            <a:ext cx="2130425" cy="47466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latin typeface="Arial" charset="0"/>
              </a:defRPr>
            </a:lvl1pPr>
          </a:lstStyle>
          <a:p>
            <a:pPr>
              <a:defRPr/>
            </a:pPr>
            <a:endParaRPr lang="en-US" altLang="en-US"/>
          </a:p>
        </p:txBody>
      </p:sp>
      <p:sp>
        <p:nvSpPr>
          <p:cNvPr id="48140" name="Rectangle 12"/>
          <p:cNvSpPr>
            <a:spLocks noGrp="1" noChangeArrowheads="1"/>
          </p:cNvSpPr>
          <p:nvPr>
            <p:ph type="ftr" sz="quarter" idx="3"/>
          </p:nvPr>
        </p:nvSpPr>
        <p:spPr bwMode="auto">
          <a:xfrm>
            <a:off x="5791200" y="6248400"/>
            <a:ext cx="2897188" cy="474663"/>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48141" name="Rectangle 13"/>
          <p:cNvSpPr>
            <a:spLocks noGrp="1" noChangeArrowheads="1"/>
          </p:cNvSpPr>
          <p:nvPr>
            <p:ph type="sldNum" sz="quarter" idx="4"/>
          </p:nvPr>
        </p:nvSpPr>
        <p:spPr bwMode="auto">
          <a:xfrm>
            <a:off x="84138" y="6242050"/>
            <a:ext cx="587375" cy="48895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22122A1C-F4BB-4E84-805D-950B3D3D38D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99"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900" r:id="rId12"/>
    <p:sldLayoutId id="2147483901" r:id="rId13"/>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library.worldbank.org/doi/abs/10.1596/978-1-4648-1816-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0.jpeg"/></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ctrTitle"/>
          </p:nvPr>
        </p:nvSpPr>
        <p:spPr>
          <a:xfrm>
            <a:off x="1600200" y="914400"/>
            <a:ext cx="7315200" cy="1676400"/>
          </a:xfrm>
        </p:spPr>
        <p:txBody>
          <a:bodyPr/>
          <a:lstStyle/>
          <a:p>
            <a:pPr eaLnBrk="1" hangingPunct="1"/>
            <a:r>
              <a:rPr lang="ru-RU" altLang="en-US" smtClean="0"/>
              <a:t>Постапка за вештачење за здравствен</a:t>
            </a:r>
            <a:r>
              <a:rPr lang="mk-MK" altLang="en-US" smtClean="0"/>
              <a:t>и </a:t>
            </a:r>
            <a:r>
              <a:rPr lang="ru-RU" altLang="en-US" smtClean="0"/>
              <a:t>последици од аерозагадување</a:t>
            </a:r>
            <a:endParaRPr lang="en-US" altLang="en-US" smtClean="0"/>
          </a:p>
        </p:txBody>
      </p:sp>
      <p:sp>
        <p:nvSpPr>
          <p:cNvPr id="6147" name="TextBox 1"/>
          <p:cNvSpPr txBox="1">
            <a:spLocks noChangeArrowheads="1"/>
          </p:cNvSpPr>
          <p:nvPr/>
        </p:nvSpPr>
        <p:spPr bwMode="auto">
          <a:xfrm>
            <a:off x="4748213" y="2971800"/>
            <a:ext cx="4395787" cy="1446213"/>
          </a:xfrm>
          <a:prstGeom prst="rect">
            <a:avLst/>
          </a:prstGeom>
          <a:noFill/>
          <a:ln w="9525">
            <a:noFill/>
            <a:miter lim="800000"/>
            <a:headEnd/>
            <a:tailEnd/>
          </a:ln>
        </p:spPr>
        <p:txBody>
          <a:bodyPr>
            <a:spAutoFit/>
          </a:bodyPr>
          <a:lstStyle/>
          <a:p>
            <a:r>
              <a:rPr lang="mk-MK" altLang="en-US" sz="2400" b="1"/>
              <a:t>Проф. д-р Михаил Кочубовски</a:t>
            </a:r>
          </a:p>
          <a:p>
            <a:r>
              <a:rPr lang="mk-MK" altLang="en-US" sz="2000" b="1"/>
              <a:t>Институт за јавно здравје на Република Северна Македонија</a:t>
            </a:r>
          </a:p>
        </p:txBody>
      </p:sp>
      <p:sp>
        <p:nvSpPr>
          <p:cNvPr id="6148" name="TextBox 4"/>
          <p:cNvSpPr txBox="1">
            <a:spLocks noChangeArrowheads="1"/>
          </p:cNvSpPr>
          <p:nvPr/>
        </p:nvSpPr>
        <p:spPr bwMode="auto">
          <a:xfrm>
            <a:off x="4953000" y="5486400"/>
            <a:ext cx="3429000" cy="523875"/>
          </a:xfrm>
          <a:prstGeom prst="rect">
            <a:avLst/>
          </a:prstGeom>
          <a:noFill/>
          <a:ln w="9525">
            <a:noFill/>
            <a:miter lim="800000"/>
            <a:headEnd/>
            <a:tailEnd/>
          </a:ln>
        </p:spPr>
        <p:txBody>
          <a:bodyPr>
            <a:spAutoFit/>
          </a:bodyPr>
          <a:lstStyle/>
          <a:p>
            <a:r>
              <a:rPr lang="mk-MK" altLang="en-US" sz="2800" b="1"/>
              <a:t>Скопје, 16.02.202</a:t>
            </a:r>
            <a:r>
              <a:rPr lang="en-US" altLang="en-US" sz="2800" b="1"/>
              <a:t>4</a:t>
            </a:r>
            <a:endParaRPr lang="en-GB" altLang="en-US" sz="2800" b="1"/>
          </a:p>
        </p:txBody>
      </p:sp>
      <p:pic>
        <p:nvPicPr>
          <p:cNvPr id="6149" name="Picture 6" descr="MK IPH logo.jpg"/>
          <p:cNvPicPr>
            <a:picLocks noChangeAspect="1"/>
          </p:cNvPicPr>
          <p:nvPr/>
        </p:nvPicPr>
        <p:blipFill>
          <a:blip r:embed="rId2"/>
          <a:srcRect/>
          <a:stretch>
            <a:fillRect/>
          </a:stretch>
        </p:blipFill>
        <p:spPr bwMode="auto">
          <a:xfrm>
            <a:off x="0" y="5046663"/>
            <a:ext cx="1979613" cy="1649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a:srcRect/>
          <a:stretch>
            <a:fillRect/>
          </a:stretch>
        </p:blipFill>
        <p:spPr bwMode="auto">
          <a:xfrm>
            <a:off x="228600" y="0"/>
            <a:ext cx="8610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srcRect/>
          <a:stretch>
            <a:fillRect/>
          </a:stretch>
        </p:blipFill>
        <p:spPr bwMode="auto">
          <a:xfrm>
            <a:off x="0" y="0"/>
            <a:ext cx="9144000"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2"/>
          <a:srcRect/>
          <a:stretch>
            <a:fillRect/>
          </a:stretch>
        </p:blipFill>
        <p:spPr bwMode="auto">
          <a:xfrm>
            <a:off x="76200" y="39688"/>
            <a:ext cx="9067800" cy="6713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55650" y="260350"/>
            <a:ext cx="7772400" cy="1143000"/>
          </a:xfrm>
          <a:solidFill>
            <a:srgbClr val="0000FF"/>
          </a:solidFill>
        </p:spPr>
        <p:txBody>
          <a:bodyPr/>
          <a:lstStyle/>
          <a:p>
            <a:r>
              <a:rPr lang="mk-MK" altLang="en-US" smtClean="0">
                <a:solidFill>
                  <a:srgbClr val="FFFF00"/>
                </a:solidFill>
                <a:cs typeface="Arial" pitchFamily="34" charset="0"/>
              </a:rPr>
              <a:t>ВЛИЈАНИЕ ВРЗ ЗДРАВЈЕТО НА ЛУЃЕТО</a:t>
            </a:r>
            <a:endParaRPr lang="en-GB" altLang="en-US" smtClean="0">
              <a:solidFill>
                <a:srgbClr val="FFFF00"/>
              </a:solidFill>
              <a:cs typeface="Arial" pitchFamily="34" charset="0"/>
            </a:endParaRPr>
          </a:p>
        </p:txBody>
      </p:sp>
      <p:sp>
        <p:nvSpPr>
          <p:cNvPr id="18435" name="Rectangle 3"/>
          <p:cNvSpPr>
            <a:spLocks noGrp="1" noChangeArrowheads="1"/>
          </p:cNvSpPr>
          <p:nvPr>
            <p:ph type="body" idx="1"/>
          </p:nvPr>
        </p:nvSpPr>
        <p:spPr>
          <a:xfrm>
            <a:off x="685800" y="1700213"/>
            <a:ext cx="7772400" cy="4681537"/>
          </a:xfrm>
          <a:solidFill>
            <a:schemeClr val="bg1"/>
          </a:solidFill>
        </p:spPr>
        <p:txBody>
          <a:bodyPr/>
          <a:lstStyle/>
          <a:p>
            <a:pPr marL="533400" indent="-533400">
              <a:buFont typeface="Wingdings" pitchFamily="2" charset="2"/>
              <a:buChar char="§"/>
            </a:pPr>
            <a:r>
              <a:rPr lang="mk-MK" altLang="en-US" sz="3000" smtClean="0">
                <a:cs typeface="Arial" pitchFamily="34" charset="0"/>
              </a:rPr>
              <a:t>Проценката на влијанието на </a:t>
            </a:r>
            <a:r>
              <a:rPr lang="mk-MK" altLang="en-US" sz="3000" b="1" smtClean="0">
                <a:cs typeface="Arial" pitchFamily="34" charset="0"/>
              </a:rPr>
              <a:t>Eвропската Комисија</a:t>
            </a:r>
            <a:r>
              <a:rPr lang="mk-MK" altLang="en-US" sz="3000" smtClean="0">
                <a:cs typeface="Arial" pitchFamily="34" charset="0"/>
              </a:rPr>
              <a:t> oценува дека секоја година </a:t>
            </a:r>
            <a:r>
              <a:rPr lang="mk-MK" altLang="en-US" sz="3000" b="1" smtClean="0">
                <a:solidFill>
                  <a:srgbClr val="FF0000"/>
                </a:solidFill>
                <a:cs typeface="Arial" pitchFamily="34" charset="0"/>
              </a:rPr>
              <a:t>369.980 луѓе прерано умираат заради аерозагадувањето</a:t>
            </a:r>
            <a:r>
              <a:rPr lang="mk-MK" altLang="en-US" sz="3000" smtClean="0">
                <a:cs typeface="Arial" pitchFamily="34" charset="0"/>
              </a:rPr>
              <a:t>. Прераната смртност, здравстената нега и лекувањето заради аерозагадувањето достигнуваат помеѓу </a:t>
            </a:r>
            <a:r>
              <a:rPr lang="mk-MK" altLang="en-US" sz="3000" b="1" smtClean="0">
                <a:cs typeface="Arial" pitchFamily="34" charset="0"/>
              </a:rPr>
              <a:t>3-9% oд БДП на ЕУ</a:t>
            </a:r>
            <a:r>
              <a:rPr lang="mk-MK" altLang="en-US" sz="3000" smtClean="0">
                <a:cs typeface="Arial" pitchFamily="34" charset="0"/>
              </a:rPr>
              <a:t>.</a:t>
            </a:r>
            <a:endParaRPr lang="en-US" altLang="en-US" sz="3000" smtClean="0">
              <a:cs typeface="Arial" pitchFamily="34" charset="0"/>
            </a:endParaRPr>
          </a:p>
          <a:p>
            <a:pPr marL="533400" indent="-533400">
              <a:buFont typeface="Wingdings" pitchFamily="2" charset="2"/>
              <a:buChar char="§"/>
            </a:pPr>
            <a:r>
              <a:rPr lang="pl-PL" altLang="en-US" sz="3000" b="1" i="1" smtClean="0">
                <a:cs typeface="Arial" pitchFamily="34" charset="0"/>
              </a:rPr>
              <a:t>http://www.env-health.org/r/90</a:t>
            </a:r>
            <a:r>
              <a:rPr lang="mk-MK" altLang="en-US" sz="3000" smtClean="0"/>
              <a:t> </a:t>
            </a:r>
            <a:endParaRPr lang="en-GB" altLang="en-US" sz="3000" smtClean="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p:txBody>
          <a:bodyPr/>
          <a:lstStyle/>
          <a:p>
            <a:r>
              <a:rPr lang="mk-MK" altLang="en-US" smtClean="0"/>
              <a:t>Аерозагадување – изложеност и трошоци</a:t>
            </a:r>
          </a:p>
        </p:txBody>
      </p:sp>
      <p:sp>
        <p:nvSpPr>
          <p:cNvPr id="3" name="Content Placeholder 2"/>
          <p:cNvSpPr>
            <a:spLocks noGrp="1"/>
          </p:cNvSpPr>
          <p:nvPr>
            <p:ph idx="1"/>
          </p:nvPr>
        </p:nvSpPr>
        <p:spPr/>
        <p:txBody>
          <a:bodyPr/>
          <a:lstStyle/>
          <a:p>
            <a:pPr>
              <a:defRPr/>
            </a:pPr>
            <a:r>
              <a:rPr lang="en-US" sz="2600" dirty="0"/>
              <a:t>99% o</a:t>
            </a:r>
            <a:r>
              <a:rPr lang="mk-MK" sz="2600" dirty="0"/>
              <a:t>д луѓето се експонирани на аерозагадување кое ги надминува нивоите препорачани од</a:t>
            </a:r>
            <a:r>
              <a:rPr lang="en-US" sz="2600" dirty="0"/>
              <a:t> </a:t>
            </a:r>
            <a:r>
              <a:rPr lang="mk-MK" sz="2600" dirty="0"/>
              <a:t>СЗО во најновите Упатства од 2021 година.</a:t>
            </a:r>
            <a:endParaRPr lang="en-US" sz="2600" dirty="0"/>
          </a:p>
          <a:p>
            <a:pPr>
              <a:defRPr/>
            </a:pPr>
            <a:r>
              <a:rPr lang="mk-MK" sz="2600" dirty="0"/>
              <a:t>Аерозагадувањето е закана за јавно здравствената економија заради енеормните глобални здравствени трошоци од</a:t>
            </a:r>
            <a:r>
              <a:rPr lang="en-US" sz="2600" dirty="0"/>
              <a:t> 6</a:t>
            </a:r>
            <a:r>
              <a:rPr lang="mk-MK" sz="2600" dirty="0"/>
              <a:t>,</a:t>
            </a:r>
            <a:r>
              <a:rPr lang="en-US" sz="2600" dirty="0"/>
              <a:t>1% o</a:t>
            </a:r>
            <a:r>
              <a:rPr lang="mk-MK" sz="2600" dirty="0"/>
              <a:t>д</a:t>
            </a:r>
            <a:r>
              <a:rPr lang="en-US" sz="2600" dirty="0"/>
              <a:t> </a:t>
            </a:r>
            <a:r>
              <a:rPr lang="mk-MK" sz="2600" dirty="0"/>
              <a:t>глобалниот БДП</a:t>
            </a:r>
            <a:r>
              <a:rPr lang="en-US" sz="2600" dirty="0"/>
              <a:t> </a:t>
            </a:r>
            <a:r>
              <a:rPr lang="en-US" sz="2600" dirty="0">
                <a:hlinkClick r:id="rId2"/>
              </a:rPr>
              <a:t>(</a:t>
            </a:r>
            <a:r>
              <a:rPr lang="mk-MK" sz="2600" dirty="0">
                <a:hlinkClick r:id="rId2"/>
              </a:rPr>
              <a:t>повеќе од</a:t>
            </a:r>
            <a:r>
              <a:rPr lang="en-US" sz="2600" dirty="0">
                <a:hlinkClick r:id="rId2"/>
              </a:rPr>
              <a:t> US$ 8 </a:t>
            </a:r>
            <a:r>
              <a:rPr lang="mk-MK" sz="2600" dirty="0">
                <a:hlinkClick r:id="rId2"/>
              </a:rPr>
              <a:t>трилиони во</a:t>
            </a:r>
            <a:r>
              <a:rPr lang="en-US" sz="2600" dirty="0">
                <a:hlinkClick r:id="rId2"/>
              </a:rPr>
              <a:t> 2019</a:t>
            </a:r>
            <a:r>
              <a:rPr lang="mk-MK" sz="2600">
                <a:hlinkClick r:id="rId2"/>
              </a:rPr>
              <a:t> година</a:t>
            </a:r>
            <a:r>
              <a:rPr lang="en-US" sz="2600">
                <a:hlinkClick r:id="rId2"/>
              </a:rPr>
              <a:t>).</a:t>
            </a:r>
            <a:endParaRPr lang="en-US" sz="2600" dirty="0"/>
          </a:p>
          <a:p>
            <a:pPr marL="0" indent="0">
              <a:buFont typeface="Wingdings" pitchFamily="2" charset="2"/>
              <a:buNone/>
              <a:defRPr/>
            </a:pPr>
            <a:r>
              <a:rPr lang="en-US" sz="2000" b="1" i="1" dirty="0"/>
              <a:t>https://www.who.int/news-room/feature-stories/detail/air-pollution--the-invisible-health-threat</a:t>
            </a:r>
            <a:endParaRPr lang="mk-MK" sz="2000"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1828800" y="381000"/>
            <a:ext cx="7162800" cy="1600200"/>
          </a:xfrm>
          <a:solidFill>
            <a:schemeClr val="bg1"/>
          </a:solidFill>
        </p:spPr>
        <p:txBody>
          <a:bodyPr/>
          <a:lstStyle/>
          <a:p>
            <a:pPr eaLnBrk="1" hangingPunct="1"/>
            <a:r>
              <a:rPr lang="mk-MK" altLang="en-US" sz="3200" smtClean="0"/>
              <a:t>Загадувањето во сообраќајот поврзано со ризикот за развој на Дијабетес Тип 2</a:t>
            </a:r>
            <a:endParaRPr lang="en-US" altLang="en-US" sz="3200" smtClean="0"/>
          </a:p>
        </p:txBody>
      </p:sp>
      <p:sp>
        <p:nvSpPr>
          <p:cNvPr id="20483" name="Rectangle 3"/>
          <p:cNvSpPr>
            <a:spLocks noGrp="1" noChangeArrowheads="1"/>
          </p:cNvSpPr>
          <p:nvPr>
            <p:ph type="body" idx="1"/>
          </p:nvPr>
        </p:nvSpPr>
        <p:spPr/>
        <p:txBody>
          <a:bodyPr/>
          <a:lstStyle/>
          <a:p>
            <a:pPr eaLnBrk="1" hangingPunct="1">
              <a:lnSpc>
                <a:spcPct val="90000"/>
              </a:lnSpc>
            </a:pPr>
            <a:r>
              <a:rPr lang="mk-MK" altLang="en-US" sz="2400" b="1" smtClean="0"/>
              <a:t>Загадувањето на воздухот</a:t>
            </a:r>
            <a:r>
              <a:rPr lang="mk-MK" altLang="en-US" sz="2400" smtClean="0"/>
              <a:t> е поврзано со голем број на здравствени проблеми, вклучувајќи  </a:t>
            </a:r>
            <a:r>
              <a:rPr lang="mk-MK" altLang="en-US" sz="2400" b="1" i="1" smtClean="0"/>
              <a:t>срцеви, циркулаторни и белодробни заболувања</a:t>
            </a:r>
            <a:r>
              <a:rPr lang="mk-MK" altLang="en-US" sz="2400" smtClean="0"/>
              <a:t>. Исто така покажа дека е особено штетно за ранливите групи на луѓето, како што се оние со </a:t>
            </a:r>
            <a:r>
              <a:rPr lang="mk-MK" altLang="en-US" sz="2400" b="1" smtClean="0">
                <a:solidFill>
                  <a:srgbClr val="FF0000"/>
                </a:solidFill>
              </a:rPr>
              <a:t>дијабетес</a:t>
            </a:r>
            <a:r>
              <a:rPr lang="mk-MK" altLang="en-US" sz="2400" smtClean="0"/>
              <a:t>.</a:t>
            </a:r>
          </a:p>
          <a:p>
            <a:pPr eaLnBrk="1" hangingPunct="1">
              <a:lnSpc>
                <a:spcPct val="90000"/>
              </a:lnSpc>
            </a:pPr>
            <a:r>
              <a:rPr lang="mk-MK" altLang="en-US" sz="2400" smtClean="0"/>
              <a:t>Досега во случај на дијабетес, не беше јасно дали аерозагадувањето и особено чврстите честички </a:t>
            </a:r>
            <a:r>
              <a:rPr lang="en-US" altLang="en-US" sz="2400" smtClean="0"/>
              <a:t>(PM)</a:t>
            </a:r>
            <a:r>
              <a:rPr lang="mk-MK" altLang="en-US" sz="2400" smtClean="0"/>
              <a:t> придонесуваат за патогенезата и инциденцата на самата болест.</a:t>
            </a:r>
            <a:endParaRPr lang="en-US" altLang="en-US" sz="2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2057400" y="457200"/>
            <a:ext cx="6858000" cy="1447800"/>
          </a:xfrm>
          <a:solidFill>
            <a:schemeClr val="bg1"/>
          </a:solidFill>
        </p:spPr>
        <p:txBody>
          <a:bodyPr/>
          <a:lstStyle/>
          <a:p>
            <a:pPr eaLnBrk="1" hangingPunct="1"/>
            <a:r>
              <a:rPr lang="mk-MK" altLang="en-US" sz="3200" smtClean="0"/>
              <a:t>Загадувањето во сообраќајот поврзано со ризикот за развој на Дијабетес Тип 2</a:t>
            </a:r>
            <a:endParaRPr lang="en-US" altLang="en-US" sz="3200" smtClean="0"/>
          </a:p>
        </p:txBody>
      </p:sp>
      <p:sp>
        <p:nvSpPr>
          <p:cNvPr id="4099" name="Rectangle 3"/>
          <p:cNvSpPr>
            <a:spLocks noGrp="1" noChangeArrowheads="1"/>
          </p:cNvSpPr>
          <p:nvPr>
            <p:ph type="body" idx="1"/>
          </p:nvPr>
        </p:nvSpPr>
        <p:spPr>
          <a:xfrm>
            <a:off x="533400" y="2362200"/>
            <a:ext cx="8458200" cy="4495800"/>
          </a:xfrm>
        </p:spPr>
        <p:txBody>
          <a:bodyPr/>
          <a:lstStyle/>
          <a:p>
            <a:pPr eaLnBrk="1" hangingPunct="1">
              <a:lnSpc>
                <a:spcPct val="90000"/>
              </a:lnSpc>
              <a:defRPr/>
            </a:pPr>
            <a:r>
              <a:rPr lang="mk-MK" altLang="en-US" sz="2400" dirty="0"/>
              <a:t>Емисиите од сообраќајот се главен извор на загадувањето на воздухот, посебно </a:t>
            </a:r>
            <a:r>
              <a:rPr lang="en-US" altLang="en-US" sz="2400" dirty="0"/>
              <a:t>PM</a:t>
            </a:r>
            <a:r>
              <a:rPr lang="mk-MK" altLang="en-US" sz="2400" dirty="0"/>
              <a:t> честичките, мали цврсти или течни честички во воздухот.</a:t>
            </a:r>
          </a:p>
          <a:p>
            <a:pPr eaLnBrk="1" hangingPunct="1">
              <a:lnSpc>
                <a:spcPct val="90000"/>
              </a:lnSpc>
              <a:defRPr/>
            </a:pPr>
            <a:r>
              <a:rPr lang="mk-MK" altLang="en-US" sz="2400" dirty="0"/>
              <a:t>Во </a:t>
            </a:r>
            <a:r>
              <a:rPr lang="mk-MK" altLang="en-US" sz="2400" b="1" dirty="0"/>
              <a:t>студијата на </a:t>
            </a:r>
            <a:r>
              <a:rPr lang="en-GB" sz="2400" b="1" dirty="0" err="1"/>
              <a:t>Weinmayr</a:t>
            </a:r>
            <a:r>
              <a:rPr lang="mk-MK" sz="2400" b="1" dirty="0"/>
              <a:t> е</a:t>
            </a:r>
            <a:r>
              <a:rPr lang="en-US" sz="2400" b="1" dirty="0"/>
              <a:t>t al</a:t>
            </a:r>
            <a:r>
              <a:rPr lang="en-US" sz="2400" dirty="0"/>
              <a:t>.</a:t>
            </a:r>
            <a:r>
              <a:rPr lang="mk-MK" altLang="en-US" sz="2400" dirty="0"/>
              <a:t> испитувано е дали </a:t>
            </a:r>
            <a:r>
              <a:rPr lang="mk-MK" altLang="en-US" sz="2400" b="1" dirty="0">
                <a:solidFill>
                  <a:srgbClr val="FF0000"/>
                </a:solidFill>
              </a:rPr>
              <a:t>долгорочната изложеност на вкупните </a:t>
            </a:r>
            <a:r>
              <a:rPr lang="en-US" altLang="en-US" sz="2400" b="1" dirty="0">
                <a:solidFill>
                  <a:srgbClr val="FF0000"/>
                </a:solidFill>
              </a:rPr>
              <a:t>PM </a:t>
            </a:r>
            <a:r>
              <a:rPr lang="mk-MK" altLang="en-US" sz="2400" b="1" dirty="0">
                <a:solidFill>
                  <a:srgbClr val="FF0000"/>
                </a:solidFill>
              </a:rPr>
              <a:t>честички и загадувањето на сообраќајот</a:t>
            </a:r>
            <a:r>
              <a:rPr lang="mk-MK" altLang="en-US" sz="2400" dirty="0"/>
              <a:t> поврзано со </a:t>
            </a:r>
            <a:r>
              <a:rPr lang="en-US" altLang="en-US" sz="2400" dirty="0"/>
              <a:t>PM</a:t>
            </a:r>
            <a:r>
              <a:rPr lang="mk-MK" altLang="en-US" sz="2400" dirty="0"/>
              <a:t> честичките имало ефект врз појавата на </a:t>
            </a:r>
            <a:r>
              <a:rPr lang="mk-MK" altLang="en-US" sz="2400" b="1" dirty="0">
                <a:solidFill>
                  <a:srgbClr val="FF0000"/>
                </a:solidFill>
              </a:rPr>
              <a:t>дијабетес тип 2</a:t>
            </a:r>
            <a:r>
              <a:rPr lang="mk-MK" altLang="en-US" sz="2400" dirty="0"/>
              <a:t> кај луѓето кои живеаат во густо населените региони во Германија.</a:t>
            </a:r>
          </a:p>
          <a:p>
            <a:pPr marL="0" indent="0" eaLnBrk="1" hangingPunct="1">
              <a:buFont typeface="Wingdings" pitchFamily="2" charset="2"/>
              <a:buNone/>
              <a:defRPr/>
            </a:pPr>
            <a:r>
              <a:rPr lang="en-GB" sz="1600" b="1" i="1" dirty="0" err="1"/>
              <a:t>Weinmayr</a:t>
            </a:r>
            <a:r>
              <a:rPr lang="en-GB" sz="1600" b="1" i="1" dirty="0"/>
              <a:t>, G., </a:t>
            </a:r>
            <a:r>
              <a:rPr lang="en-GB" sz="1600" b="1" i="1" dirty="0" err="1"/>
              <a:t>Hennig</a:t>
            </a:r>
            <a:r>
              <a:rPr lang="en-GB" sz="1600" b="1" i="1" dirty="0"/>
              <a:t>, F., </a:t>
            </a:r>
            <a:r>
              <a:rPr lang="en-GB" sz="1600" b="1" i="1" dirty="0" err="1"/>
              <a:t>Fuks</a:t>
            </a:r>
            <a:r>
              <a:rPr lang="en-GB" sz="1600" b="1" i="1" dirty="0"/>
              <a:t>, K., </a:t>
            </a:r>
            <a:r>
              <a:rPr lang="en-GB" sz="1600" b="1" i="1" dirty="0" err="1"/>
              <a:t>Nonnemacher</a:t>
            </a:r>
            <a:r>
              <a:rPr lang="en-GB" sz="1600" b="1" i="1" dirty="0"/>
              <a:t>, M., </a:t>
            </a:r>
            <a:r>
              <a:rPr lang="en-GB" sz="1600" b="1" i="1" dirty="0" err="1"/>
              <a:t>Jakobs</a:t>
            </a:r>
            <a:r>
              <a:rPr lang="en-GB" sz="1600" b="1" i="1" dirty="0"/>
              <a:t>, H., </a:t>
            </a:r>
            <a:r>
              <a:rPr lang="en-GB" sz="1600" b="1" i="1" dirty="0" err="1"/>
              <a:t>Möhlenkamp</a:t>
            </a:r>
            <a:r>
              <a:rPr lang="en-GB" sz="1600" b="1" i="1" dirty="0"/>
              <a:t>, S., </a:t>
            </a:r>
            <a:r>
              <a:rPr lang="en-GB" sz="1600" b="1" i="1" dirty="0" err="1"/>
              <a:t>Erbel</a:t>
            </a:r>
            <a:r>
              <a:rPr lang="en-GB" sz="1600" b="1" i="1" dirty="0"/>
              <a:t>, R., </a:t>
            </a:r>
            <a:r>
              <a:rPr lang="en-GB" sz="1600" b="1" i="1" dirty="0" err="1"/>
              <a:t>Jöckel</a:t>
            </a:r>
            <a:r>
              <a:rPr lang="en-GB" sz="1600" b="1" i="1" dirty="0"/>
              <a:t>, K-H., Hoffmann, B., </a:t>
            </a:r>
            <a:r>
              <a:rPr lang="en-GB" sz="1600" b="1" i="1" dirty="0" err="1"/>
              <a:t>Moebus</a:t>
            </a:r>
            <a:r>
              <a:rPr lang="en-GB" sz="1600" b="1" i="1" dirty="0"/>
              <a:t>, S. and on behalf of the Heinz Nixdorf Recall Investigator Group. (2015) Long-term exposure to fine particulate matter and incidence of type 2 diabetes mellitus in a cohort study: effects of total and traffic-specific air pollution. Environmental Health.14:53. DOI: 10.1186/s12940-015-0031-x</a:t>
            </a:r>
            <a:r>
              <a:rPr lang="en-GB" sz="2400" dirty="0"/>
              <a:t> </a:t>
            </a:r>
            <a:endParaRPr lang="en-US" alt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a:xfrm>
            <a:off x="2133600" y="533400"/>
            <a:ext cx="6858000" cy="1447800"/>
          </a:xfrm>
          <a:solidFill>
            <a:schemeClr val="bg1"/>
          </a:solidFill>
        </p:spPr>
        <p:txBody>
          <a:bodyPr/>
          <a:lstStyle/>
          <a:p>
            <a:pPr eaLnBrk="1" hangingPunct="1"/>
            <a:r>
              <a:rPr lang="mk-MK" altLang="en-US" sz="3200" smtClean="0"/>
              <a:t>Загадувањето во сообраќајот поврзано со ризикот за развој на Дијабетес Тип 2</a:t>
            </a:r>
            <a:endParaRPr lang="en-US" altLang="en-US" sz="3200" smtClean="0"/>
          </a:p>
        </p:txBody>
      </p:sp>
      <p:sp>
        <p:nvSpPr>
          <p:cNvPr id="22531" name="Rectangle 3"/>
          <p:cNvSpPr>
            <a:spLocks noGrp="1" noChangeArrowheads="1"/>
          </p:cNvSpPr>
          <p:nvPr>
            <p:ph type="body" idx="1"/>
          </p:nvPr>
        </p:nvSpPr>
        <p:spPr/>
        <p:txBody>
          <a:bodyPr/>
          <a:lstStyle/>
          <a:p>
            <a:pPr eaLnBrk="1" hangingPunct="1">
              <a:lnSpc>
                <a:spcPct val="80000"/>
              </a:lnSpc>
            </a:pPr>
            <a:r>
              <a:rPr lang="mk-MK" altLang="en-US" sz="2600" smtClean="0"/>
              <a:t>Истражувачите ги анализирале податоците за </a:t>
            </a:r>
            <a:r>
              <a:rPr lang="mk-MK" altLang="en-US" sz="2600" b="1" smtClean="0"/>
              <a:t>3607 учесници на возраст од 45-75 години</a:t>
            </a:r>
            <a:r>
              <a:rPr lang="mk-MK" altLang="en-US" sz="2600" smtClean="0"/>
              <a:t>, по здравјето на луѓето кои живеаат во три соседни германски градови.</a:t>
            </a:r>
          </a:p>
          <a:p>
            <a:pPr eaLnBrk="1" hangingPunct="1">
              <a:lnSpc>
                <a:spcPct val="80000"/>
              </a:lnSpc>
            </a:pPr>
            <a:r>
              <a:rPr lang="mk-MK" altLang="en-US" sz="2600" smtClean="0"/>
              <a:t>На почетокот на таа студија (во периодот од </a:t>
            </a:r>
            <a:r>
              <a:rPr lang="mk-MK" altLang="en-US" sz="2600" b="1" smtClean="0"/>
              <a:t>2000-2003 година</a:t>
            </a:r>
            <a:r>
              <a:rPr lang="mk-MK" altLang="en-US" sz="2600" smtClean="0"/>
              <a:t>) и повторно </a:t>
            </a:r>
            <a:r>
              <a:rPr lang="mk-MK" altLang="en-US" sz="2600" b="1" smtClean="0"/>
              <a:t>по пет години</a:t>
            </a:r>
            <a:r>
              <a:rPr lang="mk-MK" altLang="en-US" sz="2600" smtClean="0"/>
              <a:t>, учесниците биле интервјуирани, пополниле и прашалник и биле на лекарски преглед за да се процени нивното здравје и начинот на живот.</a:t>
            </a:r>
            <a:endParaRPr lang="en-US" altLang="en-US" sz="26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4"/>
          <p:cNvSpPr>
            <a:spLocks noGrp="1" noChangeArrowheads="1"/>
          </p:cNvSpPr>
          <p:nvPr>
            <p:ph type="title"/>
          </p:nvPr>
        </p:nvSpPr>
        <p:spPr>
          <a:xfrm>
            <a:off x="762000" y="762000"/>
            <a:ext cx="8382000" cy="1143000"/>
          </a:xfrm>
        </p:spPr>
        <p:txBody>
          <a:bodyPr/>
          <a:lstStyle/>
          <a:p>
            <a:pPr eaLnBrk="1" hangingPunct="1"/>
            <a:r>
              <a:rPr lang="mk-MK" altLang="en-US" sz="3200" smtClean="0"/>
              <a:t>Загадувањето во сообраќајот поврзано со ризикот за развој на Дијабетес Тип 2</a:t>
            </a:r>
            <a:endParaRPr lang="en-US" altLang="en-US" sz="3200" smtClean="0"/>
          </a:p>
        </p:txBody>
      </p:sp>
      <p:sp>
        <p:nvSpPr>
          <p:cNvPr id="23555" name="Rectangle 5"/>
          <p:cNvSpPr>
            <a:spLocks noGrp="1" noChangeArrowheads="1"/>
          </p:cNvSpPr>
          <p:nvPr>
            <p:ph type="body" sz="half" idx="1"/>
          </p:nvPr>
        </p:nvSpPr>
        <p:spPr>
          <a:xfrm>
            <a:off x="838200" y="2362200"/>
            <a:ext cx="3775075" cy="3724275"/>
          </a:xfrm>
        </p:spPr>
        <p:txBody>
          <a:bodyPr/>
          <a:lstStyle/>
          <a:p>
            <a:pPr eaLnBrk="1" hangingPunct="1">
              <a:lnSpc>
                <a:spcPct val="90000"/>
              </a:lnSpc>
            </a:pPr>
            <a:r>
              <a:rPr lang="mk-MK" altLang="en-US" sz="2400" smtClean="0"/>
              <a:t>Кај 331 учесници од 3607 учесници бил развиен дијабетес тип 2 во текот на пет години, помеѓу почетната и следната година на истражување.</a:t>
            </a:r>
            <a:endParaRPr lang="en-US" altLang="en-US" sz="2400" smtClean="0"/>
          </a:p>
        </p:txBody>
      </p:sp>
      <p:sp>
        <p:nvSpPr>
          <p:cNvPr id="23556" name="Rectangle 6"/>
          <p:cNvSpPr>
            <a:spLocks noGrp="1" noChangeArrowheads="1"/>
          </p:cNvSpPr>
          <p:nvPr>
            <p:ph type="body" sz="half" idx="2"/>
          </p:nvPr>
        </p:nvSpPr>
        <p:spPr>
          <a:xfrm>
            <a:off x="4756150" y="2362200"/>
            <a:ext cx="3775075" cy="3724275"/>
          </a:xfrm>
        </p:spPr>
        <p:txBody>
          <a:bodyPr/>
          <a:lstStyle/>
          <a:p>
            <a:pPr eaLnBrk="1" hangingPunct="1">
              <a:lnSpc>
                <a:spcPct val="90000"/>
              </a:lnSpc>
            </a:pPr>
            <a:r>
              <a:rPr lang="mk-MK" altLang="en-US" sz="2400" smtClean="0"/>
              <a:t>Истражувачите откриле некои </a:t>
            </a:r>
            <a:r>
              <a:rPr lang="mk-MK" altLang="en-US" sz="2400" b="1" smtClean="0"/>
              <a:t>позитивни асоцијации</a:t>
            </a:r>
            <a:r>
              <a:rPr lang="mk-MK" altLang="en-US" sz="2400" smtClean="0"/>
              <a:t> меѓу изложеноста на </a:t>
            </a:r>
            <a:r>
              <a:rPr lang="mk-MK" altLang="en-US" sz="2400" b="1" smtClean="0"/>
              <a:t>вкупните </a:t>
            </a:r>
            <a:r>
              <a:rPr lang="en-US" altLang="en-US" sz="2400" b="1" smtClean="0"/>
              <a:t>PM</a:t>
            </a:r>
            <a:r>
              <a:rPr lang="en-US" altLang="en-US" sz="1000" b="1" smtClean="0"/>
              <a:t>10</a:t>
            </a:r>
            <a:r>
              <a:rPr lang="en-US" altLang="en-US" sz="2400" b="1" smtClean="0"/>
              <a:t> </a:t>
            </a:r>
            <a:r>
              <a:rPr lang="mk-MK" altLang="en-US" sz="2400" b="1" smtClean="0"/>
              <a:t>честички и вкупните </a:t>
            </a:r>
            <a:r>
              <a:rPr lang="en-US" altLang="en-US" sz="2400" b="1" smtClean="0"/>
              <a:t>PM</a:t>
            </a:r>
            <a:r>
              <a:rPr lang="en-US" altLang="en-US" sz="1000" b="1" smtClean="0"/>
              <a:t>2.5 </a:t>
            </a:r>
            <a:r>
              <a:rPr lang="mk-MK" altLang="en-US" sz="1000" b="1" smtClean="0"/>
              <a:t> </a:t>
            </a:r>
            <a:r>
              <a:rPr lang="mk-MK" altLang="en-US" sz="2400" b="1" smtClean="0"/>
              <a:t>честички</a:t>
            </a:r>
            <a:r>
              <a:rPr lang="mk-MK" altLang="en-US" sz="2400" smtClean="0"/>
              <a:t> и зголемениот ризик за развој на </a:t>
            </a:r>
            <a:r>
              <a:rPr lang="mk-MK" altLang="en-US" sz="2400" b="1" smtClean="0"/>
              <a:t>дијабетес тип 2</a:t>
            </a:r>
            <a:r>
              <a:rPr lang="mk-MK" altLang="en-US" sz="2400" smtClean="0"/>
              <a:t>.</a:t>
            </a:r>
            <a:endParaRPr lang="en-US" altLang="en-US"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4"/>
          <p:cNvSpPr>
            <a:spLocks noGrp="1" noChangeArrowheads="1"/>
          </p:cNvSpPr>
          <p:nvPr>
            <p:ph type="title"/>
          </p:nvPr>
        </p:nvSpPr>
        <p:spPr>
          <a:xfrm>
            <a:off x="2362200" y="457200"/>
            <a:ext cx="6705600" cy="1447800"/>
          </a:xfrm>
          <a:solidFill>
            <a:schemeClr val="bg1"/>
          </a:solidFill>
        </p:spPr>
        <p:txBody>
          <a:bodyPr/>
          <a:lstStyle/>
          <a:p>
            <a:pPr eaLnBrk="1" hangingPunct="1"/>
            <a:r>
              <a:rPr lang="mk-MK" altLang="en-US" sz="3200" smtClean="0"/>
              <a:t>Загадувањето во сообраќајот поврзано со ризикот за развој на Дијабетес Тип 2</a:t>
            </a:r>
            <a:endParaRPr lang="en-US" altLang="en-US" sz="3200" smtClean="0"/>
          </a:p>
        </p:txBody>
      </p:sp>
      <p:sp>
        <p:nvSpPr>
          <p:cNvPr id="24579" name="Rectangle 5"/>
          <p:cNvSpPr>
            <a:spLocks noGrp="1" noChangeArrowheads="1"/>
          </p:cNvSpPr>
          <p:nvPr>
            <p:ph type="body" sz="half" idx="1"/>
          </p:nvPr>
        </p:nvSpPr>
        <p:spPr>
          <a:xfrm>
            <a:off x="838200" y="2362200"/>
            <a:ext cx="3775075" cy="4038600"/>
          </a:xfrm>
        </p:spPr>
        <p:txBody>
          <a:bodyPr/>
          <a:lstStyle/>
          <a:p>
            <a:pPr eaLnBrk="1" hangingPunct="1">
              <a:lnSpc>
                <a:spcPct val="90000"/>
              </a:lnSpc>
            </a:pPr>
            <a:r>
              <a:rPr lang="mk-MK" altLang="en-US" sz="2000" smtClean="0"/>
              <a:t>Ризиците поврзани со изложеноста на сообраќајот поврзано со </a:t>
            </a:r>
            <a:r>
              <a:rPr lang="en-US" altLang="en-US" sz="2000" smtClean="0"/>
              <a:t>PM</a:t>
            </a:r>
            <a:r>
              <a:rPr lang="en-US" altLang="en-US" sz="900" smtClean="0"/>
              <a:t>10</a:t>
            </a:r>
            <a:r>
              <a:rPr lang="mk-MK" altLang="en-US" sz="900" smtClean="0"/>
              <a:t> </a:t>
            </a:r>
            <a:r>
              <a:rPr lang="en-US" altLang="en-US" sz="900" smtClean="0"/>
              <a:t> </a:t>
            </a:r>
            <a:r>
              <a:rPr lang="mk-MK" altLang="en-US" sz="2000" smtClean="0"/>
              <a:t>биле оценувани одделно.</a:t>
            </a:r>
          </a:p>
          <a:p>
            <a:pPr eaLnBrk="1" hangingPunct="1">
              <a:lnSpc>
                <a:spcPct val="90000"/>
              </a:lnSpc>
            </a:pPr>
            <a:r>
              <a:rPr lang="mk-MK" altLang="en-US" sz="2000" smtClean="0"/>
              <a:t>Имало </a:t>
            </a:r>
            <a:r>
              <a:rPr lang="mk-MK" altLang="en-US" sz="2000" b="1" smtClean="0"/>
              <a:t>36% зголемен ризик за развој на дијабетес тип 2</a:t>
            </a:r>
            <a:r>
              <a:rPr lang="mk-MK" altLang="en-US" sz="2000" smtClean="0"/>
              <a:t> за секое </a:t>
            </a:r>
            <a:r>
              <a:rPr lang="mk-MK" altLang="en-US" sz="2000" b="1" smtClean="0">
                <a:solidFill>
                  <a:srgbClr val="FF0000"/>
                </a:solidFill>
              </a:rPr>
              <a:t>зголемување од 1 </a:t>
            </a:r>
            <a:r>
              <a:rPr lang="mk-MK" altLang="en-US" sz="2000" b="1" smtClean="0">
                <a:solidFill>
                  <a:srgbClr val="FF0000"/>
                </a:solidFill>
                <a:sym typeface="Symbol" pitchFamily="18" charset="2"/>
              </a:rPr>
              <a:t></a:t>
            </a:r>
            <a:r>
              <a:rPr lang="en-US" altLang="en-US" sz="2000" b="1" smtClean="0">
                <a:solidFill>
                  <a:srgbClr val="FF0000"/>
                </a:solidFill>
                <a:sym typeface="Symbol" pitchFamily="18" charset="2"/>
              </a:rPr>
              <a:t>g/m</a:t>
            </a:r>
            <a:r>
              <a:rPr lang="en-US" altLang="en-US" sz="2000" b="1" smtClean="0">
                <a:solidFill>
                  <a:srgbClr val="FF0000"/>
                </a:solidFill>
                <a:cs typeface="Arial" pitchFamily="34" charset="0"/>
                <a:sym typeface="Symbol" pitchFamily="18" charset="2"/>
              </a:rPr>
              <a:t>³</a:t>
            </a:r>
            <a:r>
              <a:rPr lang="en-US" altLang="en-US" sz="2000" smtClean="0">
                <a:cs typeface="Arial" pitchFamily="34" charset="0"/>
                <a:sym typeface="Symbol" pitchFamily="18" charset="2"/>
              </a:rPr>
              <a:t> </a:t>
            </a:r>
            <a:r>
              <a:rPr lang="mk-MK" altLang="en-US" sz="2000" smtClean="0">
                <a:cs typeface="Arial" pitchFamily="34" charset="0"/>
                <a:sym typeface="Symbol" pitchFamily="18" charset="2"/>
              </a:rPr>
              <a:t>на изложеноста на двете </a:t>
            </a:r>
            <a:r>
              <a:rPr lang="en-US" altLang="en-US" sz="2000" b="1" smtClean="0"/>
              <a:t>PM</a:t>
            </a:r>
            <a:r>
              <a:rPr lang="en-US" altLang="en-US" sz="900" b="1" smtClean="0"/>
              <a:t>10</a:t>
            </a:r>
            <a:r>
              <a:rPr lang="mk-MK" altLang="en-US" sz="900" b="1" smtClean="0"/>
              <a:t>   </a:t>
            </a:r>
            <a:r>
              <a:rPr lang="mk-MK" altLang="en-US" sz="2000" b="1" smtClean="0"/>
              <a:t>или на </a:t>
            </a:r>
            <a:r>
              <a:rPr lang="en-US" altLang="en-US" sz="2000" b="1" smtClean="0"/>
              <a:t>PM</a:t>
            </a:r>
            <a:r>
              <a:rPr lang="en-US" altLang="en-US" sz="900" b="1" smtClean="0"/>
              <a:t>2.5</a:t>
            </a:r>
            <a:r>
              <a:rPr lang="en-US" altLang="en-US" sz="900" smtClean="0"/>
              <a:t> </a:t>
            </a:r>
            <a:r>
              <a:rPr lang="mk-MK" altLang="en-US" sz="900" smtClean="0"/>
              <a:t> </a:t>
            </a:r>
            <a:r>
              <a:rPr lang="mk-MK" altLang="en-US" sz="2000" smtClean="0"/>
              <a:t>како резултат од </a:t>
            </a:r>
            <a:r>
              <a:rPr lang="mk-MK" altLang="en-US" sz="2000" b="1" i="1" smtClean="0"/>
              <a:t>загадувањето на сообраќајот</a:t>
            </a:r>
            <a:r>
              <a:rPr lang="mk-MK" altLang="en-US" sz="2000" smtClean="0"/>
              <a:t>.</a:t>
            </a:r>
            <a:endParaRPr lang="en-US" altLang="en-US" sz="2000" smtClean="0"/>
          </a:p>
        </p:txBody>
      </p:sp>
      <p:sp>
        <p:nvSpPr>
          <p:cNvPr id="24580" name="Rectangle 6"/>
          <p:cNvSpPr>
            <a:spLocks noGrp="1" noChangeArrowheads="1"/>
          </p:cNvSpPr>
          <p:nvPr>
            <p:ph type="body" sz="half" idx="2"/>
          </p:nvPr>
        </p:nvSpPr>
        <p:spPr>
          <a:xfrm>
            <a:off x="4756150" y="2362200"/>
            <a:ext cx="3775075" cy="3724275"/>
          </a:xfrm>
        </p:spPr>
        <p:txBody>
          <a:bodyPr/>
          <a:lstStyle/>
          <a:p>
            <a:pPr eaLnBrk="1" hangingPunct="1">
              <a:lnSpc>
                <a:spcPct val="90000"/>
              </a:lnSpc>
            </a:pPr>
            <a:r>
              <a:rPr lang="mk-MK" altLang="en-US" sz="2000" smtClean="0"/>
              <a:t>За секој учесник, истражувачите исто така пресметале колку далеку тие живеаат од прометна улица. Тие откриле дека луѓето кои живеаат на оддалеченост на </a:t>
            </a:r>
            <a:r>
              <a:rPr lang="mk-MK" altLang="en-US" sz="2000" b="1" smtClean="0">
                <a:solidFill>
                  <a:srgbClr val="FF0000"/>
                </a:solidFill>
              </a:rPr>
              <a:t>100 </a:t>
            </a:r>
            <a:r>
              <a:rPr lang="en-US" altLang="en-US" sz="2000" b="1" smtClean="0">
                <a:solidFill>
                  <a:srgbClr val="FF0000"/>
                </a:solidFill>
              </a:rPr>
              <a:t>m </a:t>
            </a:r>
            <a:r>
              <a:rPr lang="mk-MK" altLang="en-US" sz="2000" b="1" smtClean="0">
                <a:solidFill>
                  <a:srgbClr val="FF0000"/>
                </a:solidFill>
              </a:rPr>
              <a:t>од прометна улица имале 37% зголемен ризик да развијат дијабетес тип 2</a:t>
            </a:r>
            <a:r>
              <a:rPr lang="mk-MK" altLang="en-US" sz="2000" smtClean="0"/>
              <a:t>, споредено со луѓето кои живеаат на повеќе од </a:t>
            </a:r>
            <a:r>
              <a:rPr lang="mk-MK" altLang="en-US" sz="2000" b="1" smtClean="0"/>
              <a:t>200 </a:t>
            </a:r>
            <a:r>
              <a:rPr lang="en-US" altLang="en-US" sz="2000" b="1" smtClean="0"/>
              <a:t>m </a:t>
            </a:r>
            <a:r>
              <a:rPr lang="mk-MK" altLang="en-US" sz="2000" b="1" smtClean="0"/>
              <a:t>оддалеченост</a:t>
            </a:r>
            <a:r>
              <a:rPr lang="mk-MK" altLang="en-US" sz="2000" smtClean="0"/>
              <a:t>.</a:t>
            </a:r>
            <a:endParaRPr lang="en-US" altLang="en-US"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p:txBody>
          <a:bodyPr/>
          <a:lstStyle/>
          <a:p>
            <a:r>
              <a:rPr lang="mk-MK" altLang="mk-MK" smtClean="0"/>
              <a:t>Вовед</a:t>
            </a:r>
          </a:p>
        </p:txBody>
      </p:sp>
      <p:sp>
        <p:nvSpPr>
          <p:cNvPr id="7171" name="Content Placeholder 2"/>
          <p:cNvSpPr>
            <a:spLocks noGrp="1" noChangeArrowheads="1"/>
          </p:cNvSpPr>
          <p:nvPr>
            <p:ph idx="1"/>
          </p:nvPr>
        </p:nvSpPr>
        <p:spPr/>
        <p:txBody>
          <a:bodyPr/>
          <a:lstStyle/>
          <a:p>
            <a:r>
              <a:rPr lang="mk-MK" altLang="mk-MK" sz="2400" b="1" smtClean="0"/>
              <a:t>Под загадување на воздухот се подразбира испуштање, односно уфрлување во воздухот гас, пареа, чад, прашина и други материи од одделни извори, во количества и концентрации што можат штетно да влијаат врз здравјето на населението, човековата околина и врз општествениот и личниот имот. </a:t>
            </a:r>
          </a:p>
          <a:p>
            <a:r>
              <a:rPr lang="mk-MK" altLang="mk-MK" sz="2400" b="1" smtClean="0"/>
              <a:t>Воздухот на кого му се изменети природните својства се смета исто така за загаден воздух.</a:t>
            </a:r>
            <a:endParaRPr lang="mk-MK" altLang="mk-MK" sz="2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eaLnBrk="1" hangingPunct="1"/>
            <a:r>
              <a:rPr lang="mk-MK" altLang="en-US" sz="3200" smtClean="0"/>
              <a:t>Загадувањето во сообраќајот поврзано со здравствени ризици</a:t>
            </a:r>
            <a:endParaRPr lang="en-US" altLang="en-US" sz="3200" smtClean="0"/>
          </a:p>
        </p:txBody>
      </p:sp>
      <p:sp>
        <p:nvSpPr>
          <p:cNvPr id="25603" name="Rectangle 3"/>
          <p:cNvSpPr>
            <a:spLocks noGrp="1" noChangeArrowheads="1"/>
          </p:cNvSpPr>
          <p:nvPr>
            <p:ph type="body" idx="1"/>
          </p:nvPr>
        </p:nvSpPr>
        <p:spPr>
          <a:xfrm>
            <a:off x="838200" y="2362200"/>
            <a:ext cx="8153400" cy="3962400"/>
          </a:xfrm>
        </p:spPr>
        <p:txBody>
          <a:bodyPr/>
          <a:lstStyle/>
          <a:p>
            <a:pPr eaLnBrk="1" hangingPunct="1">
              <a:lnSpc>
                <a:spcPct val="150000"/>
              </a:lnSpc>
              <a:buFont typeface="Wingdings" pitchFamily="2" charset="2"/>
              <a:buNone/>
            </a:pPr>
            <a:r>
              <a:rPr lang="en-US" altLang="en-US" b="1" smtClean="0">
                <a:cs typeface="Arial" pitchFamily="34" charset="0"/>
              </a:rPr>
              <a:t>↑</a:t>
            </a:r>
            <a:r>
              <a:rPr lang="mk-MK" altLang="en-US" b="1" smtClean="0">
                <a:cs typeface="Arial" pitchFamily="34" charset="0"/>
              </a:rPr>
              <a:t> 5 </a:t>
            </a:r>
            <a:r>
              <a:rPr lang="en-US" altLang="en-US" b="1" smtClean="0">
                <a:cs typeface="Arial" pitchFamily="34" charset="0"/>
                <a:sym typeface="Symbol" pitchFamily="18" charset="2"/>
              </a:rPr>
              <a:t></a:t>
            </a:r>
            <a:r>
              <a:rPr lang="en-US" altLang="en-US" b="1" smtClean="0">
                <a:cs typeface="Arial" pitchFamily="34" charset="0"/>
              </a:rPr>
              <a:t>g/m³</a:t>
            </a:r>
            <a:r>
              <a:rPr lang="mk-MK" altLang="en-US" b="1" smtClean="0">
                <a:cs typeface="Arial" pitchFamily="34" charset="0"/>
              </a:rPr>
              <a:t> </a:t>
            </a:r>
            <a:r>
              <a:rPr lang="en-US" altLang="en-US" b="1" smtClean="0">
                <a:cs typeface="Arial" pitchFamily="34" charset="0"/>
              </a:rPr>
              <a:t>PM</a:t>
            </a:r>
            <a:r>
              <a:rPr lang="en-US" altLang="en-US" sz="1200" b="1" smtClean="0">
                <a:cs typeface="Arial" pitchFamily="34" charset="0"/>
              </a:rPr>
              <a:t>2.5 </a:t>
            </a:r>
            <a:r>
              <a:rPr lang="en-US" altLang="en-US" b="1" smtClean="0">
                <a:cs typeface="Arial" pitchFamily="34" charset="0"/>
              </a:rPr>
              <a:t> → ↑ 7 % (1-13 % Mt)</a:t>
            </a:r>
          </a:p>
          <a:p>
            <a:pPr eaLnBrk="1" hangingPunct="1">
              <a:lnSpc>
                <a:spcPct val="150000"/>
              </a:lnSpc>
              <a:buFont typeface="Wingdings" pitchFamily="2" charset="2"/>
              <a:buNone/>
            </a:pPr>
            <a:r>
              <a:rPr lang="en-US" altLang="en-US" b="1" smtClean="0">
                <a:cs typeface="Arial" pitchFamily="34" charset="0"/>
              </a:rPr>
              <a:t>↑ HTA 2% </a:t>
            </a:r>
            <a:r>
              <a:rPr lang="mk-MK" altLang="en-US" b="1" smtClean="0">
                <a:cs typeface="Arial" pitchFamily="34" charset="0"/>
              </a:rPr>
              <a:t>на секои</a:t>
            </a:r>
            <a:r>
              <a:rPr lang="en-US" altLang="en-US" b="1" smtClean="0">
                <a:cs typeface="Arial" pitchFamily="34" charset="0"/>
              </a:rPr>
              <a:t> 5</a:t>
            </a:r>
            <a:r>
              <a:rPr lang="mk-MK" altLang="en-US" b="1" smtClean="0">
                <a:cs typeface="Arial" pitchFamily="34" charset="0"/>
              </a:rPr>
              <a:t>.</a:t>
            </a:r>
            <a:r>
              <a:rPr lang="en-US" altLang="en-US" b="1" smtClean="0">
                <a:cs typeface="Arial" pitchFamily="34" charset="0"/>
              </a:rPr>
              <a:t>000 </a:t>
            </a:r>
            <a:r>
              <a:rPr lang="mk-MK" altLang="en-US" b="1" smtClean="0">
                <a:cs typeface="Arial" pitchFamily="34" charset="0"/>
              </a:rPr>
              <a:t>моторни возила</a:t>
            </a:r>
            <a:endParaRPr lang="en-US" altLang="en-US" b="1" smtClean="0">
              <a:cs typeface="Arial" pitchFamily="34" charset="0"/>
            </a:endParaRPr>
          </a:p>
          <a:p>
            <a:pPr eaLnBrk="1" hangingPunct="1">
              <a:lnSpc>
                <a:spcPct val="150000"/>
              </a:lnSpc>
              <a:buFont typeface="Wingdings" pitchFamily="2" charset="2"/>
              <a:buNone/>
            </a:pPr>
            <a:r>
              <a:rPr lang="en-US" altLang="en-US" b="1" smtClean="0">
                <a:cs typeface="Arial" pitchFamily="34" charset="0"/>
              </a:rPr>
              <a:t>↓ 10 </a:t>
            </a:r>
            <a:r>
              <a:rPr lang="en-US" altLang="en-US" b="1" smtClean="0">
                <a:cs typeface="Arial" pitchFamily="34" charset="0"/>
                <a:sym typeface="Symbol" pitchFamily="18" charset="2"/>
              </a:rPr>
              <a:t>g/m³ </a:t>
            </a:r>
            <a:r>
              <a:rPr lang="mk-MK" altLang="en-US" b="1" smtClean="0">
                <a:cs typeface="Arial" pitchFamily="34" charset="0"/>
                <a:sym typeface="Symbol" pitchFamily="18" charset="2"/>
              </a:rPr>
              <a:t>црн чад</a:t>
            </a:r>
            <a:r>
              <a:rPr lang="en-US" altLang="en-US" b="1" smtClean="0">
                <a:cs typeface="Arial" pitchFamily="34" charset="0"/>
                <a:sym typeface="Symbol" pitchFamily="18" charset="2"/>
              </a:rPr>
              <a:t> </a:t>
            </a:r>
            <a:r>
              <a:rPr lang="en-US" altLang="en-US" b="1" smtClean="0">
                <a:cs typeface="Arial" pitchFamily="34" charset="0"/>
              </a:rPr>
              <a:t>→ ↑3-4 </a:t>
            </a:r>
            <a:r>
              <a:rPr lang="mk-MK" altLang="en-US" b="1" smtClean="0">
                <a:cs typeface="Arial" pitchFamily="34" charset="0"/>
              </a:rPr>
              <a:t>месеци</a:t>
            </a:r>
            <a:r>
              <a:rPr lang="en-US" altLang="en-US" b="1" smtClean="0">
                <a:cs typeface="Arial" pitchFamily="34" charset="0"/>
              </a:rPr>
              <a:t> LE </a:t>
            </a:r>
            <a:r>
              <a:rPr lang="en-US" altLang="en-US" sz="1400" b="1" smtClean="0">
                <a:cs typeface="Arial" pitchFamily="34" charset="0"/>
              </a:rPr>
              <a:t>(Life</a:t>
            </a:r>
            <a:r>
              <a:rPr lang="mk-MK" altLang="en-US" sz="1400" b="1" smtClean="0">
                <a:cs typeface="Arial" pitchFamily="34" charset="0"/>
              </a:rPr>
              <a:t> </a:t>
            </a:r>
            <a:r>
              <a:rPr lang="en-US" altLang="en-US" sz="1400" b="1" smtClean="0">
                <a:cs typeface="Arial" pitchFamily="34" charset="0"/>
              </a:rPr>
              <a:t>Expectancy</a:t>
            </a:r>
            <a:r>
              <a:rPr lang="mk-MK" altLang="en-US" sz="1400" b="1" smtClean="0">
                <a:cs typeface="Arial" pitchFamily="34" charset="0"/>
              </a:rPr>
              <a:t> = очекуван животен век</a:t>
            </a:r>
            <a:r>
              <a:rPr lang="en-US" altLang="en-US" sz="1400" b="1" smtClean="0">
                <a:cs typeface="Arial" pitchFamily="34" charset="0"/>
              </a:rPr>
              <a:t>)</a:t>
            </a:r>
          </a:p>
          <a:p>
            <a:pPr eaLnBrk="1" hangingPunct="1">
              <a:lnSpc>
                <a:spcPct val="150000"/>
              </a:lnSpc>
              <a:buFont typeface="Wingdings" pitchFamily="2" charset="2"/>
              <a:buNone/>
            </a:pPr>
            <a:r>
              <a:rPr lang="en-US" altLang="en-US" b="1" smtClean="0">
                <a:cs typeface="Arial" pitchFamily="34" charset="0"/>
              </a:rPr>
              <a:t>↑ PAHC → ↓IQ</a:t>
            </a:r>
          </a:p>
          <a:p>
            <a:pPr eaLnBrk="1" hangingPunct="1">
              <a:lnSpc>
                <a:spcPct val="150000"/>
              </a:lnSpc>
              <a:buFont typeface="Wingdings" pitchFamily="2" charset="2"/>
              <a:buNone/>
            </a:pPr>
            <a:r>
              <a:rPr lang="en-US" altLang="en-US" b="1" smtClean="0">
                <a:cs typeface="Arial" pitchFamily="34" charset="0"/>
              </a:rPr>
              <a:t>↑PM</a:t>
            </a:r>
            <a:r>
              <a:rPr lang="en-US" altLang="en-US" sz="1200" b="1" smtClean="0">
                <a:cs typeface="Arial" pitchFamily="34" charset="0"/>
              </a:rPr>
              <a:t>2.5 </a:t>
            </a:r>
            <a:r>
              <a:rPr lang="en-US" altLang="en-US" b="1" smtClean="0">
                <a:cs typeface="Arial" pitchFamily="34" charset="0"/>
              </a:rPr>
              <a:t>→ Autism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mk-MK" altLang="en-US" sz="3200" smtClean="0"/>
              <a:t>Загадувањето во сообраќајот поврзано со здравствени ризици</a:t>
            </a:r>
            <a:endParaRPr lang="en-US" altLang="en-US" sz="3200" smtClean="0"/>
          </a:p>
        </p:txBody>
      </p:sp>
      <p:sp>
        <p:nvSpPr>
          <p:cNvPr id="26627" name="Rectangle 3"/>
          <p:cNvSpPr>
            <a:spLocks noGrp="1" noChangeArrowheads="1"/>
          </p:cNvSpPr>
          <p:nvPr>
            <p:ph type="body" idx="1"/>
          </p:nvPr>
        </p:nvSpPr>
        <p:spPr>
          <a:xfrm>
            <a:off x="838200" y="2362200"/>
            <a:ext cx="8153400" cy="4267200"/>
          </a:xfrm>
        </p:spPr>
        <p:txBody>
          <a:bodyPr/>
          <a:lstStyle/>
          <a:p>
            <a:pPr eaLnBrk="1" hangingPunct="1">
              <a:lnSpc>
                <a:spcPct val="150000"/>
              </a:lnSpc>
              <a:buFont typeface="Wingdings" pitchFamily="2" charset="2"/>
              <a:buNone/>
            </a:pPr>
            <a:r>
              <a:rPr lang="mk-MK" altLang="en-US" b="1" smtClean="0"/>
              <a:t>Прематурен</a:t>
            </a:r>
            <a:r>
              <a:rPr lang="en-US" altLang="en-US" b="1" smtClean="0"/>
              <a:t> Mt (</a:t>
            </a:r>
            <a:r>
              <a:rPr lang="en-US" altLang="en-US" b="1" smtClean="0">
                <a:cs typeface="Arial" pitchFamily="34" charset="0"/>
              </a:rPr>
              <a:t>PM2.5  &amp; O</a:t>
            </a:r>
            <a:r>
              <a:rPr lang="en-US" altLang="en-US" sz="2000" b="1" smtClean="0">
                <a:cs typeface="Arial" pitchFamily="34" charset="0"/>
              </a:rPr>
              <a:t>3</a:t>
            </a:r>
            <a:r>
              <a:rPr lang="en-US" altLang="en-US" b="1" smtClean="0"/>
              <a:t>) </a:t>
            </a:r>
            <a:r>
              <a:rPr lang="mk-MK" altLang="en-US" b="1" smtClean="0"/>
              <a:t>во Европа</a:t>
            </a:r>
            <a:r>
              <a:rPr lang="en-US" altLang="en-US" b="1" smtClean="0"/>
              <a:t> (2015)</a:t>
            </a:r>
          </a:p>
          <a:p>
            <a:pPr eaLnBrk="1" hangingPunct="1">
              <a:lnSpc>
                <a:spcPct val="150000"/>
              </a:lnSpc>
            </a:pPr>
            <a:r>
              <a:rPr lang="mk-MK" altLang="en-US" b="1" smtClean="0"/>
              <a:t>	</a:t>
            </a:r>
            <a:r>
              <a:rPr lang="en-US" altLang="en-US" b="1" smtClean="0"/>
              <a:t>2010 - 381.000 </a:t>
            </a:r>
            <a:r>
              <a:rPr lang="mk-MK" altLang="en-US" b="1" smtClean="0"/>
              <a:t>смртни случаи</a:t>
            </a:r>
            <a:endParaRPr lang="en-US" altLang="en-US" b="1" smtClean="0"/>
          </a:p>
          <a:p>
            <a:pPr eaLnBrk="1" hangingPunct="1">
              <a:lnSpc>
                <a:spcPct val="150000"/>
              </a:lnSpc>
            </a:pPr>
            <a:r>
              <a:rPr lang="mk-MK" altLang="en-US" b="1" smtClean="0"/>
              <a:t>	</a:t>
            </a:r>
            <a:r>
              <a:rPr lang="en-US" altLang="en-US" b="1" smtClean="0"/>
              <a:t>2050 - 530.000 </a:t>
            </a:r>
            <a:r>
              <a:rPr lang="mk-MK" altLang="en-US" b="1" smtClean="0"/>
              <a:t>смртни случаи</a:t>
            </a:r>
            <a:r>
              <a:rPr lang="en-US" altLang="en-US" b="1" smtClean="0"/>
              <a:t> </a:t>
            </a:r>
          </a:p>
          <a:p>
            <a:pPr eaLnBrk="1" hangingPunct="1">
              <a:buFont typeface="Wingdings" pitchFamily="2" charset="2"/>
              <a:buNone/>
            </a:pPr>
            <a:r>
              <a:rPr lang="en-US" altLang="en-US" b="1" smtClean="0"/>
              <a:t>1% o</a:t>
            </a:r>
            <a:r>
              <a:rPr lang="mk-MK" altLang="en-US" b="1" smtClean="0"/>
              <a:t>д</a:t>
            </a:r>
            <a:r>
              <a:rPr lang="en-US" altLang="en-US" b="1" smtClean="0"/>
              <a:t> </a:t>
            </a:r>
            <a:r>
              <a:rPr lang="mk-MK" altLang="en-US" b="1" smtClean="0"/>
              <a:t>БДП</a:t>
            </a:r>
            <a:r>
              <a:rPr lang="en-US" altLang="en-US" b="1" smtClean="0"/>
              <a:t> (1</a:t>
            </a:r>
            <a:r>
              <a:rPr lang="mk-MK" altLang="en-US" b="1" smtClean="0"/>
              <a:t>,</a:t>
            </a:r>
            <a:r>
              <a:rPr lang="en-US" altLang="en-US" b="1" smtClean="0"/>
              <a:t>575 </a:t>
            </a:r>
            <a:r>
              <a:rPr lang="mk-MK" altLang="en-US" b="1" smtClean="0"/>
              <a:t>трилиони долари/годишно</a:t>
            </a:r>
            <a:r>
              <a:rPr lang="en-US" altLang="en-US" b="1" smtClean="0"/>
              <a:t>)</a:t>
            </a:r>
            <a:r>
              <a:rPr lang="mk-MK" altLang="en-US" b="1" smtClean="0"/>
              <a:t> </a:t>
            </a:r>
            <a:r>
              <a:rPr lang="en-US" altLang="en-US" b="1" smtClean="0"/>
              <a:t>=</a:t>
            </a:r>
            <a:r>
              <a:rPr lang="mk-MK" altLang="en-US" b="1" smtClean="0"/>
              <a:t> </a:t>
            </a:r>
            <a:r>
              <a:rPr lang="en-US" altLang="en-US" b="1" smtClean="0"/>
              <a:t>Mb </a:t>
            </a:r>
            <a:r>
              <a:rPr lang="mk-MK" altLang="en-US" b="1" smtClean="0"/>
              <a:t>и прематурен </a:t>
            </a:r>
            <a:r>
              <a:rPr lang="en-US" altLang="en-US" b="1" smtClean="0"/>
              <a:t>Mt </a:t>
            </a:r>
            <a:r>
              <a:rPr lang="mk-MK" altLang="en-US" b="1" smtClean="0"/>
              <a:t>трошоци = 80 </a:t>
            </a:r>
            <a:r>
              <a:rPr lang="mk-MK" altLang="en-US" b="1" smtClean="0">
                <a:sym typeface="Symbol" pitchFamily="18" charset="2"/>
              </a:rPr>
              <a:t></a:t>
            </a:r>
            <a:r>
              <a:rPr lang="en-US" altLang="en-US" b="1" smtClean="0">
                <a:sym typeface="Symbol" pitchFamily="18" charset="2"/>
              </a:rPr>
              <a:t>g/m</a:t>
            </a:r>
            <a:r>
              <a:rPr lang="en-US" altLang="en-US" b="1" smtClean="0">
                <a:cs typeface="Arial" pitchFamily="34" charset="0"/>
                <a:sym typeface="Symbol" pitchFamily="18" charset="2"/>
              </a:rPr>
              <a:t>³</a:t>
            </a:r>
          </a:p>
          <a:p>
            <a:pPr eaLnBrk="1" hangingPunct="1">
              <a:lnSpc>
                <a:spcPct val="80000"/>
              </a:lnSpc>
              <a:buFont typeface="Wingdings" pitchFamily="2" charset="2"/>
              <a:buNone/>
            </a:pPr>
            <a:endParaRPr lang="en-US" altLang="en-US" sz="2400" smtClean="0"/>
          </a:p>
          <a:p>
            <a:pPr eaLnBrk="1" hangingPunct="1">
              <a:lnSpc>
                <a:spcPct val="80000"/>
              </a:lnSpc>
              <a:buFont typeface="Wingdings" pitchFamily="2" charset="2"/>
              <a:buNone/>
            </a:pPr>
            <a:endParaRPr lang="en-US" altLang="en-US" sz="2400" smtClean="0"/>
          </a:p>
          <a:p>
            <a:pPr eaLnBrk="1" hangingPunct="1">
              <a:lnSpc>
                <a:spcPct val="80000"/>
              </a:lnSpc>
              <a:buFont typeface="Wingdings" pitchFamily="2" charset="2"/>
              <a:buNone/>
            </a:pPr>
            <a:r>
              <a:rPr lang="en-US" altLang="en-US" sz="240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pPr eaLnBrk="1" hangingPunct="1"/>
            <a:r>
              <a:rPr lang="mk-MK" altLang="en-US" sz="3200" smtClean="0"/>
              <a:t>Загадувањето на воздухот поврзано со здравствени ризици</a:t>
            </a:r>
            <a:endParaRPr lang="en-US" altLang="en-US" sz="3200" smtClean="0"/>
          </a:p>
        </p:txBody>
      </p:sp>
      <p:sp>
        <p:nvSpPr>
          <p:cNvPr id="12291" name="Rectangle 3"/>
          <p:cNvSpPr>
            <a:spLocks noGrp="1" noChangeArrowheads="1"/>
          </p:cNvSpPr>
          <p:nvPr>
            <p:ph type="body" idx="1"/>
          </p:nvPr>
        </p:nvSpPr>
        <p:spPr>
          <a:xfrm>
            <a:off x="838200" y="2362200"/>
            <a:ext cx="7693025" cy="4038600"/>
          </a:xfrm>
        </p:spPr>
        <p:txBody>
          <a:bodyPr/>
          <a:lstStyle/>
          <a:p>
            <a:pPr eaLnBrk="1" hangingPunct="1">
              <a:lnSpc>
                <a:spcPct val="90000"/>
              </a:lnSpc>
              <a:buFont typeface="Wingdings" pitchFamily="2" charset="2"/>
              <a:buNone/>
              <a:defRPr/>
            </a:pPr>
            <a:endParaRPr lang="mk-MK" altLang="en-US" sz="2400" dirty="0"/>
          </a:p>
          <a:p>
            <a:pPr marL="0" indent="0" eaLnBrk="1" hangingPunct="1">
              <a:buFont typeface="Wingdings" pitchFamily="2" charset="2"/>
              <a:buNone/>
              <a:defRPr/>
            </a:pPr>
            <a:r>
              <a:rPr lang="mk-MK" altLang="en-US" sz="2600" b="1" dirty="0"/>
              <a:t>Меѓународната Агенција за истражување на канцер</a:t>
            </a:r>
            <a:r>
              <a:rPr lang="en-GB" altLang="en-US" sz="2600" b="1" dirty="0"/>
              <a:t> (IARC)</a:t>
            </a:r>
            <a:r>
              <a:rPr lang="en-GB" altLang="en-US" sz="2600" dirty="0"/>
              <a:t>, </a:t>
            </a:r>
            <a:r>
              <a:rPr lang="mk-MK" altLang="en-US" sz="2600" dirty="0"/>
              <a:t>која е дел од СЗО</a:t>
            </a:r>
            <a:r>
              <a:rPr lang="en-GB" altLang="en-US" sz="2600" dirty="0"/>
              <a:t>, </a:t>
            </a:r>
            <a:r>
              <a:rPr lang="mk-MK" altLang="en-US" sz="2600" dirty="0"/>
              <a:t>на 12 јуни 2012 година ги:</a:t>
            </a:r>
            <a:endParaRPr lang="en-GB" altLang="en-US" sz="2600" dirty="0"/>
          </a:p>
          <a:p>
            <a:pPr eaLnBrk="1" hangingPunct="1">
              <a:defRPr/>
            </a:pPr>
            <a:r>
              <a:rPr lang="mk-MK" altLang="en-US" sz="2600" dirty="0"/>
              <a:t>класифицираше издувните гасови од дизел возилата како</a:t>
            </a:r>
            <a:r>
              <a:rPr lang="en-GB" altLang="en-US" sz="2600" dirty="0"/>
              <a:t> </a:t>
            </a:r>
            <a:r>
              <a:rPr lang="mk-MK" altLang="en-US" sz="2600" b="1" dirty="0"/>
              <a:t>карциногени за луѓето </a:t>
            </a:r>
            <a:r>
              <a:rPr lang="en-GB" altLang="en-US" sz="2600" b="1" dirty="0"/>
              <a:t>(</a:t>
            </a:r>
            <a:r>
              <a:rPr lang="mk-MK" altLang="en-US" sz="2600" b="1" dirty="0"/>
              <a:t>Група</a:t>
            </a:r>
            <a:r>
              <a:rPr lang="en-GB" altLang="en-US" sz="2600" b="1" dirty="0"/>
              <a:t> 1)</a:t>
            </a:r>
            <a:r>
              <a:rPr lang="en-GB" altLang="en-US" sz="2600" dirty="0"/>
              <a:t>, </a:t>
            </a:r>
            <a:r>
              <a:rPr lang="mk-MK" altLang="en-US" sz="2600" dirty="0"/>
              <a:t>базирано на доволно докази</a:t>
            </a:r>
            <a:endParaRPr lang="en-GB" altLang="en-US" sz="2600" dirty="0"/>
          </a:p>
          <a:p>
            <a:pPr eaLnBrk="1" hangingPunct="1">
              <a:defRPr/>
            </a:pPr>
            <a:r>
              <a:rPr lang="mk-MK" altLang="en-US" sz="2600" dirty="0"/>
              <a:t>оваа </a:t>
            </a:r>
            <a:r>
              <a:rPr lang="mk-MK" altLang="en-US" sz="2600" b="1" dirty="0"/>
              <a:t>изложеност е поврзана со зголемен ризик за рак на белите дробови</a:t>
            </a:r>
            <a:endParaRPr lang="en-US" altLang="en-US" sz="2600" b="1" dirty="0">
              <a:cs typeface="Arial" charset="0"/>
            </a:endParaRPr>
          </a:p>
          <a:p>
            <a:pPr eaLnBrk="1" hangingPunct="1">
              <a:lnSpc>
                <a:spcPct val="90000"/>
              </a:lnSpc>
              <a:buFont typeface="Wingdings" pitchFamily="2" charset="2"/>
              <a:buNone/>
              <a:defRPr/>
            </a:pPr>
            <a:endParaRPr lang="en-US" altLang="en-US" sz="2400" dirty="0">
              <a:cs typeface="Arial" charset="0"/>
            </a:endParaRPr>
          </a:p>
          <a:p>
            <a:pPr eaLnBrk="1" hangingPunct="1">
              <a:lnSpc>
                <a:spcPct val="90000"/>
              </a:lnSpc>
              <a:buFont typeface="Wingdings" pitchFamily="2" charset="2"/>
              <a:buNone/>
              <a:defRPr/>
            </a:pPr>
            <a:endParaRPr lang="en-US" altLang="en-US" sz="1000" dirty="0">
              <a:cs typeface="Arial" charset="0"/>
            </a:endParaRPr>
          </a:p>
          <a:p>
            <a:pPr eaLnBrk="1" hangingPunct="1">
              <a:lnSpc>
                <a:spcPct val="90000"/>
              </a:lnSpc>
              <a:buFont typeface="Wingdings" pitchFamily="2" charset="2"/>
              <a:buNone/>
              <a:defRPr/>
            </a:pPr>
            <a:endParaRPr lang="en-US" altLang="en-US"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eaLnBrk="1" hangingPunct="1"/>
            <a:r>
              <a:rPr lang="mk-MK" altLang="en-US" sz="3200" smtClean="0"/>
              <a:t>Загадувањето на воздухот поврзано со здравствени ризици</a:t>
            </a:r>
            <a:endParaRPr lang="en-US" altLang="en-US" sz="3200" smtClean="0"/>
          </a:p>
        </p:txBody>
      </p:sp>
      <p:sp>
        <p:nvSpPr>
          <p:cNvPr id="53251" name="Rectangle 3"/>
          <p:cNvSpPr>
            <a:spLocks noGrp="1" noChangeArrowheads="1"/>
          </p:cNvSpPr>
          <p:nvPr>
            <p:ph type="body" idx="1"/>
          </p:nvPr>
        </p:nvSpPr>
        <p:spPr>
          <a:xfrm>
            <a:off x="838200" y="2362200"/>
            <a:ext cx="7693025" cy="4038600"/>
          </a:xfrm>
        </p:spPr>
        <p:txBody>
          <a:bodyPr/>
          <a:lstStyle/>
          <a:p>
            <a:pPr eaLnBrk="1" hangingPunct="1">
              <a:defRPr/>
            </a:pPr>
            <a:r>
              <a:rPr lang="mk-MK" sz="3200" b="1" dirty="0"/>
              <a:t>Аерозагадувањето</a:t>
            </a:r>
            <a:r>
              <a:rPr lang="en-GB" sz="3200" dirty="0"/>
              <a:t>, </a:t>
            </a:r>
            <a:r>
              <a:rPr lang="mk-MK" sz="3200" dirty="0"/>
              <a:t>вклучително </a:t>
            </a:r>
            <a:r>
              <a:rPr lang="mk-MK" sz="3200" b="1" dirty="0"/>
              <a:t>фините РМ</a:t>
            </a:r>
            <a:r>
              <a:rPr lang="en-GB" sz="3200" dirty="0"/>
              <a:t>, </a:t>
            </a:r>
            <a:r>
              <a:rPr lang="mk-MK" sz="3200" dirty="0"/>
              <a:t>е </a:t>
            </a:r>
            <a:r>
              <a:rPr lang="mk-MK" sz="3200" b="1" dirty="0"/>
              <a:t>класифицирано како причина за рак на белите дробови од</a:t>
            </a:r>
            <a:r>
              <a:rPr lang="en-GB" sz="3200" b="1" dirty="0"/>
              <a:t> </a:t>
            </a:r>
            <a:r>
              <a:rPr lang="mk-MK" sz="3200" b="1" dirty="0"/>
              <a:t>СЗО – Меѓународната Агенција за истражување на канцер</a:t>
            </a:r>
          </a:p>
          <a:p>
            <a:pPr marL="0" indent="0" eaLnBrk="1" hangingPunct="1">
              <a:buFont typeface="Wingdings" pitchFamily="2" charset="2"/>
              <a:buNone/>
              <a:defRPr/>
            </a:pPr>
            <a:r>
              <a:rPr lang="en-GB" sz="2400" b="1" i="1" dirty="0">
                <a:solidFill>
                  <a:srgbClr val="0070C0"/>
                </a:solidFill>
              </a:rPr>
              <a:t>IARC Monographs Working Group on the Evaluation of Carcinogenic Risks to Humans on the following issues: </a:t>
            </a:r>
            <a:r>
              <a:rPr lang="fr-FR" sz="2400" b="1" i="1" dirty="0" err="1">
                <a:solidFill>
                  <a:srgbClr val="0070C0"/>
                </a:solidFill>
              </a:rPr>
              <a:t>Outdoor</a:t>
            </a:r>
            <a:r>
              <a:rPr lang="fr-FR" sz="2400" b="1" i="1" dirty="0">
                <a:solidFill>
                  <a:srgbClr val="0070C0"/>
                </a:solidFill>
              </a:rPr>
              <a:t> Air Pollution (2013, Volume 109)</a:t>
            </a:r>
            <a:r>
              <a:rPr lang="fr-FR" sz="2400" dirty="0">
                <a:solidFill>
                  <a:srgbClr val="0070C0"/>
                </a:solidFill>
              </a:rPr>
              <a:t> </a:t>
            </a:r>
          </a:p>
          <a:p>
            <a:pPr marL="0" indent="0" eaLnBrk="1" hangingPunct="1">
              <a:buFont typeface="Wingdings" pitchFamily="2" charset="2"/>
              <a:buNone/>
              <a:defRPr/>
            </a:pPr>
            <a:endParaRPr lang="en-US" altLang="en-US" sz="2400" b="1" dirty="0">
              <a:cs typeface="Arial" charset="0"/>
            </a:endParaRPr>
          </a:p>
          <a:p>
            <a:pPr eaLnBrk="1" hangingPunct="1">
              <a:lnSpc>
                <a:spcPct val="90000"/>
              </a:lnSpc>
              <a:buFont typeface="Wingdings" pitchFamily="2" charset="2"/>
              <a:buNone/>
              <a:defRPr/>
            </a:pPr>
            <a:endParaRPr lang="en-US" altLang="en-US" sz="2400" dirty="0">
              <a:cs typeface="Arial" charset="0"/>
            </a:endParaRPr>
          </a:p>
          <a:p>
            <a:pPr eaLnBrk="1" hangingPunct="1">
              <a:lnSpc>
                <a:spcPct val="90000"/>
              </a:lnSpc>
              <a:buFont typeface="Wingdings" pitchFamily="2" charset="2"/>
              <a:buNone/>
              <a:defRPr/>
            </a:pPr>
            <a:endParaRPr lang="en-US" altLang="en-US" sz="1000" dirty="0">
              <a:cs typeface="Arial" charset="0"/>
            </a:endParaRPr>
          </a:p>
          <a:p>
            <a:pPr eaLnBrk="1" hangingPunct="1">
              <a:lnSpc>
                <a:spcPct val="90000"/>
              </a:lnSpc>
              <a:buFont typeface="Wingdings" pitchFamily="2" charset="2"/>
              <a:buNone/>
              <a:defRPr/>
            </a:pPr>
            <a:endParaRPr lang="en-US" altLang="en-US" sz="1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eaLnBrk="1" hangingPunct="1"/>
            <a:r>
              <a:rPr lang="mk-MK" altLang="en-US" sz="3200" smtClean="0"/>
              <a:t>Загадувањето на воздухот поврзано со здравствени ризици</a:t>
            </a:r>
            <a:endParaRPr lang="en-US" altLang="en-US" sz="3200" smtClean="0"/>
          </a:p>
        </p:txBody>
      </p:sp>
      <p:sp>
        <p:nvSpPr>
          <p:cNvPr id="29699" name="Rectangle 3"/>
          <p:cNvSpPr>
            <a:spLocks noGrp="1" noChangeArrowheads="1"/>
          </p:cNvSpPr>
          <p:nvPr>
            <p:ph type="body" idx="1"/>
          </p:nvPr>
        </p:nvSpPr>
        <p:spPr>
          <a:xfrm>
            <a:off x="152400" y="1981200"/>
            <a:ext cx="8991600" cy="4876800"/>
          </a:xfrm>
          <a:solidFill>
            <a:schemeClr val="bg1"/>
          </a:solidFill>
        </p:spPr>
        <p:txBody>
          <a:bodyPr/>
          <a:lstStyle/>
          <a:p>
            <a:pPr eaLnBrk="1" hangingPunct="1"/>
            <a:r>
              <a:rPr lang="mk-MK" altLang="en-US" sz="2400" b="1" smtClean="0"/>
              <a:t>СЗО</a:t>
            </a:r>
            <a:r>
              <a:rPr lang="en-GB" altLang="en-US" sz="2400" b="1" smtClean="0"/>
              <a:t> </a:t>
            </a:r>
            <a:r>
              <a:rPr lang="mk-MK" altLang="en-US" sz="2400" b="1" smtClean="0"/>
              <a:t>резолуцијата за аерозагадување и здравје усвоена на </a:t>
            </a:r>
            <a:r>
              <a:rPr lang="en-GB" altLang="en-US" sz="2400" b="1" smtClean="0"/>
              <a:t>68</a:t>
            </a:r>
            <a:r>
              <a:rPr lang="mk-MK" altLang="en-US" sz="2400" b="1" smtClean="0"/>
              <a:t>-то собрание на СЗО</a:t>
            </a:r>
            <a:r>
              <a:rPr lang="en-US" altLang="en-US" sz="2400" b="1" smtClean="0"/>
              <a:t> </a:t>
            </a:r>
            <a:r>
              <a:rPr lang="mk-MK" altLang="en-US" sz="2400" b="1" smtClean="0"/>
              <a:t>во 2015 година</a:t>
            </a:r>
            <a:r>
              <a:rPr lang="en-GB" altLang="en-US" sz="2400" smtClean="0"/>
              <a:t>. </a:t>
            </a:r>
            <a:endParaRPr lang="mk-MK" altLang="en-US" sz="2400" smtClean="0"/>
          </a:p>
          <a:p>
            <a:pPr eaLnBrk="1" hangingPunct="1"/>
            <a:r>
              <a:rPr lang="mk-MK" altLang="en-US" sz="2400" smtClean="0"/>
              <a:t>Клучна за подобрување на животите и здравјето на милиони луѓе кои страдаат од лош квалитет на воздухот</a:t>
            </a:r>
            <a:r>
              <a:rPr lang="en-GB" altLang="en-US" sz="2400" smtClean="0"/>
              <a:t>, </a:t>
            </a:r>
            <a:r>
              <a:rPr lang="mk-MK" altLang="en-US" sz="2400" smtClean="0"/>
              <a:t>и за</a:t>
            </a:r>
            <a:r>
              <a:rPr lang="en-GB" altLang="en-US" sz="2400" smtClean="0"/>
              <a:t> </a:t>
            </a:r>
            <a:r>
              <a:rPr lang="mk-MK" altLang="en-US" sz="2400" b="1" smtClean="0"/>
              <a:t>превенција на повеќе од </a:t>
            </a:r>
            <a:r>
              <a:rPr lang="en-GB" altLang="en-US" sz="2400" b="1" smtClean="0"/>
              <a:t>8 </a:t>
            </a:r>
            <a:r>
              <a:rPr lang="mk-MK" altLang="en-US" sz="2400" b="1" smtClean="0"/>
              <a:t>милиони прерани смртни случаи</a:t>
            </a:r>
            <a:r>
              <a:rPr lang="en-GB" altLang="en-US" sz="2400" b="1" smtClean="0"/>
              <a:t> </a:t>
            </a:r>
            <a:r>
              <a:rPr lang="mk-MK" altLang="en-US" sz="2400" smtClean="0"/>
              <a:t>како резултат на </a:t>
            </a:r>
            <a:r>
              <a:rPr lang="mk-MK" altLang="en-US" sz="2400" b="1" i="1" smtClean="0"/>
              <a:t>внатрешно</a:t>
            </a:r>
            <a:r>
              <a:rPr lang="mk-MK" altLang="en-US" sz="2400" smtClean="0"/>
              <a:t> и </a:t>
            </a:r>
            <a:r>
              <a:rPr lang="mk-MK" altLang="en-US" sz="2400" b="1" i="1" smtClean="0"/>
              <a:t>надворешно аерозагадување</a:t>
            </a:r>
            <a:r>
              <a:rPr lang="en-GB" altLang="en-US" sz="2400" smtClean="0"/>
              <a:t>. </a:t>
            </a:r>
            <a:endParaRPr lang="mk-MK" altLang="en-US" sz="2400" smtClean="0"/>
          </a:p>
          <a:p>
            <a:pPr eaLnBrk="1" hangingPunct="1"/>
            <a:r>
              <a:rPr lang="mk-MK" altLang="en-US" sz="2400" smtClean="0"/>
              <a:t>Резолуцијата е важна за </a:t>
            </a:r>
            <a:r>
              <a:rPr lang="mk-MK" altLang="en-US" sz="2400" b="1" smtClean="0"/>
              <a:t>намалување на здравствените нееднаквости</a:t>
            </a:r>
            <a:r>
              <a:rPr lang="en-GB" altLang="en-US" sz="2400" smtClean="0"/>
              <a:t>, </a:t>
            </a:r>
            <a:r>
              <a:rPr lang="mk-MK" altLang="en-US" sz="2400" smtClean="0"/>
              <a:t>затоа што </a:t>
            </a:r>
            <a:r>
              <a:rPr lang="mk-MK" altLang="en-US" sz="2400" b="1" i="1" smtClean="0"/>
              <a:t>аерозагадувањето диспропорционално влијае на сиромашните и немоќните</a:t>
            </a:r>
            <a:r>
              <a:rPr lang="en-GB" altLang="en-US" sz="2400" smtClean="0"/>
              <a:t>, </a:t>
            </a:r>
            <a:r>
              <a:rPr lang="mk-MK" altLang="en-US" sz="2400" smtClean="0"/>
              <a:t>вклучително жени и деца</a:t>
            </a:r>
            <a:r>
              <a:rPr lang="en-GB" altLang="en-US" sz="2400" smtClean="0"/>
              <a:t>, </a:t>
            </a:r>
            <a:r>
              <a:rPr lang="mk-MK" altLang="en-US" sz="2400" smtClean="0"/>
              <a:t>и оние кои живеат во земји со низок и среден приход.</a:t>
            </a:r>
            <a:endParaRPr lang="en-US" altLang="en-US" sz="2400" smtClean="0">
              <a:cs typeface="Arial" pitchFamily="34" charset="0"/>
            </a:endParaRPr>
          </a:p>
          <a:p>
            <a:pPr eaLnBrk="1" hangingPunct="1">
              <a:lnSpc>
                <a:spcPct val="90000"/>
              </a:lnSpc>
              <a:buFont typeface="Wingdings" pitchFamily="2" charset="2"/>
              <a:buNone/>
            </a:pPr>
            <a:endParaRPr lang="en-US" altLang="en-US" sz="2400" smtClean="0">
              <a:cs typeface="Arial" pitchFamily="34" charset="0"/>
            </a:endParaRPr>
          </a:p>
          <a:p>
            <a:pPr eaLnBrk="1" hangingPunct="1">
              <a:lnSpc>
                <a:spcPct val="90000"/>
              </a:lnSpc>
              <a:buFont typeface="Wingdings" pitchFamily="2" charset="2"/>
              <a:buNone/>
            </a:pPr>
            <a:endParaRPr lang="en-US" altLang="en-US" sz="1000" smtClean="0">
              <a:cs typeface="Arial" pitchFamily="34" charset="0"/>
            </a:endParaRPr>
          </a:p>
          <a:p>
            <a:pPr eaLnBrk="1" hangingPunct="1">
              <a:lnSpc>
                <a:spcPct val="90000"/>
              </a:lnSpc>
              <a:buFont typeface="Wingdings" pitchFamily="2" charset="2"/>
              <a:buNone/>
            </a:pPr>
            <a:endParaRPr lang="en-US" altLang="en-US" sz="10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pPr eaLnBrk="1" hangingPunct="1"/>
            <a:r>
              <a:rPr lang="mk-MK" altLang="en-US" sz="3200" smtClean="0"/>
              <a:t>Загадувањето на воздухот поврзано со здравствени ризици</a:t>
            </a:r>
            <a:endParaRPr lang="en-US" altLang="en-US" sz="3200" smtClean="0"/>
          </a:p>
        </p:txBody>
      </p:sp>
      <p:sp>
        <p:nvSpPr>
          <p:cNvPr id="30723" name="Rectangle 3"/>
          <p:cNvSpPr>
            <a:spLocks noGrp="1" noChangeArrowheads="1"/>
          </p:cNvSpPr>
          <p:nvPr>
            <p:ph type="body" idx="1"/>
          </p:nvPr>
        </p:nvSpPr>
        <p:spPr>
          <a:xfrm>
            <a:off x="0" y="1905000"/>
            <a:ext cx="9067800" cy="4876800"/>
          </a:xfrm>
          <a:solidFill>
            <a:schemeClr val="bg1"/>
          </a:solidFill>
        </p:spPr>
        <p:txBody>
          <a:bodyPr/>
          <a:lstStyle/>
          <a:p>
            <a:pPr eaLnBrk="1" hangingPunct="1"/>
            <a:r>
              <a:rPr lang="mk-MK" altLang="en-US" sz="1900" b="1" smtClean="0"/>
              <a:t>Аерозагадувањето</a:t>
            </a:r>
            <a:r>
              <a:rPr lang="mk-MK" altLang="en-US" sz="1900" smtClean="0"/>
              <a:t> останува </a:t>
            </a:r>
            <a:r>
              <a:rPr lang="mk-MK" altLang="en-US" sz="1900" b="1" i="1" smtClean="0"/>
              <a:t>најголем здравствено-еколошки ризик</a:t>
            </a:r>
            <a:r>
              <a:rPr lang="en-GB" altLang="en-US" sz="1900" smtClean="0"/>
              <a:t>.</a:t>
            </a:r>
            <a:endParaRPr lang="mk-MK" altLang="en-US" sz="1900" smtClean="0"/>
          </a:p>
          <a:p>
            <a:pPr eaLnBrk="1" hangingPunct="1"/>
            <a:r>
              <a:rPr lang="mk-MK" altLang="en-US" sz="1900" smtClean="0"/>
              <a:t>Извештајот за животната средина од 2015 година на </a:t>
            </a:r>
            <a:r>
              <a:rPr lang="en-GB" altLang="en-US" sz="1900" smtClean="0"/>
              <a:t>EEA</a:t>
            </a:r>
            <a:r>
              <a:rPr lang="mk-MK" altLang="en-US" sz="1900" smtClean="0"/>
              <a:t> потврдува дека </a:t>
            </a:r>
            <a:r>
              <a:rPr lang="mk-MK" altLang="en-US" sz="1900" b="1" smtClean="0"/>
              <a:t>аерозагадувањето ќе претставува главна причина за прерана смртност во </a:t>
            </a:r>
            <a:r>
              <a:rPr lang="en-GB" altLang="en-US" sz="1900" b="1" smtClean="0"/>
              <a:t>2050</a:t>
            </a:r>
            <a:r>
              <a:rPr lang="mk-MK" altLang="en-US" sz="1900" b="1" smtClean="0"/>
              <a:t> година</a:t>
            </a:r>
            <a:r>
              <a:rPr lang="en-GB" altLang="en-US" sz="1900" smtClean="0"/>
              <a:t>, </a:t>
            </a:r>
            <a:r>
              <a:rPr lang="mk-MK" altLang="en-US" sz="1900" smtClean="0"/>
              <a:t>и</a:t>
            </a:r>
            <a:r>
              <a:rPr lang="en-GB" altLang="en-US" sz="1900" smtClean="0"/>
              <a:t> 75% o</a:t>
            </a:r>
            <a:r>
              <a:rPr lang="mk-MK" altLang="en-US" sz="1900" smtClean="0"/>
              <a:t>д</a:t>
            </a:r>
            <a:r>
              <a:rPr lang="en-GB" altLang="en-US" sz="1900" smtClean="0"/>
              <a:t> </a:t>
            </a:r>
            <a:r>
              <a:rPr lang="mk-MK" altLang="en-US" sz="1900" smtClean="0"/>
              <a:t>Европјаните ќе живеат во или околу градовите</a:t>
            </a:r>
            <a:r>
              <a:rPr lang="en-GB" altLang="en-US" sz="1900" smtClean="0"/>
              <a:t>, </a:t>
            </a:r>
            <a:r>
              <a:rPr lang="mk-MK" altLang="en-US" sz="1900" smtClean="0"/>
              <a:t>што е предвидено да се зголеми</a:t>
            </a:r>
            <a:r>
              <a:rPr lang="en-GB" altLang="en-US" sz="1900" smtClean="0"/>
              <a:t>. </a:t>
            </a:r>
            <a:endParaRPr lang="mk-MK" altLang="en-US" sz="1900" smtClean="0"/>
          </a:p>
          <a:p>
            <a:pPr eaLnBrk="1" hangingPunct="1"/>
            <a:r>
              <a:rPr lang="en-GB" altLang="en-US" sz="1900" b="1" smtClean="0"/>
              <a:t>90% o</a:t>
            </a:r>
            <a:r>
              <a:rPr lang="mk-MK" altLang="en-US" sz="1900" b="1" smtClean="0"/>
              <a:t>д</a:t>
            </a:r>
            <a:r>
              <a:rPr lang="en-GB" altLang="en-US" sz="1900" b="1" smtClean="0"/>
              <a:t> </a:t>
            </a:r>
            <a:r>
              <a:rPr lang="mk-MK" altLang="en-US" sz="1900" b="1" smtClean="0"/>
              <a:t>жителите во Европските градови дишат воздух кој се смета за штетен од страна на СЗО</a:t>
            </a:r>
            <a:r>
              <a:rPr lang="en-GB" altLang="en-US" sz="1900" smtClean="0"/>
              <a:t>. </a:t>
            </a:r>
            <a:endParaRPr lang="mk-MK" altLang="en-US" sz="1900" smtClean="0"/>
          </a:p>
          <a:p>
            <a:pPr eaLnBrk="1" hangingPunct="1"/>
            <a:r>
              <a:rPr lang="mk-MK" altLang="en-US" sz="1900" smtClean="0"/>
              <a:t>Борбата со аерозагадувањето ќе има големи</a:t>
            </a:r>
            <a:r>
              <a:rPr lang="en-GB" altLang="en-US" sz="1900" smtClean="0"/>
              <a:t> </a:t>
            </a:r>
            <a:r>
              <a:rPr lang="en-GB" altLang="en-US" sz="1900" b="1" smtClean="0"/>
              <a:t>e</a:t>
            </a:r>
            <a:r>
              <a:rPr lang="mk-MK" altLang="en-US" sz="1900" b="1" smtClean="0"/>
              <a:t>кономски придобивки за Европските здравствени системи</a:t>
            </a:r>
            <a:r>
              <a:rPr lang="en-GB" altLang="en-US" sz="1900" smtClean="0"/>
              <a:t>. </a:t>
            </a:r>
            <a:r>
              <a:rPr lang="mk-MK" altLang="en-US" sz="1900" smtClean="0"/>
              <a:t>На</a:t>
            </a:r>
            <a:r>
              <a:rPr lang="en-GB" altLang="en-US" sz="1900" smtClean="0"/>
              <a:t> 28 </a:t>
            </a:r>
            <a:r>
              <a:rPr lang="mk-MK" altLang="en-US" sz="1900" smtClean="0"/>
              <a:t>април</a:t>
            </a:r>
            <a:r>
              <a:rPr lang="en-US" altLang="en-US" sz="1900" smtClean="0"/>
              <a:t> 2015</a:t>
            </a:r>
            <a:r>
              <a:rPr lang="en-GB" altLang="en-US" sz="1900" smtClean="0"/>
              <a:t>, </a:t>
            </a:r>
            <a:r>
              <a:rPr lang="mk-MK" altLang="en-US" sz="1900" smtClean="0"/>
              <a:t>СЗО Европа ја објави новата економска студија со нагласување на трошоците од аерозагадувањето</a:t>
            </a:r>
            <a:r>
              <a:rPr lang="en-US" altLang="en-US" sz="1900" smtClean="0"/>
              <a:t> </a:t>
            </a:r>
            <a:r>
              <a:rPr lang="mk-MK" altLang="en-US" sz="1900" smtClean="0"/>
              <a:t>за</a:t>
            </a:r>
            <a:r>
              <a:rPr lang="en-GB" altLang="en-US" sz="1900" smtClean="0"/>
              <a:t> 53 </a:t>
            </a:r>
            <a:r>
              <a:rPr lang="mk-MK" altLang="en-US" sz="1900" smtClean="0"/>
              <a:t>земји во Европскиот регион</a:t>
            </a:r>
            <a:r>
              <a:rPr lang="en-GB" altLang="en-US" sz="1900" smtClean="0"/>
              <a:t>. </a:t>
            </a:r>
            <a:r>
              <a:rPr lang="mk-MK" altLang="en-US" sz="1900" smtClean="0"/>
              <a:t>Околу</a:t>
            </a:r>
            <a:r>
              <a:rPr lang="en-GB" altLang="en-US" sz="1900" smtClean="0"/>
              <a:t> 600</a:t>
            </a:r>
            <a:r>
              <a:rPr lang="mk-MK" altLang="en-US" sz="1900" smtClean="0"/>
              <a:t>.</a:t>
            </a:r>
            <a:r>
              <a:rPr lang="en-GB" altLang="en-US" sz="1900" smtClean="0"/>
              <a:t>000 </a:t>
            </a:r>
            <a:r>
              <a:rPr lang="mk-MK" altLang="en-US" sz="1900" b="1" smtClean="0"/>
              <a:t>прерани смртни случаи и заболувања се причинети од аерозагадување и предизвикуваат трошоци од</a:t>
            </a:r>
            <a:r>
              <a:rPr lang="en-GB" altLang="en-US" sz="1900" b="1" smtClean="0"/>
              <a:t> US$ 1</a:t>
            </a:r>
            <a:r>
              <a:rPr lang="mk-MK" altLang="en-US" sz="1900" b="1" smtClean="0"/>
              <a:t>,</a:t>
            </a:r>
            <a:r>
              <a:rPr lang="en-GB" altLang="en-US" sz="1900" b="1" smtClean="0"/>
              <a:t>6 </a:t>
            </a:r>
            <a:r>
              <a:rPr lang="mk-MK" altLang="en-US" sz="1900" b="1" smtClean="0"/>
              <a:t>трилиони во</a:t>
            </a:r>
            <a:r>
              <a:rPr lang="en-GB" altLang="en-US" sz="1900" b="1" smtClean="0"/>
              <a:t> 2010</a:t>
            </a:r>
            <a:r>
              <a:rPr lang="mk-MK" altLang="en-US" sz="1900" b="1" smtClean="0"/>
              <a:t> година</a:t>
            </a:r>
            <a:r>
              <a:rPr lang="en-GB" altLang="en-US" sz="1900" smtClean="0"/>
              <a:t>.</a:t>
            </a:r>
            <a:r>
              <a:rPr lang="en-GB" altLang="en-US" sz="2400" smtClean="0"/>
              <a:t> </a:t>
            </a:r>
            <a:r>
              <a:rPr lang="en-US" altLang="en-US" sz="2400" smtClean="0"/>
              <a:t> </a:t>
            </a:r>
            <a:endParaRPr lang="en-US" altLang="en-US" sz="2400" smtClean="0">
              <a:cs typeface="Arial" pitchFamily="34" charset="0"/>
            </a:endParaRPr>
          </a:p>
          <a:p>
            <a:pPr eaLnBrk="1" hangingPunct="1">
              <a:lnSpc>
                <a:spcPct val="90000"/>
              </a:lnSpc>
              <a:buFont typeface="Wingdings" pitchFamily="2" charset="2"/>
              <a:buNone/>
            </a:pPr>
            <a:endParaRPr lang="en-US" altLang="en-US" sz="2400" smtClean="0">
              <a:cs typeface="Arial" pitchFamily="34" charset="0"/>
            </a:endParaRPr>
          </a:p>
          <a:p>
            <a:pPr eaLnBrk="1" hangingPunct="1">
              <a:lnSpc>
                <a:spcPct val="90000"/>
              </a:lnSpc>
              <a:buFont typeface="Wingdings" pitchFamily="2" charset="2"/>
              <a:buNone/>
            </a:pPr>
            <a:endParaRPr lang="en-US" altLang="en-US" sz="1000" smtClean="0">
              <a:cs typeface="Arial" pitchFamily="34" charset="0"/>
            </a:endParaRPr>
          </a:p>
          <a:p>
            <a:pPr eaLnBrk="1" hangingPunct="1">
              <a:lnSpc>
                <a:spcPct val="90000"/>
              </a:lnSpc>
              <a:buFont typeface="Wingdings" pitchFamily="2" charset="2"/>
              <a:buNone/>
            </a:pPr>
            <a:endParaRPr lang="en-US" altLang="en-US" sz="10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p:cNvPicPr>
            <a:picLocks noChangeAspect="1" noChangeArrowheads="1"/>
          </p:cNvPicPr>
          <p:nvPr/>
        </p:nvPicPr>
        <p:blipFill>
          <a:blip r:embed="rId2"/>
          <a:srcRect/>
          <a:stretch>
            <a:fillRect/>
          </a:stretch>
        </p:blipFill>
        <p:spPr bwMode="auto">
          <a:xfrm>
            <a:off x="34925" y="152400"/>
            <a:ext cx="9174163" cy="5676900"/>
          </a:xfrm>
          <a:prstGeom prst="rect">
            <a:avLst/>
          </a:prstGeom>
          <a:noFill/>
          <a:ln w="9525">
            <a:noFill/>
            <a:miter lim="800000"/>
            <a:headEnd/>
            <a:tailEnd/>
          </a:ln>
        </p:spPr>
      </p:pic>
      <p:sp>
        <p:nvSpPr>
          <p:cNvPr id="31747" name="TextBox 1"/>
          <p:cNvSpPr txBox="1">
            <a:spLocks noChangeArrowheads="1"/>
          </p:cNvSpPr>
          <p:nvPr/>
        </p:nvSpPr>
        <p:spPr bwMode="auto">
          <a:xfrm>
            <a:off x="823913" y="6096000"/>
            <a:ext cx="8229600" cy="708025"/>
          </a:xfrm>
          <a:prstGeom prst="rect">
            <a:avLst/>
          </a:prstGeom>
          <a:noFill/>
          <a:ln w="9525">
            <a:noFill/>
            <a:miter lim="800000"/>
            <a:headEnd/>
            <a:tailEnd/>
          </a:ln>
        </p:spPr>
        <p:txBody>
          <a:bodyPr>
            <a:spAutoFit/>
          </a:bodyPr>
          <a:lstStyle/>
          <a:p>
            <a:r>
              <a:rPr lang="mk-MK" altLang="en-US" sz="2000" b="1" i="1"/>
              <a:t>Предвремена смрт заради изложеност на</a:t>
            </a:r>
            <a:r>
              <a:rPr lang="en-GB" altLang="en-US" sz="2000" b="1" i="1"/>
              <a:t> PM10 </a:t>
            </a:r>
            <a:r>
              <a:rPr lang="mk-MK" altLang="en-US" sz="2000" b="1" i="1"/>
              <a:t>во </a:t>
            </a:r>
            <a:r>
              <a:rPr lang="en-GB" altLang="en-US" sz="2000" b="1" i="1"/>
              <a:t>2005</a:t>
            </a:r>
            <a:r>
              <a:rPr lang="mk-MK" altLang="en-US" sz="2000" b="1" i="1"/>
              <a:t> год.</a:t>
            </a:r>
            <a:r>
              <a:rPr lang="en-GB" altLang="en-US" sz="2000" b="1" i="1"/>
              <a:t>, (EEA, 2009)</a:t>
            </a:r>
            <a:endParaRPr lang="en-GB" altLang="en-US" sz="2000" b="1"/>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
          <p:cNvSpPr>
            <a:spLocks noGrp="1" noChangeArrowheads="1"/>
          </p:cNvSpPr>
          <p:nvPr>
            <p:ph type="body" sz="quarter" idx="10"/>
          </p:nvPr>
        </p:nvSpPr>
        <p:spPr>
          <a:xfrm>
            <a:off x="296863" y="260350"/>
            <a:ext cx="8424862" cy="846138"/>
          </a:xfrm>
          <a:solidFill>
            <a:schemeClr val="bg1"/>
          </a:solidFill>
        </p:spPr>
        <p:txBody>
          <a:bodyPr lIns="82945" tIns="41473" rIns="82945" bIns="41473" anchor="ctr"/>
          <a:lstStyle/>
          <a:p>
            <a:pPr marL="0" indent="0" algn="ctr">
              <a:buFontTx/>
              <a:buNone/>
            </a:pPr>
            <a:r>
              <a:rPr lang="mk-MK" altLang="en-US" sz="2800" b="1" smtClean="0">
                <a:solidFill>
                  <a:schemeClr val="tx2"/>
                </a:solidFill>
              </a:rPr>
              <a:t>Тренд во оптоварувањето со заболувања од загадување на амбиентниот воздух</a:t>
            </a:r>
            <a:endParaRPr lang="en-GB" altLang="en-US" sz="2800" b="1" smtClean="0">
              <a:solidFill>
                <a:schemeClr val="tx2"/>
              </a:solidFill>
            </a:endParaRPr>
          </a:p>
        </p:txBody>
      </p:sp>
      <p:sp>
        <p:nvSpPr>
          <p:cNvPr id="7" name="TextBox 6"/>
          <p:cNvSpPr txBox="1">
            <a:spLocks noChangeArrowheads="1"/>
          </p:cNvSpPr>
          <p:nvPr/>
        </p:nvSpPr>
        <p:spPr bwMode="auto">
          <a:xfrm>
            <a:off x="179388" y="2462213"/>
            <a:ext cx="3935412" cy="4240212"/>
          </a:xfrm>
          <a:prstGeom prst="rect">
            <a:avLst/>
          </a:prstGeom>
          <a:solidFill>
            <a:srgbClr val="FF0000"/>
          </a:solidFill>
          <a:ln w="9525">
            <a:noFill/>
            <a:miter lim="800000"/>
            <a:headEnd/>
            <a:tailEnd/>
          </a:ln>
        </p:spPr>
        <p:txBody>
          <a:bodyPr lIns="82945" tIns="41473" rIns="82945" bIns="41473" anchor="ctr">
            <a:spAutoFit/>
          </a:bodyPr>
          <a:lstStyle/>
          <a:p>
            <a:pPr algn="just">
              <a:lnSpc>
                <a:spcPct val="150000"/>
              </a:lnSpc>
              <a:buFont typeface="Wingdings" pitchFamily="2" charset="2"/>
              <a:buNone/>
            </a:pPr>
            <a:r>
              <a:rPr lang="mk-MK" altLang="en-US" sz="2000" b="1">
                <a:solidFill>
                  <a:srgbClr val="FFFF99"/>
                </a:solidFill>
                <a:cs typeface="Arial" pitchFamily="34" charset="0"/>
              </a:rPr>
              <a:t>Нивоите на цврстите честички </a:t>
            </a:r>
            <a:r>
              <a:rPr lang="en-GB" altLang="en-US" sz="2000" b="1">
                <a:solidFill>
                  <a:srgbClr val="FFFF99"/>
                </a:solidFill>
                <a:cs typeface="Arial" pitchFamily="34" charset="0"/>
              </a:rPr>
              <a:t>(PM</a:t>
            </a:r>
            <a:r>
              <a:rPr lang="en-GB" altLang="en-US" sz="2000" b="1" baseline="-25000">
                <a:solidFill>
                  <a:srgbClr val="FFFF99"/>
                </a:solidFill>
                <a:cs typeface="Arial" pitchFamily="34" charset="0"/>
              </a:rPr>
              <a:t>2.5</a:t>
            </a:r>
            <a:r>
              <a:rPr lang="en-GB" altLang="en-US" sz="2000" b="1">
                <a:solidFill>
                  <a:srgbClr val="FFFF99"/>
                </a:solidFill>
                <a:cs typeface="Arial" pitchFamily="34" charset="0"/>
              </a:rPr>
              <a:t>) </a:t>
            </a:r>
            <a:r>
              <a:rPr lang="mk-MK" altLang="en-US" sz="2000" b="1">
                <a:solidFill>
                  <a:srgbClr val="FFFF99"/>
                </a:solidFill>
                <a:cs typeface="Arial" pitchFamily="34" charset="0"/>
              </a:rPr>
              <a:t>ги надминале</a:t>
            </a:r>
            <a:r>
              <a:rPr lang="en-GB" altLang="en-US" sz="2000" b="1">
                <a:solidFill>
                  <a:srgbClr val="FFFF99"/>
                </a:solidFill>
                <a:cs typeface="Arial" pitchFamily="34" charset="0"/>
              </a:rPr>
              <a:t> </a:t>
            </a:r>
            <a:r>
              <a:rPr lang="mk-MK" altLang="en-US" sz="2000" b="1">
                <a:solidFill>
                  <a:srgbClr val="FFFF99"/>
                </a:solidFill>
                <a:cs typeface="Arial" pitchFamily="34" charset="0"/>
              </a:rPr>
              <a:t>Упатствата на СЗО за квалитет на воздух во</a:t>
            </a:r>
            <a:r>
              <a:rPr lang="en-GB" altLang="en-US" sz="2000" b="1">
                <a:solidFill>
                  <a:srgbClr val="FFFF99"/>
                </a:solidFill>
                <a:cs typeface="Arial" pitchFamily="34" charset="0"/>
              </a:rPr>
              <a:t> 70% o</a:t>
            </a:r>
            <a:r>
              <a:rPr lang="mk-MK" altLang="en-US" sz="2000" b="1">
                <a:solidFill>
                  <a:srgbClr val="FFFF99"/>
                </a:solidFill>
                <a:cs typeface="Arial" pitchFamily="34" charset="0"/>
              </a:rPr>
              <a:t>д градовите од Европските држави со висок приходи во преку</a:t>
            </a:r>
            <a:r>
              <a:rPr lang="en-GB" altLang="en-US" sz="2000" b="1">
                <a:solidFill>
                  <a:srgbClr val="FFFF99"/>
                </a:solidFill>
                <a:cs typeface="Arial" pitchFamily="34" charset="0"/>
              </a:rPr>
              <a:t> 90% o</a:t>
            </a:r>
            <a:r>
              <a:rPr lang="mk-MK" altLang="en-US" sz="2000" b="1">
                <a:solidFill>
                  <a:srgbClr val="FFFF99"/>
                </a:solidFill>
                <a:cs typeface="Arial" pitchFamily="34" charset="0"/>
              </a:rPr>
              <a:t>д</a:t>
            </a:r>
            <a:r>
              <a:rPr lang="en-GB" altLang="en-US" sz="2000" b="1">
                <a:solidFill>
                  <a:srgbClr val="FFFF99"/>
                </a:solidFill>
                <a:cs typeface="Arial" pitchFamily="34" charset="0"/>
              </a:rPr>
              <a:t> </a:t>
            </a:r>
            <a:r>
              <a:rPr lang="mk-MK" altLang="en-US" sz="2000" b="1">
                <a:solidFill>
                  <a:srgbClr val="FFFF99"/>
                </a:solidFill>
                <a:cs typeface="Arial" pitchFamily="34" charset="0"/>
              </a:rPr>
              <a:t>оние од Европските држави со низок</a:t>
            </a:r>
            <a:r>
              <a:rPr lang="en-GB" altLang="en-US" sz="2000" b="1">
                <a:solidFill>
                  <a:srgbClr val="FFFF99"/>
                </a:solidFill>
                <a:cs typeface="Arial" pitchFamily="34" charset="0"/>
              </a:rPr>
              <a:t>- </a:t>
            </a:r>
            <a:r>
              <a:rPr lang="mk-MK" altLang="en-US" sz="2000" b="1">
                <a:solidFill>
                  <a:srgbClr val="FFFF99"/>
                </a:solidFill>
                <a:cs typeface="Arial" pitchFamily="34" charset="0"/>
              </a:rPr>
              <a:t>и</a:t>
            </a:r>
            <a:r>
              <a:rPr lang="en-GB" altLang="en-US" sz="2000" b="1">
                <a:solidFill>
                  <a:srgbClr val="FFFF99"/>
                </a:solidFill>
                <a:cs typeface="Arial" pitchFamily="34" charset="0"/>
              </a:rPr>
              <a:t> </a:t>
            </a:r>
            <a:r>
              <a:rPr lang="mk-MK" altLang="en-US" sz="2000" b="1">
                <a:solidFill>
                  <a:srgbClr val="FFFF99"/>
                </a:solidFill>
                <a:cs typeface="Arial" pitchFamily="34" charset="0"/>
              </a:rPr>
              <a:t>среден</a:t>
            </a:r>
            <a:r>
              <a:rPr lang="en-GB" altLang="en-US" sz="2000" b="1">
                <a:solidFill>
                  <a:srgbClr val="FFFF99"/>
                </a:solidFill>
                <a:cs typeface="Arial" pitchFamily="34" charset="0"/>
              </a:rPr>
              <a:t>-</a:t>
            </a:r>
            <a:r>
              <a:rPr lang="mk-MK" altLang="en-US" sz="2000" b="1">
                <a:solidFill>
                  <a:srgbClr val="FFFF99"/>
                </a:solidFill>
                <a:cs typeface="Arial" pitchFamily="34" charset="0"/>
              </a:rPr>
              <a:t>приход</a:t>
            </a:r>
            <a:endParaRPr lang="en-GB" altLang="en-US" sz="2000" b="1">
              <a:solidFill>
                <a:srgbClr val="FFFF99"/>
              </a:solidFill>
              <a:cs typeface="Arial" pitchFamily="34" charset="0"/>
            </a:endParaRPr>
          </a:p>
        </p:txBody>
      </p:sp>
      <p:sp>
        <p:nvSpPr>
          <p:cNvPr id="5" name="TextBox 4"/>
          <p:cNvSpPr txBox="1"/>
          <p:nvPr/>
        </p:nvSpPr>
        <p:spPr>
          <a:xfrm>
            <a:off x="179388" y="1239838"/>
            <a:ext cx="8659812" cy="949325"/>
          </a:xfrm>
          <a:prstGeom prst="rect">
            <a:avLst/>
          </a:prstGeom>
          <a:solidFill>
            <a:schemeClr val="bg2">
              <a:lumMod val="60000"/>
              <a:lumOff val="40000"/>
            </a:schemeClr>
          </a:solidFill>
        </p:spPr>
        <p:txBody>
          <a:bodyPr lIns="82945" tIns="41473" rIns="82945" bIns="41473" anchor="ctr">
            <a:spAutoFit/>
          </a:bodyPr>
          <a:lstStyle/>
          <a:p>
            <a:pPr algn="just">
              <a:lnSpc>
                <a:spcPct val="150000"/>
              </a:lnSpc>
              <a:defRPr/>
            </a:pPr>
            <a:r>
              <a:rPr lang="mk-MK" sz="2000" b="1" dirty="0">
                <a:latin typeface="Arial" charset="0"/>
                <a:cs typeface="Arial" charset="0"/>
              </a:rPr>
              <a:t>Бројот на смртни случаи </a:t>
            </a:r>
            <a:r>
              <a:rPr lang="mk-MK" sz="2000" dirty="0">
                <a:latin typeface="Arial" charset="0"/>
                <a:cs typeface="Arial" charset="0"/>
              </a:rPr>
              <a:t>причинети од загадување на амбиентниот воздух</a:t>
            </a:r>
            <a:r>
              <a:rPr lang="en-GB" sz="2000" dirty="0">
                <a:latin typeface="Arial" charset="0"/>
                <a:cs typeface="Arial" charset="0"/>
              </a:rPr>
              <a:t> </a:t>
            </a:r>
            <a:r>
              <a:rPr lang="mk-MK" sz="2000" dirty="0">
                <a:latin typeface="Arial" charset="0"/>
                <a:cs typeface="Arial" charset="0"/>
              </a:rPr>
              <a:t>е</a:t>
            </a:r>
            <a:r>
              <a:rPr lang="en-GB" sz="2000" dirty="0">
                <a:latin typeface="Arial" charset="0"/>
                <a:cs typeface="Arial" charset="0"/>
              </a:rPr>
              <a:t> </a:t>
            </a:r>
            <a:r>
              <a:rPr lang="mk-MK" sz="2000" b="1" dirty="0">
                <a:latin typeface="Arial" charset="0"/>
                <a:cs typeface="Arial" charset="0"/>
              </a:rPr>
              <a:t>зголемен значително глобално од</a:t>
            </a:r>
            <a:r>
              <a:rPr lang="en-GB" sz="2000" b="1" dirty="0">
                <a:latin typeface="Arial" charset="0"/>
                <a:cs typeface="Arial" charset="0"/>
              </a:rPr>
              <a:t> 1990 </a:t>
            </a:r>
            <a:r>
              <a:rPr lang="en-GB" sz="2000" i="1" dirty="0">
                <a:latin typeface="Arial" charset="0"/>
                <a:cs typeface="Arial" charset="0"/>
              </a:rPr>
              <a:t>(GBD Study, 2015).</a:t>
            </a:r>
          </a:p>
        </p:txBody>
      </p:sp>
      <p:pic>
        <p:nvPicPr>
          <p:cNvPr id="32773" name="Picture 2"/>
          <p:cNvPicPr>
            <a:picLocks noChangeAspect="1" noChangeArrowheads="1"/>
          </p:cNvPicPr>
          <p:nvPr/>
        </p:nvPicPr>
        <p:blipFill>
          <a:blip r:embed="rId3"/>
          <a:srcRect/>
          <a:stretch>
            <a:fillRect/>
          </a:stretch>
        </p:blipFill>
        <p:spPr bwMode="auto">
          <a:xfrm>
            <a:off x="4267200" y="2924175"/>
            <a:ext cx="4876800" cy="3435350"/>
          </a:xfrm>
          <a:prstGeom prst="rect">
            <a:avLst/>
          </a:prstGeom>
          <a:noFill/>
          <a:ln w="9525">
            <a:solidFill>
              <a:schemeClr val="tx1"/>
            </a:solidFill>
            <a:miter lim="800000"/>
            <a:headEnd/>
            <a:tailEnd/>
          </a:ln>
        </p:spPr>
      </p:pic>
      <p:sp>
        <p:nvSpPr>
          <p:cNvPr id="32774" name="TextBox 2"/>
          <p:cNvSpPr txBox="1">
            <a:spLocks noChangeArrowheads="1"/>
          </p:cNvSpPr>
          <p:nvPr/>
        </p:nvSpPr>
        <p:spPr bwMode="auto">
          <a:xfrm>
            <a:off x="5003800" y="6359525"/>
            <a:ext cx="1427163" cy="252413"/>
          </a:xfrm>
          <a:prstGeom prst="rect">
            <a:avLst/>
          </a:prstGeom>
          <a:noFill/>
          <a:ln w="9525">
            <a:noFill/>
            <a:miter lim="800000"/>
            <a:headEnd/>
            <a:tailEnd/>
          </a:ln>
        </p:spPr>
        <p:txBody>
          <a:bodyPr wrap="none" lIns="82945" tIns="41473" rIns="82945" bIns="41473">
            <a:spAutoFit/>
          </a:bodyPr>
          <a:lstStyle/>
          <a:p>
            <a:r>
              <a:rPr lang="en-GB" altLang="en-US" sz="1100" i="1">
                <a:cs typeface="Arial" pitchFamily="34" charset="0"/>
              </a:rPr>
              <a:t>Source: WHO, 2016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noChangeArrowheads="1"/>
          </p:cNvSpPr>
          <p:nvPr>
            <p:ph type="title"/>
          </p:nvPr>
        </p:nvSpPr>
        <p:spPr>
          <a:xfrm>
            <a:off x="323850" y="4763"/>
            <a:ext cx="8229600" cy="1143000"/>
          </a:xfrm>
          <a:solidFill>
            <a:schemeClr val="bg1"/>
          </a:solidFill>
        </p:spPr>
        <p:txBody>
          <a:bodyPr/>
          <a:lstStyle/>
          <a:p>
            <a:r>
              <a:rPr lang="mk-MK" altLang="en-US" smtClean="0"/>
              <a:t>Факти</a:t>
            </a:r>
            <a:endParaRPr lang="en-GB" altLang="en-US" smtClean="0"/>
          </a:p>
        </p:txBody>
      </p:sp>
      <p:sp>
        <p:nvSpPr>
          <p:cNvPr id="3" name="Content Placeholder 2"/>
          <p:cNvSpPr>
            <a:spLocks noGrp="1"/>
          </p:cNvSpPr>
          <p:nvPr>
            <p:ph idx="1"/>
          </p:nvPr>
        </p:nvSpPr>
        <p:spPr>
          <a:xfrm>
            <a:off x="0" y="1412875"/>
            <a:ext cx="3635375" cy="4929188"/>
          </a:xfrm>
          <a:solidFill>
            <a:schemeClr val="accent5">
              <a:lumMod val="20000"/>
              <a:lumOff val="80000"/>
            </a:schemeClr>
          </a:solidFill>
        </p:spPr>
        <p:txBody>
          <a:bodyPr>
            <a:normAutofit fontScale="85000" lnSpcReduction="20000"/>
          </a:bodyPr>
          <a:lstStyle/>
          <a:p>
            <a:pPr>
              <a:defRPr/>
            </a:pPr>
            <a:r>
              <a:rPr lang="mk-MK" b="1" dirty="0"/>
              <a:t>СЗ</a:t>
            </a:r>
            <a:r>
              <a:rPr lang="en-US" b="1" dirty="0"/>
              <a:t>O E</a:t>
            </a:r>
            <a:r>
              <a:rPr lang="mk-MK" b="1" dirty="0"/>
              <a:t>вропски</a:t>
            </a:r>
            <a:r>
              <a:rPr lang="en-US" b="1" dirty="0"/>
              <a:t> </a:t>
            </a:r>
            <a:r>
              <a:rPr lang="mk-MK" b="1" dirty="0"/>
              <a:t>регион</a:t>
            </a:r>
            <a:r>
              <a:rPr lang="en-US" b="1" dirty="0"/>
              <a:t>:1</a:t>
            </a:r>
            <a:r>
              <a:rPr lang="mk-MK" b="1" dirty="0"/>
              <a:t>,</a:t>
            </a:r>
            <a:r>
              <a:rPr lang="en-US" b="1" dirty="0"/>
              <a:t>4 </a:t>
            </a:r>
            <a:r>
              <a:rPr lang="mk-MK" b="1" dirty="0"/>
              <a:t>милион</a:t>
            </a:r>
            <a:r>
              <a:rPr lang="en-US" b="1" dirty="0"/>
              <a:t> </a:t>
            </a:r>
            <a:r>
              <a:rPr lang="mk-MK" b="1" dirty="0"/>
              <a:t>смртни случаи</a:t>
            </a:r>
            <a:r>
              <a:rPr lang="en-US" b="1" dirty="0"/>
              <a:t> – 16% o</a:t>
            </a:r>
            <a:r>
              <a:rPr lang="mk-MK" b="1" dirty="0"/>
              <a:t>д сите смртни случаи</a:t>
            </a:r>
            <a:r>
              <a:rPr lang="en-US" b="1" dirty="0"/>
              <a:t> – </a:t>
            </a:r>
            <a:r>
              <a:rPr lang="mk-MK" b="1" dirty="0"/>
              <a:t>с</a:t>
            </a:r>
            <a:r>
              <a:rPr lang="en-US" b="1" dirty="0"/>
              <a:t>e </a:t>
            </a:r>
            <a:r>
              <a:rPr lang="mk-MK" b="1" dirty="0"/>
              <a:t>причинети од еколошки фактори кои можеле да бидат избегнати</a:t>
            </a:r>
            <a:r>
              <a:rPr lang="en-US" b="1" dirty="0"/>
              <a:t> </a:t>
            </a:r>
            <a:r>
              <a:rPr lang="mk-MK" b="1" dirty="0"/>
              <a:t>и</a:t>
            </a:r>
            <a:r>
              <a:rPr lang="en-US" b="1" dirty="0"/>
              <a:t>/</a:t>
            </a:r>
            <a:r>
              <a:rPr lang="mk-MK" b="1" dirty="0"/>
              <a:t>или елиминирани</a:t>
            </a:r>
            <a:endParaRPr lang="en-US" b="1" dirty="0"/>
          </a:p>
          <a:p>
            <a:pPr>
              <a:defRPr/>
            </a:pPr>
            <a:r>
              <a:rPr lang="mk-MK" b="1" dirty="0"/>
              <a:t>Загадениот воздух е одговорен за прерана смртност секоја година на</a:t>
            </a:r>
            <a:r>
              <a:rPr lang="en-US" b="1" dirty="0"/>
              <a:t> 700 000 </a:t>
            </a:r>
            <a:r>
              <a:rPr lang="mk-MK" b="1" dirty="0"/>
              <a:t>во СЗ</a:t>
            </a:r>
            <a:r>
              <a:rPr lang="en-US" b="1" dirty="0"/>
              <a:t>O E</a:t>
            </a:r>
            <a:r>
              <a:rPr lang="mk-MK" b="1" dirty="0"/>
              <a:t>вропски</a:t>
            </a:r>
            <a:r>
              <a:rPr lang="en-US" b="1" dirty="0"/>
              <a:t> </a:t>
            </a:r>
            <a:r>
              <a:rPr lang="mk-MK" b="1" dirty="0"/>
              <a:t>регион</a:t>
            </a:r>
            <a:endParaRPr lang="en-GB" b="1" dirty="0"/>
          </a:p>
        </p:txBody>
      </p:sp>
      <p:pic>
        <p:nvPicPr>
          <p:cNvPr id="34820" name="Picture 2"/>
          <p:cNvPicPr>
            <a:picLocks noChangeAspect="1" noChangeArrowheads="1"/>
          </p:cNvPicPr>
          <p:nvPr/>
        </p:nvPicPr>
        <p:blipFill>
          <a:blip r:embed="rId3"/>
          <a:srcRect/>
          <a:stretch>
            <a:fillRect/>
          </a:stretch>
        </p:blipFill>
        <p:spPr bwMode="auto">
          <a:xfrm>
            <a:off x="3492500" y="1412875"/>
            <a:ext cx="5651500" cy="492918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15875" y="19050"/>
            <a:ext cx="9144000" cy="6816725"/>
          </a:xfrm>
          <a:prstGeom prst="rect">
            <a:avLst/>
          </a:prstGeom>
          <a:solidFill>
            <a:schemeClr val="bg1"/>
          </a:solidFill>
          <a:ln w="9525">
            <a:noFill/>
            <a:miter lim="800000"/>
            <a:headEnd/>
            <a:tailEnd/>
          </a:ln>
        </p:spPr>
        <p:txBody>
          <a:bodyPr>
            <a:spAutoFit/>
          </a:bodyPr>
          <a:lstStyle/>
          <a:p>
            <a:r>
              <a:rPr lang="mk-MK" altLang="en-US" sz="1900" b="1"/>
              <a:t>Компаративна проценка на </a:t>
            </a:r>
            <a:r>
              <a:rPr lang="mk-MK" altLang="en-US" sz="1900" b="1">
                <a:solidFill>
                  <a:srgbClr val="0070C0"/>
                </a:solidFill>
              </a:rPr>
              <a:t>глобалното оптоварување со болести и повреди</a:t>
            </a:r>
            <a:r>
              <a:rPr lang="en-GB" altLang="en-US" sz="1900" b="1"/>
              <a:t> (= </a:t>
            </a:r>
            <a:r>
              <a:rPr lang="mk-MK" altLang="en-US" sz="1900" b="1"/>
              <a:t>прерана смрт</a:t>
            </a:r>
            <a:r>
              <a:rPr lang="en-GB" altLang="en-US" sz="1900" b="1"/>
              <a:t> + </a:t>
            </a:r>
            <a:r>
              <a:rPr lang="mk-MK" altLang="en-US" sz="1900" b="1"/>
              <a:t>губиток на здрави години живот</a:t>
            </a:r>
            <a:r>
              <a:rPr lang="en-GB" altLang="en-US" sz="1900" b="1"/>
              <a:t>) </a:t>
            </a:r>
            <a:r>
              <a:rPr lang="mk-MK" altLang="en-US" sz="1900" b="1"/>
              <a:t>причинети од </a:t>
            </a:r>
            <a:r>
              <a:rPr lang="en-GB" altLang="en-US" sz="1900" b="1"/>
              <a:t>67 </a:t>
            </a:r>
            <a:r>
              <a:rPr lang="mk-MK" altLang="en-US" sz="1900" b="1"/>
              <a:t>ризик фактори или фактор кластери во </a:t>
            </a:r>
            <a:r>
              <a:rPr lang="en-GB" altLang="en-US" sz="1900" b="1"/>
              <a:t>21 </a:t>
            </a:r>
            <a:r>
              <a:rPr lang="mk-MK" altLang="en-US" sz="1900" b="1"/>
              <a:t>региони во светот</a:t>
            </a:r>
            <a:r>
              <a:rPr lang="en-GB" altLang="en-US" sz="1900" b="1"/>
              <a:t> (Lim ym. 2012) </a:t>
            </a:r>
            <a:endParaRPr lang="en-GB" altLang="en-US" sz="1900"/>
          </a:p>
          <a:p>
            <a:r>
              <a:rPr lang="en-GB" altLang="en-US" sz="1900"/>
              <a:t></a:t>
            </a:r>
            <a:r>
              <a:rPr lang="mk-MK" altLang="en-US" sz="1900" b="1"/>
              <a:t>3 највлијателни фактори на ризик во </a:t>
            </a:r>
            <a:r>
              <a:rPr lang="en-GB" altLang="en-US" sz="1900" b="1"/>
              <a:t>2010 </a:t>
            </a:r>
            <a:r>
              <a:rPr lang="mk-MK" altLang="en-US" sz="1900" b="1"/>
              <a:t>год. поврзани со нездрави навики се</a:t>
            </a:r>
            <a:r>
              <a:rPr lang="en-GB" altLang="en-US" sz="1900" b="1"/>
              <a:t>: </a:t>
            </a:r>
            <a:r>
              <a:rPr lang="en-GB" altLang="en-US" sz="1900" b="1">
                <a:solidFill>
                  <a:srgbClr val="FF0000"/>
                </a:solidFill>
              </a:rPr>
              <a:t>1. </a:t>
            </a:r>
            <a:r>
              <a:rPr lang="mk-MK" altLang="en-US" sz="1900" b="1">
                <a:solidFill>
                  <a:srgbClr val="FF0000"/>
                </a:solidFill>
              </a:rPr>
              <a:t>зголемен крвен притисок</a:t>
            </a:r>
            <a:r>
              <a:rPr lang="en-GB" altLang="en-US" sz="1900" b="1">
                <a:solidFill>
                  <a:srgbClr val="FF0000"/>
                </a:solidFill>
              </a:rPr>
              <a:t>, 2. </a:t>
            </a:r>
            <a:r>
              <a:rPr lang="mk-MK" altLang="en-US" sz="1900" b="1">
                <a:solidFill>
                  <a:srgbClr val="FF0000"/>
                </a:solidFill>
              </a:rPr>
              <a:t>пушење</a:t>
            </a:r>
            <a:r>
              <a:rPr lang="en-GB" altLang="en-US" sz="1900" b="1">
                <a:solidFill>
                  <a:srgbClr val="FF0000"/>
                </a:solidFill>
              </a:rPr>
              <a:t> (</a:t>
            </a:r>
            <a:r>
              <a:rPr lang="mk-MK" altLang="en-US" sz="1900" b="1">
                <a:solidFill>
                  <a:srgbClr val="FF0000"/>
                </a:solidFill>
              </a:rPr>
              <a:t>активно</a:t>
            </a:r>
            <a:r>
              <a:rPr lang="en-GB" altLang="en-US" sz="1900" b="1">
                <a:solidFill>
                  <a:srgbClr val="FF0000"/>
                </a:solidFill>
              </a:rPr>
              <a:t> + </a:t>
            </a:r>
            <a:r>
              <a:rPr lang="mk-MK" altLang="en-US" sz="1900" b="1">
                <a:solidFill>
                  <a:srgbClr val="FF0000"/>
                </a:solidFill>
              </a:rPr>
              <a:t>пасивно</a:t>
            </a:r>
            <a:r>
              <a:rPr lang="en-GB" altLang="en-US" sz="1900" b="1">
                <a:solidFill>
                  <a:srgbClr val="FF0000"/>
                </a:solidFill>
              </a:rPr>
              <a:t>) </a:t>
            </a:r>
            <a:r>
              <a:rPr lang="mk-MK" altLang="en-US" sz="1900" b="1">
                <a:solidFill>
                  <a:srgbClr val="FF0000"/>
                </a:solidFill>
              </a:rPr>
              <a:t>и</a:t>
            </a:r>
            <a:r>
              <a:rPr lang="en-GB" altLang="en-US" sz="1900" b="1">
                <a:solidFill>
                  <a:srgbClr val="FF0000"/>
                </a:solidFill>
              </a:rPr>
              <a:t> 3. </a:t>
            </a:r>
            <a:r>
              <a:rPr lang="mk-MK" altLang="en-US" sz="1900" b="1">
                <a:solidFill>
                  <a:srgbClr val="FF0000"/>
                </a:solidFill>
              </a:rPr>
              <a:t>пиење алкохол</a:t>
            </a:r>
            <a:r>
              <a:rPr lang="en-GB" altLang="en-US" sz="1900" b="1">
                <a:solidFill>
                  <a:srgbClr val="FF0000"/>
                </a:solidFill>
              </a:rPr>
              <a:t> (</a:t>
            </a:r>
            <a:r>
              <a:rPr lang="mk-MK" altLang="en-US" sz="1900" b="1">
                <a:solidFill>
                  <a:srgbClr val="FF0000"/>
                </a:solidFill>
              </a:rPr>
              <a:t>премногу</a:t>
            </a:r>
            <a:r>
              <a:rPr lang="en-GB" altLang="en-US" sz="1900" b="1">
                <a:solidFill>
                  <a:srgbClr val="FF0000"/>
                </a:solidFill>
              </a:rPr>
              <a:t>)</a:t>
            </a:r>
            <a:r>
              <a:rPr lang="en-GB" altLang="en-US" sz="1900" b="1"/>
              <a:t> </a:t>
            </a:r>
            <a:endParaRPr lang="en-GB" altLang="en-US" sz="1900"/>
          </a:p>
          <a:p>
            <a:r>
              <a:rPr lang="en-GB" altLang="en-US" sz="1900"/>
              <a:t></a:t>
            </a:r>
            <a:r>
              <a:rPr lang="en-GB" altLang="en-US" sz="1900" b="1"/>
              <a:t> 4</a:t>
            </a:r>
            <a:r>
              <a:rPr lang="mk-MK" altLang="en-US" sz="1900" b="1"/>
              <a:t>-т</a:t>
            </a:r>
            <a:r>
              <a:rPr lang="en-GB" altLang="en-US" sz="1900" b="1"/>
              <a:t> </a:t>
            </a:r>
            <a:r>
              <a:rPr lang="mk-MK" altLang="en-US" sz="1900" b="1"/>
              <a:t>фактор на ризик</a:t>
            </a:r>
            <a:r>
              <a:rPr lang="en-GB" altLang="en-US" sz="1900" b="1"/>
              <a:t>: </a:t>
            </a:r>
            <a:r>
              <a:rPr lang="mk-MK" altLang="en-US" sz="1900" b="1">
                <a:solidFill>
                  <a:srgbClr val="FF0000"/>
                </a:solidFill>
              </a:rPr>
              <a:t>долгорочна изложеност на внатрешно аерозагадување со</a:t>
            </a:r>
            <a:r>
              <a:rPr lang="en-GB" altLang="en-US" sz="1900" b="1">
                <a:solidFill>
                  <a:srgbClr val="FF0000"/>
                </a:solidFill>
              </a:rPr>
              <a:t> PM </a:t>
            </a:r>
            <a:r>
              <a:rPr lang="mk-MK" altLang="en-US" sz="1900" b="1">
                <a:solidFill>
                  <a:srgbClr val="FF0000"/>
                </a:solidFill>
              </a:rPr>
              <a:t>и гасови</a:t>
            </a:r>
            <a:r>
              <a:rPr lang="en-GB" altLang="en-US" sz="1900" b="1">
                <a:solidFill>
                  <a:srgbClr val="FF0000"/>
                </a:solidFill>
              </a:rPr>
              <a:t> </a:t>
            </a:r>
            <a:r>
              <a:rPr lang="mk-MK" altLang="en-US" sz="1900" b="1">
                <a:solidFill>
                  <a:srgbClr val="FF0000"/>
                </a:solidFill>
              </a:rPr>
              <a:t>кои произлегуваат од домашното готвење со цврсти горива</a:t>
            </a:r>
            <a:r>
              <a:rPr lang="en-GB" altLang="en-US" sz="1900" b="1"/>
              <a:t> (</a:t>
            </a:r>
            <a:r>
              <a:rPr lang="mk-MK" altLang="en-US" sz="1900" b="1"/>
              <a:t>дрва</a:t>
            </a:r>
            <a:r>
              <a:rPr lang="en-GB" altLang="en-US" sz="1900" b="1"/>
              <a:t>, </a:t>
            </a:r>
            <a:r>
              <a:rPr lang="mk-MK" altLang="en-US" sz="1900" b="1"/>
              <a:t>друга биомаса</a:t>
            </a:r>
            <a:r>
              <a:rPr lang="en-GB" altLang="en-US" sz="1900" b="1"/>
              <a:t>, </a:t>
            </a:r>
            <a:r>
              <a:rPr lang="mk-MK" altLang="en-US" sz="1900" b="1"/>
              <a:t>јаглен</a:t>
            </a:r>
            <a:r>
              <a:rPr lang="en-GB" altLang="en-US" sz="1900" b="1"/>
              <a:t> – </a:t>
            </a:r>
            <a:r>
              <a:rPr lang="mk-MK" altLang="en-US" sz="1900" b="1"/>
              <a:t>особено во</a:t>
            </a:r>
            <a:r>
              <a:rPr lang="en-GB" altLang="en-US" sz="1900" b="1"/>
              <a:t> A</a:t>
            </a:r>
            <a:r>
              <a:rPr lang="mk-MK" altLang="en-US" sz="1900" b="1"/>
              <a:t>фрика и Југоисточна Азија</a:t>
            </a:r>
            <a:r>
              <a:rPr lang="en-GB" altLang="en-US" sz="1900" b="1"/>
              <a:t>) </a:t>
            </a:r>
            <a:endParaRPr lang="en-GB" altLang="en-US" sz="1900"/>
          </a:p>
          <a:p>
            <a:r>
              <a:rPr lang="en-GB" altLang="en-US" sz="1900"/>
              <a:t></a:t>
            </a:r>
            <a:r>
              <a:rPr lang="mk-MK" altLang="en-US" sz="1900"/>
              <a:t> </a:t>
            </a:r>
            <a:r>
              <a:rPr lang="mk-MK" altLang="en-US" sz="1900" b="1">
                <a:solidFill>
                  <a:srgbClr val="FF0000"/>
                </a:solidFill>
              </a:rPr>
              <a:t>4</a:t>
            </a:r>
            <a:r>
              <a:rPr lang="en-GB" altLang="en-US" sz="1900" b="1">
                <a:solidFill>
                  <a:srgbClr val="FF0000"/>
                </a:solidFill>
              </a:rPr>
              <a:t> </a:t>
            </a:r>
            <a:r>
              <a:rPr lang="mk-MK" altLang="en-US" sz="1900" b="1">
                <a:solidFill>
                  <a:srgbClr val="FF0000"/>
                </a:solidFill>
              </a:rPr>
              <a:t>милиони</a:t>
            </a:r>
            <a:r>
              <a:rPr lang="en-GB" altLang="en-US" sz="1900" b="1">
                <a:solidFill>
                  <a:srgbClr val="FF0000"/>
                </a:solidFill>
              </a:rPr>
              <a:t> </a:t>
            </a:r>
            <a:r>
              <a:rPr lang="mk-MK" altLang="en-US" sz="1900" b="1">
                <a:solidFill>
                  <a:srgbClr val="FF0000"/>
                </a:solidFill>
              </a:rPr>
              <a:t>прерани смртни случаи и</a:t>
            </a:r>
            <a:r>
              <a:rPr lang="en-GB" altLang="en-US" sz="1900" b="1">
                <a:solidFill>
                  <a:srgbClr val="FF0000"/>
                </a:solidFill>
              </a:rPr>
              <a:t> 110 </a:t>
            </a:r>
            <a:r>
              <a:rPr lang="mk-MK" altLang="en-US" sz="1900" b="1">
                <a:solidFill>
                  <a:srgbClr val="FF0000"/>
                </a:solidFill>
              </a:rPr>
              <a:t>милиони изгубени години на здрав живот во</a:t>
            </a:r>
            <a:r>
              <a:rPr lang="en-GB" altLang="en-US" sz="1900" b="1">
                <a:solidFill>
                  <a:srgbClr val="FF0000"/>
                </a:solidFill>
              </a:rPr>
              <a:t> 2010</a:t>
            </a:r>
            <a:r>
              <a:rPr lang="mk-MK" altLang="en-US" sz="1900" b="1">
                <a:solidFill>
                  <a:srgbClr val="FF0000"/>
                </a:solidFill>
              </a:rPr>
              <a:t> година</a:t>
            </a:r>
            <a:r>
              <a:rPr lang="en-GB" altLang="en-US" sz="1900" b="1"/>
              <a:t>, </a:t>
            </a:r>
            <a:r>
              <a:rPr lang="mk-MK" altLang="en-US" sz="1900" b="1"/>
              <a:t>главно заради зголемување на срцеви</a:t>
            </a:r>
            <a:r>
              <a:rPr lang="en-GB" altLang="en-US" sz="1900" b="1"/>
              <a:t>, </a:t>
            </a:r>
            <a:r>
              <a:rPr lang="mk-MK" altLang="en-US" sz="1900" b="1"/>
              <a:t>други циркулаторни и респираторни заболувања кај луѓе под</a:t>
            </a:r>
            <a:r>
              <a:rPr lang="en-GB" altLang="en-US" sz="1900" b="1"/>
              <a:t> &gt; 50 </a:t>
            </a:r>
            <a:r>
              <a:rPr lang="mk-MK" altLang="en-US" sz="1900" b="1"/>
              <a:t>год. возраст</a:t>
            </a:r>
            <a:r>
              <a:rPr lang="en-GB" altLang="en-US" sz="1900" b="1"/>
              <a:t> </a:t>
            </a:r>
            <a:endParaRPr lang="en-GB" altLang="en-US" sz="1900"/>
          </a:p>
          <a:p>
            <a:r>
              <a:rPr lang="en-GB" altLang="en-US" sz="1900"/>
              <a:t></a:t>
            </a:r>
            <a:r>
              <a:rPr lang="mk-MK" altLang="en-US" sz="1900"/>
              <a:t> </a:t>
            </a:r>
            <a:r>
              <a:rPr lang="mk-MK" altLang="en-US" sz="1900" b="1"/>
              <a:t>Некомплетно согорување на цврсти горива за готвење и двете внатрешно и надворешно влијаат на квалитетот на амбиентниот воздух во соседството</a:t>
            </a:r>
            <a:r>
              <a:rPr lang="en-GB" altLang="en-US" sz="1900" b="1"/>
              <a:t> </a:t>
            </a:r>
            <a:endParaRPr lang="mk-MK" altLang="en-US" sz="1900" b="1"/>
          </a:p>
          <a:p>
            <a:r>
              <a:rPr lang="en-GB" altLang="en-US" sz="1900"/>
              <a:t> </a:t>
            </a:r>
            <a:r>
              <a:rPr lang="en-GB" altLang="en-US" sz="1900" b="1">
                <a:solidFill>
                  <a:srgbClr val="FF0000"/>
                </a:solidFill>
              </a:rPr>
              <a:t>370</a:t>
            </a:r>
            <a:r>
              <a:rPr lang="mk-MK" altLang="en-US" sz="1900" b="1">
                <a:solidFill>
                  <a:srgbClr val="FF0000"/>
                </a:solidFill>
              </a:rPr>
              <a:t>.</a:t>
            </a:r>
            <a:r>
              <a:rPr lang="en-GB" altLang="en-US" sz="1900" b="1">
                <a:solidFill>
                  <a:srgbClr val="FF0000"/>
                </a:solidFill>
              </a:rPr>
              <a:t>000 </a:t>
            </a:r>
            <a:r>
              <a:rPr lang="mk-MK" altLang="en-US" sz="1900" b="1">
                <a:solidFill>
                  <a:srgbClr val="FF0000"/>
                </a:solidFill>
              </a:rPr>
              <a:t>прерани смртни случаи</a:t>
            </a:r>
            <a:r>
              <a:rPr lang="mk-MK" altLang="en-US" sz="1900" b="1"/>
              <a:t> глобално секоја година</a:t>
            </a:r>
            <a:r>
              <a:rPr lang="en-GB" altLang="en-US" sz="1900" b="1"/>
              <a:t>! </a:t>
            </a:r>
            <a:endParaRPr lang="en-GB" altLang="en-US" sz="1900"/>
          </a:p>
          <a:p>
            <a:r>
              <a:rPr lang="en-GB" altLang="en-US" sz="1900"/>
              <a:t></a:t>
            </a:r>
            <a:r>
              <a:rPr lang="mk-MK" altLang="en-US" sz="1900"/>
              <a:t> </a:t>
            </a:r>
            <a:r>
              <a:rPr lang="en-GB" altLang="en-US" sz="1900" b="1"/>
              <a:t>9</a:t>
            </a:r>
            <a:r>
              <a:rPr lang="mk-MK" altLang="en-US" sz="1900" b="1"/>
              <a:t>-ти фактор на ризик</a:t>
            </a:r>
            <a:r>
              <a:rPr lang="en-GB" altLang="en-US" sz="1900" b="1"/>
              <a:t>: </a:t>
            </a:r>
            <a:r>
              <a:rPr lang="mk-MK" altLang="en-US" sz="1900" b="1">
                <a:solidFill>
                  <a:srgbClr val="FF0000"/>
                </a:solidFill>
              </a:rPr>
              <a:t>долгорочна изложеност на надворешно аерозагадување со</a:t>
            </a:r>
            <a:r>
              <a:rPr lang="en-GB" altLang="en-US" sz="1900" b="1">
                <a:solidFill>
                  <a:srgbClr val="FF0000"/>
                </a:solidFill>
              </a:rPr>
              <a:t> PM2.5</a:t>
            </a:r>
            <a:r>
              <a:rPr lang="en-GB" altLang="en-US" sz="1900" b="1"/>
              <a:t> </a:t>
            </a:r>
            <a:r>
              <a:rPr lang="mk-MK" altLang="en-US" sz="1900" b="1"/>
              <a:t>со потекло од разни извори на емисија</a:t>
            </a:r>
            <a:endParaRPr lang="en-GB" altLang="en-US" sz="1900"/>
          </a:p>
          <a:p>
            <a:r>
              <a:rPr lang="en-GB" altLang="en-US" sz="1900"/>
              <a:t></a:t>
            </a:r>
            <a:r>
              <a:rPr lang="mk-MK" altLang="en-US" sz="1900"/>
              <a:t> </a:t>
            </a:r>
            <a:r>
              <a:rPr lang="en-GB" altLang="en-US" sz="1900" b="1">
                <a:solidFill>
                  <a:srgbClr val="FF0000"/>
                </a:solidFill>
              </a:rPr>
              <a:t>3</a:t>
            </a:r>
            <a:r>
              <a:rPr lang="mk-MK" altLang="en-US" sz="1900" b="1">
                <a:solidFill>
                  <a:srgbClr val="FF0000"/>
                </a:solidFill>
              </a:rPr>
              <a:t>,</a:t>
            </a:r>
            <a:r>
              <a:rPr lang="en-GB" altLang="en-US" sz="1900" b="1">
                <a:solidFill>
                  <a:srgbClr val="FF0000"/>
                </a:solidFill>
              </a:rPr>
              <a:t>2 </a:t>
            </a:r>
            <a:r>
              <a:rPr lang="mk-MK" altLang="en-US" sz="1900" b="1">
                <a:solidFill>
                  <a:srgbClr val="FF0000"/>
                </a:solidFill>
              </a:rPr>
              <a:t>прерани смртни случаи и </a:t>
            </a:r>
            <a:r>
              <a:rPr lang="en-GB" altLang="en-US" sz="1900" b="1">
                <a:solidFill>
                  <a:srgbClr val="FF0000"/>
                </a:solidFill>
              </a:rPr>
              <a:t>76 </a:t>
            </a:r>
            <a:r>
              <a:rPr lang="mk-MK" altLang="en-US" sz="1900" b="1">
                <a:solidFill>
                  <a:srgbClr val="FF0000"/>
                </a:solidFill>
              </a:rPr>
              <a:t>милиони изгубени години на здрав живот главно заради пораст на кардио-респираторни заболувања кај луѓе</a:t>
            </a:r>
            <a:r>
              <a:rPr lang="en-GB" altLang="en-US" sz="1900" b="1">
                <a:solidFill>
                  <a:srgbClr val="FF0000"/>
                </a:solidFill>
              </a:rPr>
              <a:t> &gt; 50 </a:t>
            </a:r>
            <a:r>
              <a:rPr lang="mk-MK" altLang="en-US" sz="1900" b="1">
                <a:solidFill>
                  <a:srgbClr val="FF0000"/>
                </a:solidFill>
              </a:rPr>
              <a:t>години</a:t>
            </a:r>
            <a:endParaRPr lang="en-GB" altLang="en-US" sz="190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Mone i Skopje.jpg"/>
          <p:cNvPicPr>
            <a:picLocks noChangeAspect="1" noChangeArrowheads="1"/>
          </p:cNvPicPr>
          <p:nvPr/>
        </p:nvPicPr>
        <p:blipFill>
          <a:blip r:embed="rId2"/>
          <a:srcRect/>
          <a:stretch>
            <a:fillRect/>
          </a:stretch>
        </p:blipFill>
        <p:spPr bwMode="auto">
          <a:xfrm>
            <a:off x="0" y="476250"/>
            <a:ext cx="9144000" cy="6102350"/>
          </a:xfrm>
          <a:prstGeom prst="rect">
            <a:avLst/>
          </a:prstGeom>
          <a:noFill/>
          <a:ln w="9525">
            <a:noFill/>
            <a:miter lim="800000"/>
            <a:headEnd/>
            <a:tailEnd/>
          </a:ln>
        </p:spPr>
      </p:pic>
      <p:sp>
        <p:nvSpPr>
          <p:cNvPr id="8195" name="TextBox 1"/>
          <p:cNvSpPr txBox="1">
            <a:spLocks noChangeArrowheads="1"/>
          </p:cNvSpPr>
          <p:nvPr/>
        </p:nvSpPr>
        <p:spPr bwMode="auto">
          <a:xfrm>
            <a:off x="7924800" y="5181600"/>
            <a:ext cx="762000" cy="646113"/>
          </a:xfrm>
          <a:prstGeom prst="rect">
            <a:avLst/>
          </a:prstGeom>
          <a:noFill/>
          <a:ln w="9525">
            <a:noFill/>
            <a:miter lim="800000"/>
            <a:headEnd/>
            <a:tailEnd/>
          </a:ln>
        </p:spPr>
        <p:txBody>
          <a:bodyPr>
            <a:spAutoFit/>
          </a:bodyPr>
          <a:lstStyle/>
          <a:p>
            <a:r>
              <a:rPr lang="mk-MK" altLang="en-US">
                <a:solidFill>
                  <a:srgbClr val="FFFF00"/>
                </a:solidFill>
              </a:rPr>
              <a:t>Пред 2014</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752600"/>
          </a:xfr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lstStyle/>
          <a:p>
            <a:pPr algn="ctr" eaLnBrk="1" hangingPunct="1">
              <a:defRPr/>
            </a:pPr>
            <a:r>
              <a:rPr lang="en-GB" b="0" dirty="0"/>
              <a:t/>
            </a:r>
            <a:br>
              <a:rPr lang="en-GB" b="0" dirty="0"/>
            </a:br>
            <a:r>
              <a:rPr lang="mk-MK" sz="3200" dirty="0"/>
              <a:t>Проценети годишни просечни вредности на</a:t>
            </a:r>
            <a:r>
              <a:rPr lang="en-GB" sz="3200" dirty="0"/>
              <a:t> PM2.5 </a:t>
            </a:r>
            <a:r>
              <a:rPr lang="mk-MK" sz="3200" dirty="0"/>
              <a:t>во различни региони во Светот во</a:t>
            </a:r>
            <a:r>
              <a:rPr lang="en-GB" sz="3200" dirty="0"/>
              <a:t> 2005</a:t>
            </a:r>
            <a:r>
              <a:rPr lang="mk-MK" sz="3200" dirty="0"/>
              <a:t> година</a:t>
            </a:r>
            <a:endParaRPr lang="en-GB" sz="3200" dirty="0"/>
          </a:p>
        </p:txBody>
      </p:sp>
      <p:pic>
        <p:nvPicPr>
          <p:cNvPr id="37891" name="Picture 2"/>
          <p:cNvPicPr>
            <a:picLocks noGrp="1" noChangeAspect="1" noChangeArrowheads="1"/>
          </p:cNvPicPr>
          <p:nvPr>
            <p:ph idx="1"/>
          </p:nvPr>
        </p:nvPicPr>
        <p:blipFill>
          <a:blip r:embed="rId2"/>
          <a:srcRect/>
          <a:stretch>
            <a:fillRect/>
          </a:stretch>
        </p:blipFill>
        <p:spPr>
          <a:xfrm>
            <a:off x="914400" y="1839913"/>
            <a:ext cx="7753350" cy="4038600"/>
          </a:xfrm>
          <a:noFill/>
        </p:spPr>
      </p:pic>
      <p:sp>
        <p:nvSpPr>
          <p:cNvPr id="37892" name="TextBox 3"/>
          <p:cNvSpPr txBox="1">
            <a:spLocks noChangeArrowheads="1"/>
          </p:cNvSpPr>
          <p:nvPr/>
        </p:nvSpPr>
        <p:spPr bwMode="auto">
          <a:xfrm>
            <a:off x="152400" y="5810250"/>
            <a:ext cx="8991600" cy="1077913"/>
          </a:xfrm>
          <a:prstGeom prst="rect">
            <a:avLst/>
          </a:prstGeom>
          <a:noFill/>
          <a:ln w="9525">
            <a:noFill/>
            <a:miter lim="800000"/>
            <a:headEnd/>
            <a:tailEnd/>
          </a:ln>
        </p:spPr>
        <p:txBody>
          <a:bodyPr>
            <a:spAutoFit/>
          </a:bodyPr>
          <a:lstStyle/>
          <a:p>
            <a:r>
              <a:rPr lang="en-GB" altLang="en-US" sz="1600" b="1"/>
              <a:t>Estimates of PM2.5 exposure in the Global Burden of Disease Study generated for grid cells by a combination of satellite observations of ground-level aerosol optical depth and TM5 global atmospheric model. Calibration with prediction model incorporating surface measurements of PM2.5 (Brauer et al. 2012)</a:t>
            </a:r>
            <a:endParaRPr lang="en-GB" altLang="en-US" sz="16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2268538" y="0"/>
            <a:ext cx="6875462" cy="6858000"/>
          </a:xfrm>
          <a:prstGeom prst="rect">
            <a:avLst/>
          </a:prstGeom>
          <a:noFill/>
          <a:ln w="9525">
            <a:noFill/>
            <a:miter lim="800000"/>
            <a:headEnd/>
            <a:tailEnd/>
          </a:ln>
        </p:spPr>
      </p:pic>
      <p:sp>
        <p:nvSpPr>
          <p:cNvPr id="38915" name="Text Box 3"/>
          <p:cNvSpPr txBox="1">
            <a:spLocks noChangeArrowheads="1"/>
          </p:cNvSpPr>
          <p:nvPr/>
        </p:nvSpPr>
        <p:spPr bwMode="auto">
          <a:xfrm>
            <a:off x="179388" y="476250"/>
            <a:ext cx="2016125" cy="830263"/>
          </a:xfrm>
          <a:prstGeom prst="rect">
            <a:avLst/>
          </a:prstGeom>
          <a:solidFill>
            <a:schemeClr val="bg1"/>
          </a:solidFill>
          <a:ln w="9525">
            <a:noFill/>
            <a:miter lim="800000"/>
            <a:headEnd/>
            <a:tailEnd/>
          </a:ln>
        </p:spPr>
        <p:txBody>
          <a:bodyPr>
            <a:spAutoFit/>
          </a:bodyPr>
          <a:lstStyle/>
          <a:p>
            <a:pPr>
              <a:spcBef>
                <a:spcPct val="50000"/>
              </a:spcBef>
            </a:pPr>
            <a:r>
              <a:rPr lang="mk-MK" altLang="en-US" sz="2400" b="1">
                <a:cs typeface="Arial" pitchFamily="34" charset="0"/>
              </a:rPr>
              <a:t>Загадување на воздухот</a:t>
            </a:r>
          </a:p>
        </p:txBody>
      </p:sp>
      <p:sp>
        <p:nvSpPr>
          <p:cNvPr id="38916" name="Text Box 4"/>
          <p:cNvSpPr txBox="1">
            <a:spLocks noChangeArrowheads="1"/>
          </p:cNvSpPr>
          <p:nvPr/>
        </p:nvSpPr>
        <p:spPr bwMode="auto">
          <a:xfrm>
            <a:off x="179388" y="1989138"/>
            <a:ext cx="2089150" cy="3170237"/>
          </a:xfrm>
          <a:prstGeom prst="rect">
            <a:avLst/>
          </a:prstGeom>
          <a:solidFill>
            <a:schemeClr val="bg1"/>
          </a:solidFill>
          <a:ln w="9525">
            <a:noFill/>
            <a:miter lim="800000"/>
            <a:headEnd/>
            <a:tailEnd/>
          </a:ln>
        </p:spPr>
        <p:txBody>
          <a:bodyPr>
            <a:spAutoFit/>
          </a:bodyPr>
          <a:lstStyle/>
          <a:p>
            <a:pPr>
              <a:spcBef>
                <a:spcPct val="50000"/>
              </a:spcBef>
            </a:pPr>
            <a:r>
              <a:rPr lang="en-US" altLang="en-US" sz="3200" b="1">
                <a:solidFill>
                  <a:srgbClr val="FD0B05"/>
                </a:solidFill>
                <a:cs typeface="Arial" pitchFamily="34" charset="0"/>
              </a:rPr>
              <a:t>DPSEEA </a:t>
            </a:r>
            <a:r>
              <a:rPr lang="en-US" altLang="en-US" sz="2400" b="1">
                <a:solidFill>
                  <a:srgbClr val="FD0B05"/>
                </a:solidFill>
                <a:cs typeface="Arial" pitchFamily="34" charset="0"/>
              </a:rPr>
              <a:t>(</a:t>
            </a:r>
            <a:r>
              <a:rPr lang="mk-MK" altLang="en-US" sz="2400" b="1">
                <a:solidFill>
                  <a:srgbClr val="FD0B05"/>
                </a:solidFill>
                <a:cs typeface="Arial" pitchFamily="34" charset="0"/>
              </a:rPr>
              <a:t>Движечка сила</a:t>
            </a:r>
            <a:r>
              <a:rPr lang="en-US" altLang="en-US" sz="2400" b="1">
                <a:solidFill>
                  <a:srgbClr val="FD0B05"/>
                </a:solidFill>
                <a:cs typeface="Arial" pitchFamily="34" charset="0"/>
              </a:rPr>
              <a:t>-</a:t>
            </a:r>
            <a:r>
              <a:rPr lang="mk-MK" altLang="en-US" sz="2400" b="1">
                <a:solidFill>
                  <a:srgbClr val="FD0B05"/>
                </a:solidFill>
                <a:cs typeface="Arial" pitchFamily="34" charset="0"/>
              </a:rPr>
              <a:t>Притисок</a:t>
            </a:r>
            <a:r>
              <a:rPr lang="en-US" altLang="en-US" sz="2400" b="1">
                <a:solidFill>
                  <a:srgbClr val="FD0B05"/>
                </a:solidFill>
                <a:cs typeface="Arial" pitchFamily="34" charset="0"/>
              </a:rPr>
              <a:t>-</a:t>
            </a:r>
            <a:r>
              <a:rPr lang="mk-MK" altLang="en-US" sz="2400" b="1">
                <a:solidFill>
                  <a:srgbClr val="FD0B05"/>
                </a:solidFill>
                <a:cs typeface="Arial" pitchFamily="34" charset="0"/>
              </a:rPr>
              <a:t>Состојба</a:t>
            </a:r>
            <a:r>
              <a:rPr lang="en-US" altLang="en-US" sz="2400" b="1">
                <a:solidFill>
                  <a:srgbClr val="FD0B05"/>
                </a:solidFill>
                <a:cs typeface="Arial" pitchFamily="34" charset="0"/>
              </a:rPr>
              <a:t>-</a:t>
            </a:r>
            <a:r>
              <a:rPr lang="mk-MK" altLang="en-US" sz="2400" b="1">
                <a:solidFill>
                  <a:srgbClr val="FD0B05"/>
                </a:solidFill>
                <a:cs typeface="Arial" pitchFamily="34" charset="0"/>
              </a:rPr>
              <a:t>Експозиција</a:t>
            </a:r>
            <a:r>
              <a:rPr lang="en-US" altLang="en-US" sz="2400" b="1">
                <a:solidFill>
                  <a:srgbClr val="FD0B05"/>
                </a:solidFill>
                <a:cs typeface="Arial" pitchFamily="34" charset="0"/>
              </a:rPr>
              <a:t>-</a:t>
            </a:r>
            <a:r>
              <a:rPr lang="mk-MK" altLang="en-US" sz="2400" b="1">
                <a:solidFill>
                  <a:srgbClr val="FD0B05"/>
                </a:solidFill>
                <a:cs typeface="Arial" pitchFamily="34" charset="0"/>
              </a:rPr>
              <a:t>Ефект</a:t>
            </a:r>
            <a:r>
              <a:rPr lang="en-US" altLang="en-US" sz="2400" b="1">
                <a:solidFill>
                  <a:srgbClr val="FD0B05"/>
                </a:solidFill>
                <a:cs typeface="Arial" pitchFamily="34" charset="0"/>
              </a:rPr>
              <a:t>-</a:t>
            </a:r>
            <a:r>
              <a:rPr lang="mk-MK" altLang="en-US" sz="2400" b="1">
                <a:solidFill>
                  <a:srgbClr val="FD0B05"/>
                </a:solidFill>
                <a:cs typeface="Arial" pitchFamily="34" charset="0"/>
              </a:rPr>
              <a:t>Акција</a:t>
            </a:r>
            <a:r>
              <a:rPr lang="en-US" altLang="en-US" sz="2400" b="1">
                <a:solidFill>
                  <a:srgbClr val="FD0B05"/>
                </a:solidFill>
                <a:cs typeface="Arial" pitchFamily="34" charset="0"/>
              </a:rPr>
              <a:t>)</a:t>
            </a:r>
            <a:endParaRPr lang="mk-MK" altLang="en-US" sz="2400" b="1">
              <a:solidFill>
                <a:srgbClr val="FD0B05"/>
              </a:solidFill>
              <a:cs typeface="Arial" pitchFamily="34" charset="0"/>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a2e20"/>
          <p:cNvPicPr>
            <a:picLocks noChangeAspect="1" noChangeArrowheads="1"/>
          </p:cNvPicPr>
          <p:nvPr/>
        </p:nvPicPr>
        <p:blipFill>
          <a:blip r:embed="rId2"/>
          <a:srcRect/>
          <a:stretch>
            <a:fillRect/>
          </a:stretch>
        </p:blipFill>
        <p:spPr bwMode="auto">
          <a:xfrm>
            <a:off x="0" y="0"/>
            <a:ext cx="9118600" cy="6845300"/>
          </a:xfrm>
          <a:prstGeom prst="rect">
            <a:avLst/>
          </a:prstGeom>
          <a:noFill/>
          <a:ln w="9525">
            <a:noFill/>
            <a:miter lim="800000"/>
            <a:headEnd/>
            <a:tailEnd/>
          </a:ln>
        </p:spPr>
      </p:pic>
      <p:sp>
        <p:nvSpPr>
          <p:cNvPr id="39939" name="Text Box 5"/>
          <p:cNvSpPr txBox="1">
            <a:spLocks noChangeArrowheads="1"/>
          </p:cNvSpPr>
          <p:nvPr/>
        </p:nvSpPr>
        <p:spPr bwMode="auto">
          <a:xfrm>
            <a:off x="468313" y="404813"/>
            <a:ext cx="8135937" cy="1077912"/>
          </a:xfrm>
          <a:prstGeom prst="rect">
            <a:avLst/>
          </a:prstGeom>
          <a:noFill/>
          <a:ln w="9525">
            <a:noFill/>
            <a:miter lim="800000"/>
            <a:headEnd/>
            <a:tailEnd/>
          </a:ln>
        </p:spPr>
        <p:txBody>
          <a:bodyPr>
            <a:spAutoFit/>
          </a:bodyPr>
          <a:lstStyle/>
          <a:p>
            <a:pPr algn="ctr">
              <a:spcBef>
                <a:spcPct val="50000"/>
              </a:spcBef>
            </a:pPr>
            <a:r>
              <a:rPr lang="mk-MK" altLang="en-US" sz="3200" b="1">
                <a:cs typeface="Arial" pitchFamily="34" charset="0"/>
              </a:rPr>
              <a:t>Скратување на очекуваниот живот како резултат на антропогени Р</a:t>
            </a:r>
            <a:r>
              <a:rPr lang="en-US" altLang="en-US" sz="3200" b="1">
                <a:cs typeface="Arial" pitchFamily="34" charset="0"/>
              </a:rPr>
              <a:t>M</a:t>
            </a:r>
            <a:r>
              <a:rPr lang="en-US" altLang="en-US" sz="3200" b="1" baseline="-25000">
                <a:cs typeface="Arial" pitchFamily="34" charset="0"/>
              </a:rPr>
              <a:t>2,5</a:t>
            </a:r>
            <a:endParaRPr lang="en-GB" altLang="en-US" sz="3200" b="1" baseline="-25000">
              <a:cs typeface="Arial" pitchFamily="34" charset="0"/>
            </a:endParaRPr>
          </a:p>
        </p:txBody>
      </p:sp>
      <p:sp>
        <p:nvSpPr>
          <p:cNvPr id="39940" name="Text Box 6"/>
          <p:cNvSpPr txBox="1">
            <a:spLocks noChangeArrowheads="1"/>
          </p:cNvSpPr>
          <p:nvPr/>
        </p:nvSpPr>
        <p:spPr bwMode="auto">
          <a:xfrm>
            <a:off x="1462088" y="1733550"/>
            <a:ext cx="690562" cy="254000"/>
          </a:xfrm>
          <a:prstGeom prst="rect">
            <a:avLst/>
          </a:prstGeom>
          <a:noFill/>
          <a:ln w="9525">
            <a:noFill/>
            <a:miter lim="800000"/>
            <a:headEnd/>
            <a:tailEnd/>
          </a:ln>
        </p:spPr>
        <p:txBody>
          <a:bodyPr wrap="none" lIns="0">
            <a:spAutoFit/>
          </a:bodyPr>
          <a:lstStyle/>
          <a:p>
            <a:pPr algn="just" eaLnBrk="1" hangingPunct="1">
              <a:lnSpc>
                <a:spcPts val="2000"/>
              </a:lnSpc>
              <a:spcBef>
                <a:spcPts val="13"/>
              </a:spcBef>
              <a:spcAft>
                <a:spcPts val="13"/>
              </a:spcAft>
            </a:pPr>
            <a:r>
              <a:rPr lang="en-US" altLang="en-US" sz="2000">
                <a:solidFill>
                  <a:srgbClr val="0064FF"/>
                </a:solidFill>
                <a:latin typeface="Arial Bold" pitchFamily="34" charset="0"/>
              </a:rPr>
              <a:t>2000 </a:t>
            </a:r>
          </a:p>
        </p:txBody>
      </p:sp>
      <p:sp>
        <p:nvSpPr>
          <p:cNvPr id="39941" name="Text Box 7"/>
          <p:cNvSpPr txBox="1">
            <a:spLocks noChangeArrowheads="1"/>
          </p:cNvSpPr>
          <p:nvPr/>
        </p:nvSpPr>
        <p:spPr bwMode="auto">
          <a:xfrm>
            <a:off x="3565525" y="1700213"/>
            <a:ext cx="1882775" cy="349250"/>
          </a:xfrm>
          <a:prstGeom prst="rect">
            <a:avLst/>
          </a:prstGeom>
          <a:noFill/>
          <a:ln w="9525">
            <a:noFill/>
            <a:miter lim="800000"/>
            <a:headEnd/>
            <a:tailEnd/>
          </a:ln>
        </p:spPr>
        <p:txBody>
          <a:bodyPr wrap="none" lIns="0">
            <a:spAutoFit/>
          </a:bodyPr>
          <a:lstStyle/>
          <a:p>
            <a:pPr algn="just" eaLnBrk="1" hangingPunct="1">
              <a:lnSpc>
                <a:spcPts val="2000"/>
              </a:lnSpc>
              <a:spcBef>
                <a:spcPts val="13"/>
              </a:spcBef>
              <a:spcAft>
                <a:spcPts val="13"/>
              </a:spcAft>
            </a:pPr>
            <a:r>
              <a:rPr lang="en-US" altLang="en-US" sz="2000">
                <a:solidFill>
                  <a:srgbClr val="0064FF"/>
                </a:solidFill>
                <a:latin typeface="Arial Bold" pitchFamily="34" charset="0"/>
              </a:rPr>
              <a:t>2020</a:t>
            </a:r>
            <a:r>
              <a:rPr lang="mk-MK" altLang="en-US" sz="2000">
                <a:solidFill>
                  <a:srgbClr val="0064FF"/>
                </a:solidFill>
                <a:latin typeface="Arial Bold" pitchFamily="34" charset="0"/>
              </a:rPr>
              <a:t> основно</a:t>
            </a:r>
            <a:r>
              <a:rPr lang="en-US" altLang="en-US" sz="2000" b="1">
                <a:solidFill>
                  <a:srgbClr val="0064FF"/>
                </a:solidFill>
                <a:latin typeface="Arial Bold" pitchFamily="34" charset="0"/>
              </a:rPr>
              <a:t> </a:t>
            </a:r>
          </a:p>
        </p:txBody>
      </p:sp>
      <p:sp>
        <p:nvSpPr>
          <p:cNvPr id="39942" name="Text Box 8"/>
          <p:cNvSpPr txBox="1">
            <a:spLocks noChangeArrowheads="1"/>
          </p:cNvSpPr>
          <p:nvPr/>
        </p:nvSpPr>
        <p:spPr bwMode="auto">
          <a:xfrm>
            <a:off x="6948488" y="1773238"/>
            <a:ext cx="1587500" cy="346075"/>
          </a:xfrm>
          <a:prstGeom prst="rect">
            <a:avLst/>
          </a:prstGeom>
          <a:noFill/>
          <a:ln w="9525">
            <a:noFill/>
            <a:miter lim="800000"/>
            <a:headEnd/>
            <a:tailEnd/>
          </a:ln>
        </p:spPr>
        <p:txBody>
          <a:bodyPr wrap="none" lIns="0">
            <a:spAutoFit/>
          </a:bodyPr>
          <a:lstStyle/>
          <a:p>
            <a:pPr algn="just" eaLnBrk="1" hangingPunct="1">
              <a:lnSpc>
                <a:spcPts val="2000"/>
              </a:lnSpc>
              <a:spcBef>
                <a:spcPts val="13"/>
              </a:spcBef>
              <a:spcAft>
                <a:spcPts val="13"/>
              </a:spcAft>
            </a:pPr>
            <a:r>
              <a:rPr lang="en-US" altLang="en-US" sz="2000">
                <a:solidFill>
                  <a:srgbClr val="0064FF"/>
                </a:solidFill>
                <a:latin typeface="Arial Bold" pitchFamily="34" charset="0"/>
              </a:rPr>
              <a:t>2020 - MTFR</a:t>
            </a:r>
          </a:p>
        </p:txBody>
      </p:sp>
      <p:sp>
        <p:nvSpPr>
          <p:cNvPr id="39943" name="Text Box 9"/>
          <p:cNvSpPr txBox="1">
            <a:spLocks noChangeArrowheads="1"/>
          </p:cNvSpPr>
          <p:nvPr/>
        </p:nvSpPr>
        <p:spPr bwMode="auto">
          <a:xfrm>
            <a:off x="323850" y="5334000"/>
            <a:ext cx="8569325" cy="1271588"/>
          </a:xfrm>
          <a:prstGeom prst="rect">
            <a:avLst/>
          </a:prstGeom>
          <a:noFill/>
          <a:ln w="9525">
            <a:noFill/>
            <a:miter lim="800000"/>
            <a:headEnd/>
            <a:tailEnd/>
          </a:ln>
        </p:spPr>
        <p:txBody>
          <a:bodyPr lIns="0">
            <a:spAutoFit/>
          </a:bodyPr>
          <a:lstStyle/>
          <a:p>
            <a:pPr algn="ctr" eaLnBrk="1" hangingPunct="1">
              <a:lnSpc>
                <a:spcPts val="2263"/>
              </a:lnSpc>
              <a:spcBef>
                <a:spcPts val="13"/>
              </a:spcBef>
              <a:spcAft>
                <a:spcPts val="13"/>
              </a:spcAft>
            </a:pPr>
            <a:r>
              <a:rPr lang="mk-MK" altLang="en-US" sz="2000" b="1">
                <a:solidFill>
                  <a:srgbClr val="0070C0"/>
                </a:solidFill>
                <a:cs typeface="Arial" pitchFamily="34" charset="0"/>
              </a:rPr>
              <a:t>В</a:t>
            </a:r>
            <a:r>
              <a:rPr lang="en-US" altLang="en-US" sz="2000" b="1">
                <a:solidFill>
                  <a:srgbClr val="0070C0"/>
                </a:solidFill>
                <a:cs typeface="Arial" pitchFamily="34" charset="0"/>
              </a:rPr>
              <a:t>o 2000-</a:t>
            </a:r>
            <a:r>
              <a:rPr lang="mk-MK" altLang="en-US" sz="2000" b="1">
                <a:solidFill>
                  <a:srgbClr val="0070C0"/>
                </a:solidFill>
                <a:cs typeface="Arial" pitchFamily="34" charset="0"/>
              </a:rPr>
              <a:t>т</a:t>
            </a:r>
            <a:r>
              <a:rPr lang="en-US" altLang="en-US" sz="2000" b="1">
                <a:solidFill>
                  <a:srgbClr val="0070C0"/>
                </a:solidFill>
                <a:cs typeface="Arial" pitchFamily="34" charset="0"/>
              </a:rPr>
              <a:t>a </a:t>
            </a:r>
            <a:r>
              <a:rPr lang="mk-MK" altLang="en-US" sz="2000" b="1">
                <a:solidFill>
                  <a:srgbClr val="0070C0"/>
                </a:solidFill>
                <a:cs typeface="Arial" pitchFamily="34" charset="0"/>
              </a:rPr>
              <a:t>година</a:t>
            </a:r>
            <a:r>
              <a:rPr lang="en-US" altLang="en-US" sz="2000" b="1">
                <a:solidFill>
                  <a:srgbClr val="0070C0"/>
                </a:solidFill>
                <a:cs typeface="Arial" pitchFamily="34" charset="0"/>
              </a:rPr>
              <a:t> </a:t>
            </a:r>
            <a:r>
              <a:rPr lang="mk-MK" altLang="en-US" sz="2000" b="1">
                <a:solidFill>
                  <a:srgbClr val="0070C0"/>
                </a:solidFill>
                <a:cs typeface="Arial" pitchFamily="34" charset="0"/>
              </a:rPr>
              <a:t>просечното скратување во</a:t>
            </a:r>
            <a:r>
              <a:rPr lang="en-US" altLang="en-US" sz="2000" b="1">
                <a:solidFill>
                  <a:srgbClr val="0070C0"/>
                </a:solidFill>
                <a:cs typeface="Arial" pitchFamily="34" charset="0"/>
              </a:rPr>
              <a:t> </a:t>
            </a:r>
            <a:r>
              <a:rPr lang="mk-MK" altLang="en-US" sz="2000" b="1">
                <a:solidFill>
                  <a:srgbClr val="0070C0"/>
                </a:solidFill>
                <a:cs typeface="Arial" pitchFamily="34" charset="0"/>
              </a:rPr>
              <a:t>стаистички очекуваниот живот заради антропогено влијание</a:t>
            </a:r>
            <a:r>
              <a:rPr lang="en-US" altLang="en-US" sz="2000" b="1">
                <a:solidFill>
                  <a:srgbClr val="0070C0"/>
                </a:solidFill>
                <a:cs typeface="Arial" pitchFamily="34" charset="0"/>
              </a:rPr>
              <a:t> o</a:t>
            </a:r>
            <a:r>
              <a:rPr lang="mk-MK" altLang="en-US" sz="2000" b="1">
                <a:solidFill>
                  <a:srgbClr val="0070C0"/>
                </a:solidFill>
                <a:cs typeface="Arial" pitchFamily="34" charset="0"/>
              </a:rPr>
              <a:t>д</a:t>
            </a:r>
            <a:r>
              <a:rPr lang="en-US" altLang="en-US" sz="2000" b="1">
                <a:solidFill>
                  <a:srgbClr val="0070C0"/>
                </a:solidFill>
                <a:cs typeface="Arial" pitchFamily="34" charset="0"/>
              </a:rPr>
              <a:t> PM</a:t>
            </a:r>
            <a:r>
              <a:rPr lang="en-US" altLang="en-US" sz="1300" b="1">
                <a:solidFill>
                  <a:srgbClr val="0070C0"/>
                </a:solidFill>
                <a:cs typeface="Arial" pitchFamily="34" charset="0"/>
              </a:rPr>
              <a:t>2,5</a:t>
            </a:r>
            <a:r>
              <a:rPr lang="en-US" altLang="en-US" sz="2000" b="1">
                <a:solidFill>
                  <a:srgbClr val="0070C0"/>
                </a:solidFill>
                <a:cs typeface="Arial" pitchFamily="34" charset="0"/>
              </a:rPr>
              <a:t> </a:t>
            </a:r>
            <a:r>
              <a:rPr lang="mk-MK" altLang="en-US" sz="2000" b="1">
                <a:solidFill>
                  <a:srgbClr val="0070C0"/>
                </a:solidFill>
                <a:cs typeface="Arial" pitchFamily="34" charset="0"/>
              </a:rPr>
              <a:t>било</a:t>
            </a:r>
            <a:r>
              <a:rPr lang="en-US" altLang="en-US" sz="2000" b="1">
                <a:solidFill>
                  <a:srgbClr val="0070C0"/>
                </a:solidFill>
                <a:cs typeface="Arial" pitchFamily="34" charset="0"/>
              </a:rPr>
              <a:t> 8-9 </a:t>
            </a:r>
            <a:r>
              <a:rPr lang="mk-MK" altLang="en-US" sz="2000" b="1">
                <a:solidFill>
                  <a:srgbClr val="0070C0"/>
                </a:solidFill>
                <a:cs typeface="Arial" pitchFamily="34" charset="0"/>
              </a:rPr>
              <a:t>месеци</a:t>
            </a:r>
            <a:r>
              <a:rPr lang="en-US" altLang="en-US" sz="2000" b="1">
                <a:solidFill>
                  <a:srgbClr val="0070C0"/>
                </a:solidFill>
                <a:cs typeface="Arial" pitchFamily="34" charset="0"/>
              </a:rPr>
              <a:t>. </a:t>
            </a:r>
            <a:r>
              <a:rPr lang="mk-MK" altLang="en-US" sz="2000" b="1">
                <a:solidFill>
                  <a:srgbClr val="0070C0"/>
                </a:solidFill>
                <a:cs typeface="Arial" pitchFamily="34" charset="0"/>
              </a:rPr>
              <a:t>Тековното законодавство го доведува до</a:t>
            </a:r>
            <a:r>
              <a:rPr lang="en-US" altLang="en-US" sz="2000" b="1">
                <a:solidFill>
                  <a:srgbClr val="0070C0"/>
                </a:solidFill>
                <a:cs typeface="Arial" pitchFamily="34" charset="0"/>
              </a:rPr>
              <a:t> 5-6, </a:t>
            </a:r>
            <a:r>
              <a:rPr lang="mk-MK" altLang="en-US" sz="2000" b="1">
                <a:solidFill>
                  <a:srgbClr val="0070C0"/>
                </a:solidFill>
                <a:cs typeface="Arial" pitchFamily="34" charset="0"/>
              </a:rPr>
              <a:t>и</a:t>
            </a:r>
            <a:r>
              <a:rPr lang="en-US" altLang="en-US" sz="2000" b="1">
                <a:solidFill>
                  <a:srgbClr val="0070C0"/>
                </a:solidFill>
                <a:cs typeface="Arial" pitchFamily="34" charset="0"/>
              </a:rPr>
              <a:t> MTFR </a:t>
            </a:r>
            <a:r>
              <a:rPr lang="mk-MK" altLang="en-US" sz="2000" b="1">
                <a:solidFill>
                  <a:srgbClr val="0070C0"/>
                </a:solidFill>
                <a:cs typeface="Arial" pitchFamily="34" charset="0"/>
              </a:rPr>
              <a:t>д</a:t>
            </a:r>
            <a:r>
              <a:rPr lang="en-US" altLang="en-US" sz="2000" b="1">
                <a:solidFill>
                  <a:srgbClr val="0070C0"/>
                </a:solidFill>
                <a:cs typeface="Arial" pitchFamily="34" charset="0"/>
              </a:rPr>
              <a:t>o 3-4</a:t>
            </a:r>
            <a:r>
              <a:rPr lang="mk-MK" altLang="en-US" sz="2000" b="1">
                <a:solidFill>
                  <a:srgbClr val="0070C0"/>
                </a:solidFill>
                <a:cs typeface="Arial" pitchFamily="34" charset="0"/>
              </a:rPr>
              <a:t> месеци</a:t>
            </a:r>
            <a:r>
              <a:rPr lang="en-US" altLang="en-US" b="1">
                <a:solidFill>
                  <a:srgbClr val="0070C0"/>
                </a:solidFill>
                <a:cs typeface="Arial" pitchFamily="34" charset="0"/>
              </a:rPr>
              <a:t> </a:t>
            </a:r>
          </a:p>
        </p:txBody>
      </p:sp>
      <p:sp>
        <p:nvSpPr>
          <p:cNvPr id="39944" name="Text Box 10"/>
          <p:cNvSpPr txBox="1">
            <a:spLocks noChangeArrowheads="1"/>
          </p:cNvSpPr>
          <p:nvPr/>
        </p:nvSpPr>
        <p:spPr bwMode="auto">
          <a:xfrm>
            <a:off x="79375" y="6453188"/>
            <a:ext cx="9132888" cy="246062"/>
          </a:xfrm>
          <a:prstGeom prst="rect">
            <a:avLst/>
          </a:prstGeom>
          <a:noFill/>
          <a:ln w="9525">
            <a:noFill/>
            <a:miter lim="800000"/>
            <a:headEnd/>
            <a:tailEnd/>
          </a:ln>
        </p:spPr>
        <p:txBody>
          <a:bodyPr wrap="none" lIns="0">
            <a:spAutoFit/>
          </a:bodyPr>
          <a:lstStyle/>
          <a:p>
            <a:pPr algn="just" eaLnBrk="1" hangingPunct="1">
              <a:lnSpc>
                <a:spcPts val="1200"/>
              </a:lnSpc>
              <a:spcBef>
                <a:spcPts val="13"/>
              </a:spcBef>
              <a:spcAft>
                <a:spcPts val="13"/>
              </a:spcAft>
            </a:pPr>
            <a:r>
              <a:rPr lang="en-US" altLang="en-US" sz="1200" b="1">
                <a:solidFill>
                  <a:srgbClr val="000000"/>
                </a:solidFill>
              </a:rPr>
              <a:t>MTFR = Maximum Technically Feasible Reductions, i.e. no structural changes – </a:t>
            </a:r>
            <a:r>
              <a:rPr lang="mk-MK" altLang="en-US" sz="1200" b="1">
                <a:solidFill>
                  <a:srgbClr val="000000"/>
                </a:solidFill>
              </a:rPr>
              <a:t>максимално технички видливи редукции</a:t>
            </a:r>
            <a:r>
              <a:rPr lang="en-US" altLang="en-US" sz="1200">
                <a:solidFill>
                  <a:srgbClr val="000000"/>
                </a:solidFill>
              </a:rPr>
              <a:t> </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3"/>
          <p:cNvSpPr>
            <a:spLocks noChangeArrowheads="1"/>
          </p:cNvSpPr>
          <p:nvPr/>
        </p:nvSpPr>
        <p:spPr bwMode="auto">
          <a:xfrm>
            <a:off x="685800" y="304800"/>
            <a:ext cx="8001000" cy="5943600"/>
          </a:xfrm>
          <a:prstGeom prst="flowChartExtract">
            <a:avLst/>
          </a:prstGeom>
          <a:gradFill rotWithShape="0">
            <a:gsLst>
              <a:gs pos="0">
                <a:srgbClr val="FFFF00"/>
              </a:gs>
              <a:gs pos="100000">
                <a:srgbClr val="FFCCCC"/>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mk-MK" altLang="en-US" sz="2400">
              <a:latin typeface="Times New Roman" pitchFamily="18" charset="0"/>
            </a:endParaRPr>
          </a:p>
        </p:txBody>
      </p:sp>
      <p:sp>
        <p:nvSpPr>
          <p:cNvPr id="40963" name="Text Box 4"/>
          <p:cNvSpPr txBox="1">
            <a:spLocks noChangeArrowheads="1"/>
          </p:cNvSpPr>
          <p:nvPr/>
        </p:nvSpPr>
        <p:spPr bwMode="auto">
          <a:xfrm>
            <a:off x="3565525" y="6518275"/>
            <a:ext cx="184150" cy="457200"/>
          </a:xfrm>
          <a:prstGeom prst="rect">
            <a:avLst/>
          </a:prstGeom>
          <a:noFill/>
          <a:ln w="9525">
            <a:noFill/>
            <a:miter lim="800000"/>
            <a:headEnd/>
            <a:tailEnd/>
          </a:ln>
        </p:spPr>
        <p:txBody>
          <a:bodyPr wrap="none">
            <a:spAutoFit/>
          </a:bodyPr>
          <a:lstStyle/>
          <a:p>
            <a:endParaRPr lang="en-GB" altLang="en-US" sz="2400">
              <a:latin typeface="Times New Roman" pitchFamily="18" charset="0"/>
            </a:endParaRPr>
          </a:p>
        </p:txBody>
      </p:sp>
      <p:sp>
        <p:nvSpPr>
          <p:cNvPr id="40964" name="Text Box 5"/>
          <p:cNvSpPr txBox="1">
            <a:spLocks noChangeArrowheads="1"/>
          </p:cNvSpPr>
          <p:nvPr/>
        </p:nvSpPr>
        <p:spPr bwMode="auto">
          <a:xfrm>
            <a:off x="2590800" y="6337300"/>
            <a:ext cx="4625975" cy="523875"/>
          </a:xfrm>
          <a:prstGeom prst="rect">
            <a:avLst/>
          </a:prstGeom>
          <a:noFill/>
          <a:ln w="9525">
            <a:noFill/>
            <a:miter lim="800000"/>
            <a:headEnd/>
            <a:tailEnd/>
          </a:ln>
        </p:spPr>
        <p:txBody>
          <a:bodyPr wrap="none">
            <a:spAutoFit/>
          </a:bodyPr>
          <a:lstStyle/>
          <a:p>
            <a:r>
              <a:rPr lang="mk-MK" altLang="en-US" sz="2800" b="1">
                <a:solidFill>
                  <a:srgbClr val="0033CC"/>
                </a:solidFill>
                <a:cs typeface="Arial" pitchFamily="34" charset="0"/>
              </a:rPr>
              <a:t>Експонирана популација</a:t>
            </a:r>
            <a:endParaRPr lang="en-US" altLang="en-US" sz="2400">
              <a:cs typeface="Arial" pitchFamily="34" charset="0"/>
            </a:endParaRPr>
          </a:p>
        </p:txBody>
      </p:sp>
      <p:sp>
        <p:nvSpPr>
          <p:cNvPr id="40965" name="Text Box 6"/>
          <p:cNvSpPr txBox="1">
            <a:spLocks noChangeArrowheads="1"/>
          </p:cNvSpPr>
          <p:nvPr/>
        </p:nvSpPr>
        <p:spPr bwMode="auto">
          <a:xfrm>
            <a:off x="2971800" y="5334000"/>
            <a:ext cx="3395663" cy="461963"/>
          </a:xfrm>
          <a:prstGeom prst="rect">
            <a:avLst/>
          </a:prstGeom>
          <a:noFill/>
          <a:ln w="9525">
            <a:noFill/>
            <a:miter lim="800000"/>
            <a:headEnd/>
            <a:tailEnd/>
          </a:ln>
        </p:spPr>
        <p:txBody>
          <a:bodyPr wrap="none">
            <a:spAutoFit/>
          </a:bodyPr>
          <a:lstStyle/>
          <a:p>
            <a:r>
              <a:rPr lang="mk-MK" altLang="en-US" sz="2400" b="1">
                <a:solidFill>
                  <a:srgbClr val="009999"/>
                </a:solidFill>
                <a:cs typeface="Arial" pitchFamily="34" charset="0"/>
              </a:rPr>
              <a:t>Субклинички ефекти</a:t>
            </a:r>
            <a:endParaRPr lang="en-US" altLang="en-US" sz="2400">
              <a:cs typeface="Arial" pitchFamily="34" charset="0"/>
            </a:endParaRPr>
          </a:p>
        </p:txBody>
      </p:sp>
      <p:sp>
        <p:nvSpPr>
          <p:cNvPr id="40966" name="Text Box 7"/>
          <p:cNvSpPr txBox="1">
            <a:spLocks noChangeArrowheads="1"/>
          </p:cNvSpPr>
          <p:nvPr/>
        </p:nvSpPr>
        <p:spPr bwMode="auto">
          <a:xfrm>
            <a:off x="1905000" y="4724400"/>
            <a:ext cx="5630863" cy="492125"/>
          </a:xfrm>
          <a:prstGeom prst="rect">
            <a:avLst/>
          </a:prstGeom>
          <a:noFill/>
          <a:ln w="9525">
            <a:noFill/>
            <a:miter lim="800000"/>
            <a:headEnd/>
            <a:tailEnd/>
          </a:ln>
        </p:spPr>
        <p:txBody>
          <a:bodyPr>
            <a:spAutoFit/>
          </a:bodyPr>
          <a:lstStyle/>
          <a:p>
            <a:r>
              <a:rPr lang="mk-MK" altLang="en-US" sz="2600" b="1">
                <a:solidFill>
                  <a:srgbClr val="009999"/>
                </a:solidFill>
                <a:cs typeface="Arial" pitchFamily="34" charset="0"/>
              </a:rPr>
              <a:t>Нарушена белодробна функција</a:t>
            </a:r>
            <a:endParaRPr lang="en-US" altLang="en-US" sz="2400">
              <a:cs typeface="Arial" pitchFamily="34" charset="0"/>
            </a:endParaRPr>
          </a:p>
        </p:txBody>
      </p:sp>
      <p:sp>
        <p:nvSpPr>
          <p:cNvPr id="40967" name="Text Box 8"/>
          <p:cNvSpPr txBox="1">
            <a:spLocks noChangeArrowheads="1"/>
          </p:cNvSpPr>
          <p:nvPr/>
        </p:nvSpPr>
        <p:spPr bwMode="auto">
          <a:xfrm>
            <a:off x="2667000" y="4114800"/>
            <a:ext cx="4159250" cy="461963"/>
          </a:xfrm>
          <a:prstGeom prst="rect">
            <a:avLst/>
          </a:prstGeom>
          <a:noFill/>
          <a:ln w="9525">
            <a:noFill/>
            <a:miter lim="800000"/>
            <a:headEnd/>
            <a:tailEnd/>
          </a:ln>
        </p:spPr>
        <p:txBody>
          <a:bodyPr wrap="none">
            <a:spAutoFit/>
          </a:bodyPr>
          <a:lstStyle/>
          <a:p>
            <a:r>
              <a:rPr lang="mk-MK" altLang="en-US" sz="2400" b="1">
                <a:solidFill>
                  <a:srgbClr val="009999"/>
                </a:solidFill>
                <a:cs typeface="Arial" pitchFamily="34" charset="0"/>
              </a:rPr>
              <a:t>Употреба на медикаменти</a:t>
            </a:r>
            <a:endParaRPr lang="en-US" altLang="en-US" sz="2400">
              <a:cs typeface="Arial" pitchFamily="34" charset="0"/>
            </a:endParaRPr>
          </a:p>
        </p:txBody>
      </p:sp>
      <p:sp>
        <p:nvSpPr>
          <p:cNvPr id="40968" name="Text Box 9"/>
          <p:cNvSpPr txBox="1">
            <a:spLocks noChangeArrowheads="1"/>
          </p:cNvSpPr>
          <p:nvPr/>
        </p:nvSpPr>
        <p:spPr bwMode="auto">
          <a:xfrm>
            <a:off x="2209800" y="3581400"/>
            <a:ext cx="5326063" cy="461963"/>
          </a:xfrm>
          <a:prstGeom prst="rect">
            <a:avLst/>
          </a:prstGeom>
          <a:noFill/>
          <a:ln w="9525">
            <a:noFill/>
            <a:miter lim="800000"/>
            <a:headEnd/>
            <a:tailEnd/>
          </a:ln>
        </p:spPr>
        <p:txBody>
          <a:bodyPr wrap="none">
            <a:spAutoFit/>
          </a:bodyPr>
          <a:lstStyle/>
          <a:p>
            <a:r>
              <a:rPr lang="mk-MK" altLang="en-US" sz="2400" b="1">
                <a:solidFill>
                  <a:srgbClr val="008000"/>
                </a:solidFill>
                <a:cs typeface="Arial" pitchFamily="34" charset="0"/>
              </a:rPr>
              <a:t>Намалена активност и успешност</a:t>
            </a:r>
            <a:endParaRPr lang="en-US" altLang="en-US" sz="2400" b="1">
              <a:solidFill>
                <a:schemeClr val="accent1"/>
              </a:solidFill>
              <a:cs typeface="Arial" pitchFamily="34" charset="0"/>
            </a:endParaRPr>
          </a:p>
        </p:txBody>
      </p:sp>
      <p:sp>
        <p:nvSpPr>
          <p:cNvPr id="40969" name="Text Box 10"/>
          <p:cNvSpPr txBox="1">
            <a:spLocks noChangeArrowheads="1"/>
          </p:cNvSpPr>
          <p:nvPr/>
        </p:nvSpPr>
        <p:spPr bwMode="auto">
          <a:xfrm>
            <a:off x="2819400" y="2895600"/>
            <a:ext cx="3965575" cy="461963"/>
          </a:xfrm>
          <a:prstGeom prst="rect">
            <a:avLst/>
          </a:prstGeom>
          <a:noFill/>
          <a:ln w="9525">
            <a:noFill/>
            <a:miter lim="800000"/>
            <a:headEnd/>
            <a:tailEnd/>
          </a:ln>
        </p:spPr>
        <p:txBody>
          <a:bodyPr wrap="none">
            <a:spAutoFit/>
          </a:bodyPr>
          <a:lstStyle/>
          <a:p>
            <a:r>
              <a:rPr lang="mk-MK" altLang="en-US" sz="2400" b="1">
                <a:solidFill>
                  <a:srgbClr val="FF3300"/>
                </a:solidFill>
                <a:cs typeface="Arial" pitchFamily="34" charset="0"/>
              </a:rPr>
              <a:t>Итна медицинска помош</a:t>
            </a:r>
            <a:endParaRPr lang="en-US" altLang="en-US" sz="2400">
              <a:cs typeface="Arial" pitchFamily="34" charset="0"/>
            </a:endParaRPr>
          </a:p>
        </p:txBody>
      </p:sp>
      <p:sp>
        <p:nvSpPr>
          <p:cNvPr id="40970" name="Text Box 11"/>
          <p:cNvSpPr txBox="1">
            <a:spLocks noChangeArrowheads="1"/>
          </p:cNvSpPr>
          <p:nvPr/>
        </p:nvSpPr>
        <p:spPr bwMode="auto">
          <a:xfrm>
            <a:off x="3200400" y="2362200"/>
            <a:ext cx="3252788" cy="461963"/>
          </a:xfrm>
          <a:prstGeom prst="rect">
            <a:avLst/>
          </a:prstGeom>
          <a:noFill/>
          <a:ln w="9525">
            <a:noFill/>
            <a:miter lim="800000"/>
            <a:headEnd/>
            <a:tailEnd/>
          </a:ln>
        </p:spPr>
        <p:txBody>
          <a:bodyPr wrap="none">
            <a:spAutoFit/>
          </a:bodyPr>
          <a:lstStyle/>
          <a:p>
            <a:r>
              <a:rPr lang="mk-MK" altLang="en-US" sz="2400" b="1">
                <a:solidFill>
                  <a:srgbClr val="FF3300"/>
                </a:solidFill>
                <a:cs typeface="Arial" pitchFamily="34" charset="0"/>
              </a:rPr>
              <a:t>Болничко лекување</a:t>
            </a:r>
            <a:endParaRPr lang="en-US" altLang="en-US" sz="2400">
              <a:cs typeface="Arial" pitchFamily="34" charset="0"/>
            </a:endParaRPr>
          </a:p>
        </p:txBody>
      </p:sp>
      <p:sp>
        <p:nvSpPr>
          <p:cNvPr id="40971" name="Text Box 13"/>
          <p:cNvSpPr txBox="1">
            <a:spLocks noChangeArrowheads="1"/>
          </p:cNvSpPr>
          <p:nvPr/>
        </p:nvSpPr>
        <p:spPr bwMode="auto">
          <a:xfrm>
            <a:off x="3886200" y="1371600"/>
            <a:ext cx="1905000" cy="708025"/>
          </a:xfrm>
          <a:prstGeom prst="rect">
            <a:avLst/>
          </a:prstGeom>
          <a:noFill/>
          <a:ln w="9525">
            <a:noFill/>
            <a:miter lim="800000"/>
            <a:headEnd/>
            <a:tailEnd/>
          </a:ln>
        </p:spPr>
        <p:txBody>
          <a:bodyPr>
            <a:spAutoFit/>
          </a:bodyPr>
          <a:lstStyle/>
          <a:p>
            <a:pPr>
              <a:spcBef>
                <a:spcPct val="50000"/>
              </a:spcBef>
            </a:pPr>
            <a:r>
              <a:rPr lang="mk-MK" altLang="en-US" sz="2000" b="1">
                <a:solidFill>
                  <a:srgbClr val="FF3300"/>
                </a:solidFill>
                <a:cs typeface="Arial" pitchFamily="34" charset="0"/>
              </a:rPr>
              <a:t>Предвремен </a:t>
            </a:r>
            <a:r>
              <a:rPr lang="en-US" altLang="en-US" sz="2000" b="1">
                <a:solidFill>
                  <a:srgbClr val="FF3300"/>
                </a:solidFill>
                <a:cs typeface="Arial" pitchFamily="34" charset="0"/>
              </a:rPr>
              <a:t>Mt</a:t>
            </a:r>
            <a:endParaRPr lang="en-US" altLang="en-US" sz="2000" b="1">
              <a:solidFill>
                <a:srgbClr val="FF3300"/>
              </a:solidFill>
              <a:latin typeface="MAC C Times" pitchFamily="18" charset="0"/>
            </a:endParaRPr>
          </a:p>
        </p:txBody>
      </p:sp>
      <p:sp>
        <p:nvSpPr>
          <p:cNvPr id="40972" name="AutoShape 14"/>
          <p:cNvSpPr>
            <a:spLocks noChangeArrowheads="1"/>
          </p:cNvSpPr>
          <p:nvPr/>
        </p:nvSpPr>
        <p:spPr bwMode="auto">
          <a:xfrm>
            <a:off x="8153400" y="381000"/>
            <a:ext cx="304800" cy="4267200"/>
          </a:xfrm>
          <a:prstGeom prst="upArrow">
            <a:avLst>
              <a:gd name="adj1" fmla="val 50000"/>
              <a:gd name="adj2" fmla="val 350000"/>
            </a:avLst>
          </a:prstGeom>
          <a:solidFill>
            <a:srgbClr val="FFFF00"/>
          </a:solidFill>
          <a:ln w="9525">
            <a:solidFill>
              <a:schemeClr val="tx1"/>
            </a:solidFill>
            <a:miter lim="800000"/>
            <a:headEnd/>
            <a:tailEnd/>
          </a:ln>
        </p:spPr>
        <p:txBody>
          <a:bodyPr wrap="none" anchor="ctr"/>
          <a:lstStyle/>
          <a:p>
            <a:endParaRPr lang="mk-MK" altLang="en-US" sz="2400">
              <a:latin typeface="Times New Roman" pitchFamily="18" charset="0"/>
            </a:endParaRPr>
          </a:p>
        </p:txBody>
      </p:sp>
      <p:sp>
        <p:nvSpPr>
          <p:cNvPr id="40973" name="Text Box 18"/>
          <p:cNvSpPr txBox="1">
            <a:spLocks noChangeArrowheads="1"/>
          </p:cNvSpPr>
          <p:nvPr/>
        </p:nvSpPr>
        <p:spPr bwMode="auto">
          <a:xfrm>
            <a:off x="0" y="260350"/>
            <a:ext cx="2735263" cy="3416300"/>
          </a:xfrm>
          <a:prstGeom prst="rect">
            <a:avLst/>
          </a:prstGeom>
          <a:solidFill>
            <a:schemeClr val="bg1"/>
          </a:solidFill>
          <a:ln w="9525">
            <a:noFill/>
            <a:miter lim="800000"/>
            <a:headEnd/>
            <a:tailEnd/>
          </a:ln>
        </p:spPr>
        <p:txBody>
          <a:bodyPr>
            <a:spAutoFit/>
          </a:bodyPr>
          <a:lstStyle/>
          <a:p>
            <a:r>
              <a:rPr lang="en-GB" altLang="en-US" sz="2400" b="1">
                <a:solidFill>
                  <a:srgbClr val="FF0000"/>
                </a:solidFill>
                <a:latin typeface="Times New Roman" pitchFamily="18" charset="0"/>
              </a:rPr>
              <a:t>Fine particulate air pollution and its components in association with</a:t>
            </a:r>
          </a:p>
          <a:p>
            <a:r>
              <a:rPr lang="en-GB" altLang="en-US" sz="2400" b="1">
                <a:solidFill>
                  <a:srgbClr val="FF0000"/>
                </a:solidFill>
                <a:latin typeface="Times New Roman" pitchFamily="18" charset="0"/>
              </a:rPr>
              <a:t>cause-specific emergency admissions</a:t>
            </a:r>
          </a:p>
          <a:p>
            <a:r>
              <a:rPr lang="en-GB" altLang="en-US" sz="2400" i="1">
                <a:solidFill>
                  <a:srgbClr val="FF0000"/>
                </a:solidFill>
                <a:latin typeface="Times New Roman" pitchFamily="18" charset="0"/>
              </a:rPr>
              <a:t>Environmental Health </a:t>
            </a:r>
            <a:r>
              <a:rPr lang="en-GB" altLang="en-US" sz="2400">
                <a:solidFill>
                  <a:srgbClr val="FF0000"/>
                </a:solidFill>
                <a:latin typeface="Times New Roman" pitchFamily="18" charset="0"/>
              </a:rPr>
              <a:t>2009, </a:t>
            </a:r>
            <a:r>
              <a:rPr lang="en-GB" altLang="en-US" sz="2400" b="1">
                <a:solidFill>
                  <a:srgbClr val="FF0000"/>
                </a:solidFill>
                <a:latin typeface="Times New Roman" pitchFamily="18" charset="0"/>
              </a:rPr>
              <a:t>8</a:t>
            </a:r>
            <a:r>
              <a:rPr lang="en-GB" altLang="en-US" sz="2400">
                <a:solidFill>
                  <a:srgbClr val="FF0000"/>
                </a:solidFill>
                <a:latin typeface="Times New Roman" pitchFamily="18" charset="0"/>
              </a:rPr>
              <a:t>:58</a:t>
            </a:r>
          </a:p>
        </p:txBody>
      </p:sp>
      <p:sp>
        <p:nvSpPr>
          <p:cNvPr id="40974" name="Line 19"/>
          <p:cNvSpPr>
            <a:spLocks noChangeShapeType="1"/>
          </p:cNvSpPr>
          <p:nvPr/>
        </p:nvSpPr>
        <p:spPr bwMode="auto">
          <a:xfrm>
            <a:off x="1908175" y="2276475"/>
            <a:ext cx="1079500" cy="504825"/>
          </a:xfrm>
          <a:prstGeom prst="line">
            <a:avLst/>
          </a:prstGeom>
          <a:noFill/>
          <a:ln w="76200">
            <a:solidFill>
              <a:srgbClr val="FF0000"/>
            </a:solidFill>
            <a:round/>
            <a:headEnd/>
            <a:tailEnd type="triangle" w="med" len="med"/>
          </a:ln>
        </p:spPr>
        <p:txBody>
          <a:bodyPr/>
          <a:lstStyle/>
          <a:p>
            <a:endParaRPr lang="en-US"/>
          </a:p>
        </p:txBody>
      </p:sp>
      <p:sp>
        <p:nvSpPr>
          <p:cNvPr id="40975" name="Text Box 20"/>
          <p:cNvSpPr txBox="1">
            <a:spLocks noChangeArrowheads="1"/>
          </p:cNvSpPr>
          <p:nvPr/>
        </p:nvSpPr>
        <p:spPr bwMode="auto">
          <a:xfrm>
            <a:off x="2843213" y="333375"/>
            <a:ext cx="1271587" cy="584200"/>
          </a:xfrm>
          <a:prstGeom prst="rect">
            <a:avLst/>
          </a:prstGeom>
          <a:solidFill>
            <a:schemeClr val="bg1"/>
          </a:solidFill>
          <a:ln w="9525">
            <a:noFill/>
            <a:miter lim="800000"/>
            <a:headEnd/>
            <a:tailEnd/>
          </a:ln>
        </p:spPr>
        <p:txBody>
          <a:bodyPr>
            <a:spAutoFit/>
          </a:bodyPr>
          <a:lstStyle/>
          <a:p>
            <a:pPr>
              <a:spcBef>
                <a:spcPct val="50000"/>
              </a:spcBef>
            </a:pPr>
            <a:r>
              <a:rPr lang="en-US" altLang="en-US" sz="3200" b="1">
                <a:cs typeface="Arial" pitchFamily="34" charset="0"/>
              </a:rPr>
              <a:t>PM</a:t>
            </a:r>
            <a:r>
              <a:rPr lang="en-US" altLang="en-US" sz="3200" b="1" baseline="-25000">
                <a:cs typeface="Arial" pitchFamily="34" charset="0"/>
              </a:rPr>
              <a:t>2,5</a:t>
            </a:r>
            <a:endParaRPr lang="en-GB" altLang="en-US" sz="3200" b="1" baseline="-25000">
              <a:cs typeface="Arial" pitchFamily="34" charset="0"/>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srcRect/>
          <a:stretch>
            <a:fillRect/>
          </a:stretch>
        </p:blipFill>
        <p:spPr bwMode="auto">
          <a:xfrm>
            <a:off x="468313" y="0"/>
            <a:ext cx="8351837" cy="6858000"/>
          </a:xfrm>
          <a:prstGeom prst="rect">
            <a:avLst/>
          </a:prstGeom>
          <a:noFill/>
          <a:ln w="9525">
            <a:noFill/>
            <a:miter lim="800000"/>
            <a:headEnd/>
            <a:tailEnd/>
          </a:ln>
        </p:spPr>
      </p:pic>
      <p:sp>
        <p:nvSpPr>
          <p:cNvPr id="41987" name="Text Box 6"/>
          <p:cNvSpPr txBox="1">
            <a:spLocks noChangeArrowheads="1"/>
          </p:cNvSpPr>
          <p:nvPr/>
        </p:nvSpPr>
        <p:spPr bwMode="auto">
          <a:xfrm>
            <a:off x="971550" y="6340475"/>
            <a:ext cx="7921625" cy="517525"/>
          </a:xfrm>
          <a:prstGeom prst="rect">
            <a:avLst/>
          </a:prstGeom>
          <a:noFill/>
          <a:ln w="9525">
            <a:noFill/>
            <a:miter lim="800000"/>
            <a:headEnd/>
            <a:tailEnd/>
          </a:ln>
        </p:spPr>
        <p:txBody>
          <a:bodyPr>
            <a:spAutoFit/>
          </a:bodyPr>
          <a:lstStyle/>
          <a:p>
            <a:pPr algn="ctr"/>
            <a:r>
              <a:rPr lang="en-GB" altLang="en-US" sz="1400" b="1">
                <a:latin typeface="Times New Roman" pitchFamily="18" charset="0"/>
              </a:rPr>
              <a:t>Expert elicitation on ultrafine particles: likelihood of health effects and causal pathways</a:t>
            </a:r>
          </a:p>
          <a:p>
            <a:pPr algn="ctr"/>
            <a:r>
              <a:rPr lang="en-GB" altLang="en-US" sz="1400" b="1">
                <a:latin typeface="Times New Roman" pitchFamily="18" charset="0"/>
              </a:rPr>
              <a:t>Anne B Knol*1, Jeroen J de Hartog1,2. </a:t>
            </a:r>
            <a:r>
              <a:rPr lang="en-GB" altLang="en-US" sz="1400" b="1" i="1">
                <a:latin typeface="Times New Roman" pitchFamily="18" charset="0"/>
              </a:rPr>
              <a:t>Particle and Fibre Toxicology </a:t>
            </a:r>
            <a:r>
              <a:rPr lang="en-GB" altLang="en-US" sz="1400" b="1">
                <a:latin typeface="Times New Roman" pitchFamily="18" charset="0"/>
              </a:rPr>
              <a:t>2009, 6:19</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dorac\AppData\Local\Microsoft\Windows\Temporary Internet Files\Content.Outlook\WP2ENFME\A68_R8-en_Page_1.jpg"/>
          <p:cNvPicPr>
            <a:picLocks noGrp="1" noChangeAspect="1" noChangeArrowheads="1"/>
          </p:cNvPicPr>
          <p:nvPr>
            <p:ph idx="4294967295"/>
          </p:nvPr>
        </p:nvPicPr>
        <p:blipFill>
          <a:blip r:embed="rId2"/>
          <a:srcRect/>
          <a:stretch>
            <a:fillRect/>
          </a:stretch>
        </p:blipFill>
        <p:spPr>
          <a:xfrm>
            <a:off x="-23813" y="0"/>
            <a:ext cx="3746501" cy="6858000"/>
          </a:xfrm>
        </p:spPr>
      </p:pic>
      <p:sp>
        <p:nvSpPr>
          <p:cNvPr id="3" name="Rectangle 2"/>
          <p:cNvSpPr/>
          <p:nvPr/>
        </p:nvSpPr>
        <p:spPr>
          <a:xfrm>
            <a:off x="3811588" y="423863"/>
            <a:ext cx="5230812" cy="3130550"/>
          </a:xfrm>
          <a:prstGeom prst="rect">
            <a:avLst/>
          </a:prstGeom>
        </p:spPr>
        <p:txBody>
          <a:bodyPr lIns="82945" tIns="41473" rIns="82945" bIns="41473">
            <a:spAutoFit/>
          </a:bodyPr>
          <a:lstStyle/>
          <a:p>
            <a:pPr marL="311045" indent="-311045" eaLnBrk="1" hangingPunct="1">
              <a:buFont typeface="Arial" panose="020B0604020202020204" pitchFamily="34" charset="0"/>
              <a:buChar char="•"/>
              <a:defRPr/>
            </a:pPr>
            <a:r>
              <a:rPr lang="fr-CH" sz="2200" b="1" kern="0" dirty="0">
                <a:solidFill>
                  <a:sysClr val="windowText" lastClr="000000"/>
                </a:solidFill>
                <a:latin typeface="Arial" charset="0"/>
                <a:cs typeface="Arial" charset="0"/>
              </a:rPr>
              <a:t>7 </a:t>
            </a:r>
            <a:r>
              <a:rPr lang="fr-CH" sz="2200" b="1" kern="0" dirty="0">
                <a:solidFill>
                  <a:srgbClr val="002060"/>
                </a:solidFill>
                <a:latin typeface="Arial" charset="0"/>
                <a:cs typeface="Arial" charset="0"/>
              </a:rPr>
              <a:t>million premature deaths a year due to household and ambient air pollution </a:t>
            </a:r>
          </a:p>
          <a:p>
            <a:pPr marL="311045" indent="-311045" eaLnBrk="1" hangingPunct="1">
              <a:buFont typeface="Arial" panose="020B0604020202020204" pitchFamily="34" charset="0"/>
              <a:buChar char="•"/>
              <a:defRPr/>
            </a:pPr>
            <a:r>
              <a:rPr lang="en-GB" sz="2200" b="1" dirty="0">
                <a:solidFill>
                  <a:srgbClr val="002060"/>
                </a:solidFill>
                <a:latin typeface="Arial" charset="0"/>
                <a:cs typeface="Arial" charset="0"/>
              </a:rPr>
              <a:t>Economic cost of US$ 1.6 trillion in the WHO European Region</a:t>
            </a:r>
          </a:p>
          <a:p>
            <a:pPr marL="311045" indent="-311045" eaLnBrk="1" hangingPunct="1">
              <a:buFont typeface="Arial" panose="020B0604020202020204" pitchFamily="34" charset="0"/>
              <a:buChar char="•"/>
              <a:defRPr/>
            </a:pPr>
            <a:r>
              <a:rPr lang="en-GB" sz="2200" b="1" dirty="0">
                <a:solidFill>
                  <a:srgbClr val="002060"/>
                </a:solidFill>
                <a:latin typeface="Arial" charset="0"/>
                <a:cs typeface="Arial" charset="0"/>
              </a:rPr>
              <a:t>Globally, only in 12% of the urban populations the annual mean PM and the WHO AQ Guidelines are met</a:t>
            </a:r>
          </a:p>
        </p:txBody>
      </p:sp>
      <p:sp>
        <p:nvSpPr>
          <p:cNvPr id="43012" name="Title 1"/>
          <p:cNvSpPr>
            <a:spLocks noGrp="1" noChangeArrowheads="1"/>
          </p:cNvSpPr>
          <p:nvPr>
            <p:ph type="title" idx="4294967295"/>
          </p:nvPr>
        </p:nvSpPr>
        <p:spPr>
          <a:xfrm>
            <a:off x="65088" y="4763"/>
            <a:ext cx="4179887" cy="876300"/>
          </a:xfrm>
        </p:spPr>
        <p:txBody>
          <a:bodyPr/>
          <a:lstStyle/>
          <a:p>
            <a:r>
              <a:rPr lang="en-GB" altLang="en-US" sz="2900" smtClean="0"/>
              <a:t>Air Quality and Health</a:t>
            </a:r>
          </a:p>
        </p:txBody>
      </p:sp>
      <p:pic>
        <p:nvPicPr>
          <p:cNvPr id="43013" name="Content Placeholder 9"/>
          <p:cNvPicPr>
            <a:picLocks/>
          </p:cNvPicPr>
          <p:nvPr/>
        </p:nvPicPr>
        <p:blipFill>
          <a:blip r:embed="rId3"/>
          <a:srcRect/>
          <a:stretch>
            <a:fillRect/>
          </a:stretch>
        </p:blipFill>
        <p:spPr bwMode="auto">
          <a:xfrm>
            <a:off x="3527425" y="3429000"/>
            <a:ext cx="5592763" cy="3084513"/>
          </a:xfrm>
          <a:prstGeom prst="rect">
            <a:avLst/>
          </a:prstGeom>
          <a:noFill/>
          <a:ln w="9525">
            <a:noFill/>
            <a:miter lim="800000"/>
            <a:headEnd/>
            <a:tailEnd/>
          </a:ln>
        </p:spPr>
      </p:pic>
      <p:cxnSp>
        <p:nvCxnSpPr>
          <p:cNvPr id="43014" name="Straight Connector 12"/>
          <p:cNvCxnSpPr>
            <a:cxnSpLocks noChangeShapeType="1"/>
          </p:cNvCxnSpPr>
          <p:nvPr/>
        </p:nvCxnSpPr>
        <p:spPr bwMode="auto">
          <a:xfrm flipH="1">
            <a:off x="3527425" y="5322888"/>
            <a:ext cx="5722938" cy="0"/>
          </a:xfrm>
          <a:prstGeom prst="line">
            <a:avLst/>
          </a:prstGeom>
          <a:noFill/>
          <a:ln w="19050" algn="ctr">
            <a:solidFill>
              <a:srgbClr val="FF0000"/>
            </a:solidFill>
            <a:round/>
            <a:headEnd/>
            <a:tailEnd/>
          </a:ln>
        </p:spPr>
      </p:cxnSp>
      <p:sp>
        <p:nvSpPr>
          <p:cNvPr id="43015" name="Rectangle 10"/>
          <p:cNvSpPr>
            <a:spLocks noChangeArrowheads="1"/>
          </p:cNvSpPr>
          <p:nvPr/>
        </p:nvSpPr>
        <p:spPr bwMode="auto">
          <a:xfrm>
            <a:off x="4710113" y="4735513"/>
            <a:ext cx="1566862" cy="246062"/>
          </a:xfrm>
          <a:prstGeom prst="rect">
            <a:avLst/>
          </a:prstGeom>
          <a:noFill/>
          <a:ln w="9525">
            <a:noFill/>
            <a:miter lim="800000"/>
            <a:headEnd/>
            <a:tailEnd/>
          </a:ln>
        </p:spPr>
        <p:txBody>
          <a:bodyPr lIns="91430" tIns="45715" rIns="91430" bIns="45715">
            <a:spAutoFit/>
          </a:bodyPr>
          <a:lstStyle/>
          <a:p>
            <a:pPr algn="ctr" eaLnBrk="1" hangingPunct="1"/>
            <a:r>
              <a:rPr lang="en-GB" altLang="en-US" sz="1000">
                <a:solidFill>
                  <a:srgbClr val="FF0000"/>
                </a:solidFill>
                <a:cs typeface="Arial" pitchFamily="34" charset="0"/>
              </a:rPr>
              <a:t>WHO AQG = 20 µg/m</a:t>
            </a:r>
            <a:r>
              <a:rPr lang="en-GB" altLang="en-US" sz="1000" baseline="30000">
                <a:solidFill>
                  <a:srgbClr val="FF0000"/>
                </a:solidFill>
                <a:cs typeface="Arial" pitchFamily="34" charset="0"/>
              </a:rPr>
              <a:t>3</a:t>
            </a:r>
            <a:endParaRPr lang="en-US" altLang="en-US" sz="1000" baseline="30000">
              <a:solidFill>
                <a:srgbClr val="FF0000"/>
              </a:solidFill>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noChangeArrowheads="1"/>
          </p:cNvSpPr>
          <p:nvPr>
            <p:ph type="title"/>
          </p:nvPr>
        </p:nvSpPr>
        <p:spPr>
          <a:xfrm>
            <a:off x="762000" y="228600"/>
            <a:ext cx="7924800" cy="1676400"/>
          </a:xfrm>
        </p:spPr>
        <p:txBody>
          <a:bodyPr/>
          <a:lstStyle/>
          <a:p>
            <a:r>
              <a:rPr lang="mk-MK" altLang="en-US" smtClean="0"/>
              <a:t>Квалитет на воздух</a:t>
            </a:r>
            <a:r>
              <a:rPr lang="en-GB" altLang="en-US" smtClean="0"/>
              <a:t>: </a:t>
            </a:r>
            <a:r>
              <a:rPr lang="mk-MK" altLang="en-US" smtClean="0"/>
              <a:t>Важни придобивки во очекуваниот век на живот</a:t>
            </a:r>
            <a:endParaRPr lang="en-GB" altLang="en-US" smtClean="0"/>
          </a:p>
        </p:txBody>
      </p:sp>
      <p:pic>
        <p:nvPicPr>
          <p:cNvPr id="44035" name="Content Placeholder 3"/>
          <p:cNvPicPr>
            <a:picLocks noGrp="1" noChangeAspect="1" noChangeArrowheads="1"/>
          </p:cNvPicPr>
          <p:nvPr>
            <p:ph sz="half" idx="1"/>
          </p:nvPr>
        </p:nvPicPr>
        <p:blipFill>
          <a:blip r:embed="rId2"/>
          <a:srcRect/>
          <a:stretch>
            <a:fillRect/>
          </a:stretch>
        </p:blipFill>
        <p:spPr>
          <a:xfrm>
            <a:off x="587375" y="2057400"/>
            <a:ext cx="8556625" cy="431165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Group 2"/>
          <p:cNvGraphicFramePr>
            <a:graphicFrameLocks noGrp="1"/>
          </p:cNvGraphicFramePr>
          <p:nvPr/>
        </p:nvGraphicFramePr>
        <p:xfrm>
          <a:off x="-14288" y="0"/>
          <a:ext cx="9067801" cy="6858000"/>
        </p:xfrm>
        <a:graphic>
          <a:graphicData uri="http://schemas.openxmlformats.org/drawingml/2006/table">
            <a:tbl>
              <a:tblPr/>
              <a:tblGrid>
                <a:gridCol w="1692589">
                  <a:extLst>
                    <a:ext uri="{9D8B030D-6E8A-4147-A177-3AD203B41FA5}">
                      <a16:colId xmlns:a16="http://schemas.microsoft.com/office/drawing/2014/main" xmlns="" val="20000"/>
                    </a:ext>
                  </a:extLst>
                </a:gridCol>
                <a:gridCol w="3593573">
                  <a:extLst>
                    <a:ext uri="{9D8B030D-6E8A-4147-A177-3AD203B41FA5}">
                      <a16:colId xmlns:a16="http://schemas.microsoft.com/office/drawing/2014/main" xmlns="" val="20001"/>
                    </a:ext>
                  </a:extLst>
                </a:gridCol>
                <a:gridCol w="3781639">
                  <a:extLst>
                    <a:ext uri="{9D8B030D-6E8A-4147-A177-3AD203B41FA5}">
                      <a16:colId xmlns:a16="http://schemas.microsoft.com/office/drawing/2014/main" xmlns="" val="20002"/>
                    </a:ext>
                  </a:extLst>
                </a:gridCol>
              </a:tblGrid>
              <a:tr h="61324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Загадувачка материја</a:t>
                      </a:r>
                      <a:endPar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фекти поврзани со краткотрајна изложеност</a:t>
                      </a:r>
                      <a:endPar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фекти поврзани со долготрајна изложеност</a:t>
                      </a:r>
                      <a:endPar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25367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Р</a:t>
                      </a: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Воспалителна реакција на белите дробови</a:t>
                      </a: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Респираторни симптоми</a:t>
                      </a: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Штетни ефекти на срцево-садовниот систем</a:t>
                      </a: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Зголемување на потрошувачката на лекови</a:t>
                      </a: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Пораст на приеми во болница</a:t>
                      </a: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Пораст во морталитетот</a:t>
                      </a:r>
                      <a:endPar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Пораст во симптомите од долниот респираторен тракт</a:t>
                      </a: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Редукција во белодробната функција кај деца</a:t>
                      </a: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Пораст во ХОББ</a:t>
                      </a: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Редукција во белодробната функција кај возрасни</a:t>
                      </a: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Редукција во очекуваниот век на живеење</a:t>
                      </a: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к</a:t>
                      </a: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oj </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с</a:t>
                      </a: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 </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должи воглавно на срцево-белодробен морталитет и веројатно на белодробен карцином</a:t>
                      </a:r>
                      <a:endPar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165751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зон</a:t>
                      </a:r>
                      <a:endPar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Штетни ефекти на белодробната функција</a:t>
                      </a: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Воспалителна реакција на белите дробови</a:t>
                      </a: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Штетни ефекти на</a:t>
                      </a: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респираторните симптоми</a:t>
                      </a: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Зголемување на потрошувачката на лекови</a:t>
                      </a: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Пораст на приеми во болница</a:t>
                      </a: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Пораст во морталитетот</a:t>
                      </a:r>
                      <a:endPar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Редукција во</a:t>
                      </a: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развојот на белодробната функција</a:t>
                      </a: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437296">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Азот диоксид</a:t>
                      </a: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Ефекти на белодробната функција</a:t>
                      </a: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особено кај астматичари</a:t>
                      </a: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Пораст во алергиските воспалителни реакции на</a:t>
                      </a: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дишните патишта</a:t>
                      </a: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Пораст на приеми во болница</a:t>
                      </a: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Пораст во морталитетот</a:t>
                      </a:r>
                      <a:endPar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Редукција во белодробната функција</a:t>
                      </a: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mk-MK"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Зголемена веројатност од респираторни симптоми</a:t>
                      </a:r>
                      <a:endPar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613246">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В</a:t>
                      </a: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 </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амбиентниот воздух</a:t>
                      </a: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азотниот диоксид служи како индикатор за комплексна смеса од воглавно со сообраќајот поврзано загадување на воздухот</a:t>
                      </a:r>
                      <a:endPar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mk-MK"/>
                    </a:p>
                  </a:txBody>
                  <a:tcPr/>
                </a:tc>
                <a:tc hMerge="1">
                  <a:txBody>
                    <a:bodyPr/>
                    <a:lstStyle/>
                    <a:p>
                      <a:endParaRPr lang="mk-MK"/>
                    </a:p>
                  </a:txBody>
                  <a:tcPr/>
                </a:tc>
                <a:extLst>
                  <a:ext uri="{0D108BD9-81ED-4DB2-BD59-A6C34878D82A}">
                    <a16:rowId xmlns:a16="http://schemas.microsoft.com/office/drawing/2014/main" xmlns="" val="10004"/>
                  </a:ext>
                </a:extLst>
              </a:tr>
            </a:tbl>
          </a:graphicData>
        </a:graphic>
      </p:graphicFrame>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Group 2"/>
          <p:cNvGraphicFramePr>
            <a:graphicFrameLocks noGrp="1"/>
          </p:cNvGraphicFramePr>
          <p:nvPr/>
        </p:nvGraphicFramePr>
        <p:xfrm>
          <a:off x="323850" y="1454150"/>
          <a:ext cx="8496300" cy="5307013"/>
        </p:xfrm>
        <a:graphic>
          <a:graphicData uri="http://schemas.openxmlformats.org/drawingml/2006/table">
            <a:tbl>
              <a:tblPr/>
              <a:tblGrid>
                <a:gridCol w="4248150">
                  <a:extLst>
                    <a:ext uri="{9D8B030D-6E8A-4147-A177-3AD203B41FA5}">
                      <a16:colId xmlns:a16="http://schemas.microsoft.com/office/drawing/2014/main" xmlns="" val="20000"/>
                    </a:ext>
                  </a:extLst>
                </a:gridCol>
                <a:gridCol w="4248150">
                  <a:extLst>
                    <a:ext uri="{9D8B030D-6E8A-4147-A177-3AD203B41FA5}">
                      <a16:colId xmlns:a16="http://schemas.microsoft.com/office/drawing/2014/main" xmlns="" val="20001"/>
                    </a:ext>
                  </a:extLst>
                </a:gridCol>
              </a:tblGrid>
              <a:tr h="33817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Фактори</a:t>
                      </a:r>
                      <a:endPar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Ефекти</a:t>
                      </a:r>
                      <a:endPar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579189">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Фактори</a:t>
                      </a: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поврзани со</a:t>
                      </a: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физиологијата</a:t>
                      </a:r>
                      <a:endPar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Децата</a:t>
                      </a:r>
                      <a:r>
                        <a:rPr kumimoji="0" lang="en-GB"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вдишуваат повеќе според телесна маса од возрасните</a:t>
                      </a:r>
                      <a:endParaRPr kumimoji="0" lang="en-GB"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579189">
                <a:tc vMerge="1">
                  <a:txBody>
                    <a:bodyPr/>
                    <a:lstStyle/>
                    <a:p>
                      <a:endParaRPr lang="mk-MK"/>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Децата</a:t>
                      </a:r>
                      <a:r>
                        <a:rPr kumimoji="0" lang="en-GB"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имаат помали дишни патишта и бели дробови</a:t>
                      </a:r>
                      <a:endParaRPr kumimoji="0" lang="en-GB"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5791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Фактори</a:t>
                      </a:r>
                      <a:r>
                        <a:rPr kumimoji="0" lang="en-GB"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поврзани со</a:t>
                      </a:r>
                      <a:r>
                        <a:rPr kumimoji="0" lang="en-GB"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метаболизмот</a:t>
                      </a:r>
                      <a:endParaRPr kumimoji="0" lang="en-GB"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Различна стапка на токсикација и детоксикација</a:t>
                      </a:r>
                      <a:endParaRPr kumimoji="0" lang="en-GB"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579189">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Фактори</a:t>
                      </a: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поврзани со</a:t>
                      </a: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растот и развојот на</a:t>
                      </a: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белите дробови</a:t>
                      </a:r>
                      <a:endPar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Вулнерабилност на дишните патишта и алвеоли во развој и раст</a:t>
                      </a:r>
                      <a:endParaRPr kumimoji="0" lang="en-GB"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579189">
                <a:tc vMerge="1">
                  <a:txBody>
                    <a:bodyPr/>
                    <a:lstStyle/>
                    <a:p>
                      <a:endParaRPr lang="mk-MK"/>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Незрел одбранбен механизам на</a:t>
                      </a:r>
                      <a:r>
                        <a:rPr kumimoji="0" lang="en-GB"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домаќинот</a:t>
                      </a:r>
                      <a:endParaRPr kumimoji="0" lang="en-GB"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335320">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Фактори</a:t>
                      </a: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поврзани со</a:t>
                      </a: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време-активност</a:t>
                      </a: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обрасците</a:t>
                      </a:r>
                      <a:endPar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Времето поминато надвор</a:t>
                      </a:r>
                      <a:endPar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579189">
                <a:tc vMerge="1">
                  <a:txBody>
                    <a:bodyPr/>
                    <a:lstStyle/>
                    <a:p>
                      <a:endParaRPr lang="mk-MK"/>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Зголемена вентилација при играње и вежбање</a:t>
                      </a:r>
                      <a:endParaRPr kumimoji="0" lang="en-GB"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5791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Фактори</a:t>
                      </a: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поврзани со</a:t>
                      </a: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хронична болест</a:t>
                      </a:r>
                      <a:endPar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Висока преваленца на астма и други заболувања</a:t>
                      </a:r>
                      <a:endParaRPr kumimoji="0" lang="en-GB"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5791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Фактори</a:t>
                      </a: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поврзани со</a:t>
                      </a: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акутна болест</a:t>
                      </a:r>
                      <a:endPar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Вискои стапки на акутни респираторни инфекции</a:t>
                      </a:r>
                      <a:endParaRPr kumimoji="0" lang="en-GB"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bl>
          </a:graphicData>
        </a:graphic>
      </p:graphicFrame>
      <p:sp>
        <p:nvSpPr>
          <p:cNvPr id="46114" name="Text Box 34"/>
          <p:cNvSpPr txBox="1">
            <a:spLocks noChangeArrowheads="1"/>
          </p:cNvSpPr>
          <p:nvPr/>
        </p:nvSpPr>
        <p:spPr bwMode="auto">
          <a:xfrm>
            <a:off x="1905000" y="152400"/>
            <a:ext cx="6840538" cy="1200150"/>
          </a:xfrm>
          <a:prstGeom prst="rect">
            <a:avLst/>
          </a:prstGeom>
          <a:solidFill>
            <a:schemeClr val="bg1"/>
          </a:solidFill>
          <a:ln w="9525">
            <a:noFill/>
            <a:miter lim="800000"/>
            <a:headEnd/>
            <a:tailEnd/>
          </a:ln>
        </p:spPr>
        <p:txBody>
          <a:bodyPr>
            <a:spAutoFit/>
          </a:bodyPr>
          <a:lstStyle/>
          <a:p>
            <a:pPr algn="ctr">
              <a:spcBef>
                <a:spcPct val="50000"/>
              </a:spcBef>
            </a:pPr>
            <a:r>
              <a:rPr lang="mk-MK" altLang="en-US" sz="2400" b="1">
                <a:cs typeface="Arial" pitchFamily="34" charset="0"/>
              </a:rPr>
              <a:t>Фактори кои ја одредуваат чувствителноста на децата на вдишани загадувачки материи</a:t>
            </a:r>
            <a:endParaRPr lang="mk-MK" altLang="en-US" sz="2400">
              <a:cs typeface="Arial" pitchFamily="34" charset="0"/>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60350"/>
            <a:ext cx="7772400" cy="1296988"/>
          </a:xfrm>
          <a:solidFill>
            <a:schemeClr val="bg1"/>
          </a:solidFill>
        </p:spPr>
        <p:txBody>
          <a:bodyPr/>
          <a:lstStyle/>
          <a:p>
            <a:pPr>
              <a:defRPr/>
            </a:pPr>
            <a:r>
              <a:rPr lang="mk-MK" sz="4000" dirty="0">
                <a:solidFill>
                  <a:srgbClr val="000099"/>
                </a:solidFill>
                <a:effectLst>
                  <a:outerShdw blurRad="38100" dist="38100" dir="2700000" algn="tl">
                    <a:srgbClr val="C0C0C0"/>
                  </a:outerShdw>
                </a:effectLst>
                <a:cs typeface="Arial" panose="020B0604020202020204" pitchFamily="34" charset="0"/>
              </a:rPr>
              <a:t>ВО ШТО СЕ РАЗЛИКУВААТ ДЕЦАТА</a:t>
            </a:r>
            <a:endParaRPr lang="en-GB" sz="4000" dirty="0">
              <a:solidFill>
                <a:srgbClr val="000099"/>
              </a:solidFill>
              <a:effectLst>
                <a:outerShdw blurRad="38100" dist="38100" dir="2700000" algn="tl">
                  <a:srgbClr val="C0C0C0"/>
                </a:outerShdw>
              </a:effectLst>
              <a:cs typeface="Arial" panose="020B0604020202020204" pitchFamily="34" charset="0"/>
            </a:endParaRPr>
          </a:p>
        </p:txBody>
      </p:sp>
      <p:grpSp>
        <p:nvGrpSpPr>
          <p:cNvPr id="47107" name="Group 3"/>
          <p:cNvGrpSpPr>
            <a:grpSpLocks/>
          </p:cNvGrpSpPr>
          <p:nvPr/>
        </p:nvGrpSpPr>
        <p:grpSpPr bwMode="auto">
          <a:xfrm>
            <a:off x="0" y="1557338"/>
            <a:ext cx="9197975" cy="4794250"/>
            <a:chOff x="110" y="981"/>
            <a:chExt cx="6390" cy="3020"/>
          </a:xfrm>
        </p:grpSpPr>
        <p:sp>
          <p:nvSpPr>
            <p:cNvPr id="47108" name="Rectangle 4"/>
            <p:cNvSpPr>
              <a:spLocks noChangeArrowheads="1"/>
            </p:cNvSpPr>
            <p:nvPr/>
          </p:nvSpPr>
          <p:spPr bwMode="auto">
            <a:xfrm>
              <a:off x="110" y="981"/>
              <a:ext cx="1414" cy="1028"/>
            </a:xfrm>
            <a:prstGeom prst="rect">
              <a:avLst/>
            </a:prstGeom>
            <a:solidFill>
              <a:schemeClr val="bg1"/>
            </a:solidFill>
            <a:ln w="9525">
              <a:noFill/>
              <a:miter lim="800000"/>
              <a:headEnd/>
              <a:tailEnd/>
            </a:ln>
          </p:spPr>
          <p:txBody>
            <a:bodyPr lIns="92075" tIns="46038" rIns="92075" bIns="46038">
              <a:spAutoFit/>
            </a:bodyPr>
            <a:lstStyle/>
            <a:p>
              <a:r>
                <a:rPr lang="mk-MK" altLang="en-US" sz="2000" b="1"/>
                <a:t>Низок стас</a:t>
              </a:r>
            </a:p>
            <a:p>
              <a:r>
                <a:rPr lang="mk-MK" altLang="en-US" sz="2000" b="1"/>
                <a:t>Дишењето се </a:t>
              </a:r>
              <a:br>
                <a:rPr lang="mk-MK" altLang="en-US" sz="2000" b="1"/>
              </a:br>
              <a:r>
                <a:rPr lang="mk-MK" altLang="en-US" sz="2000" b="1"/>
                <a:t>одвива поблиску </a:t>
              </a:r>
              <a:br>
                <a:rPr lang="mk-MK" altLang="en-US" sz="2000" b="1"/>
              </a:br>
              <a:r>
                <a:rPr lang="mk-MK" altLang="en-US" sz="2000" b="1"/>
                <a:t>до земјата</a:t>
              </a:r>
              <a:endParaRPr lang="en-US" altLang="en-US" sz="2000" b="1"/>
            </a:p>
          </p:txBody>
        </p:sp>
        <p:sp>
          <p:nvSpPr>
            <p:cNvPr id="47109" name="Rectangle 5"/>
            <p:cNvSpPr>
              <a:spLocks noChangeArrowheads="1"/>
            </p:cNvSpPr>
            <p:nvPr/>
          </p:nvSpPr>
          <p:spPr bwMode="auto">
            <a:xfrm>
              <a:off x="5388" y="1661"/>
              <a:ext cx="1112" cy="834"/>
            </a:xfrm>
            <a:prstGeom prst="rect">
              <a:avLst/>
            </a:prstGeom>
            <a:solidFill>
              <a:schemeClr val="bg1"/>
            </a:solidFill>
            <a:ln w="9525">
              <a:noFill/>
              <a:miter lim="800000"/>
              <a:headEnd/>
              <a:tailEnd/>
            </a:ln>
          </p:spPr>
          <p:txBody>
            <a:bodyPr wrap="none" lIns="92075" tIns="46038" rIns="92075" bIns="46038">
              <a:spAutoFit/>
            </a:bodyPr>
            <a:lstStyle/>
            <a:p>
              <a:pPr algn="ctr"/>
              <a:r>
                <a:rPr lang="mk-MK" altLang="en-US" sz="2000" b="1"/>
                <a:t>Зголемена </a:t>
              </a:r>
              <a:br>
                <a:rPr lang="mk-MK" altLang="en-US" sz="2000" b="1"/>
              </a:br>
              <a:r>
                <a:rPr lang="mk-MK" altLang="en-US" sz="2000" b="1"/>
                <a:t>работа на</a:t>
              </a:r>
              <a:br>
                <a:rPr lang="mk-MK" altLang="en-US" sz="2000" b="1"/>
              </a:br>
              <a:r>
                <a:rPr lang="mk-MK" altLang="en-US" sz="2000" b="1"/>
                <a:t>белите</a:t>
              </a:r>
              <a:br>
                <a:rPr lang="mk-MK" altLang="en-US" sz="2000" b="1"/>
              </a:br>
              <a:r>
                <a:rPr lang="mk-MK" altLang="en-US" sz="2000" b="1"/>
                <a:t> дробови</a:t>
              </a:r>
              <a:endParaRPr lang="en-US" altLang="en-US" sz="2000" b="1"/>
            </a:p>
          </p:txBody>
        </p:sp>
        <p:sp>
          <p:nvSpPr>
            <p:cNvPr id="47110" name="Rectangle 6"/>
            <p:cNvSpPr>
              <a:spLocks noChangeArrowheads="1"/>
            </p:cNvSpPr>
            <p:nvPr/>
          </p:nvSpPr>
          <p:spPr bwMode="auto">
            <a:xfrm>
              <a:off x="110" y="1945"/>
              <a:ext cx="1213" cy="1028"/>
            </a:xfrm>
            <a:prstGeom prst="rect">
              <a:avLst/>
            </a:prstGeom>
            <a:solidFill>
              <a:schemeClr val="bg1"/>
            </a:solidFill>
            <a:ln w="9525">
              <a:noFill/>
              <a:miter lim="800000"/>
              <a:headEnd/>
              <a:tailEnd/>
            </a:ln>
          </p:spPr>
          <p:txBody>
            <a:bodyPr wrap="none" lIns="92075" tIns="46038" rIns="92075" bIns="46038">
              <a:spAutoFit/>
            </a:bodyPr>
            <a:lstStyle/>
            <a:p>
              <a:endParaRPr lang="mk-MK" altLang="en-US" sz="2000" b="1"/>
            </a:p>
            <a:p>
              <a:r>
                <a:rPr lang="mk-MK" altLang="en-US" sz="2000" b="1"/>
                <a:t>Белите </a:t>
              </a:r>
              <a:br>
                <a:rPr lang="mk-MK" altLang="en-US" sz="2000" b="1"/>
              </a:br>
              <a:r>
                <a:rPr lang="mk-MK" altLang="en-US" sz="2000" b="1"/>
                <a:t>дробови во </a:t>
              </a:r>
              <a:br>
                <a:rPr lang="mk-MK" altLang="en-US" sz="2000" b="1"/>
              </a:br>
              <a:r>
                <a:rPr lang="mk-MK" altLang="en-US" sz="2000" b="1"/>
                <a:t>фаза на </a:t>
              </a:r>
            </a:p>
            <a:p>
              <a:r>
                <a:rPr lang="mk-MK" altLang="en-US" sz="2000" b="1"/>
                <a:t>развој</a:t>
              </a:r>
              <a:endParaRPr lang="en-US" altLang="en-US" sz="2000" b="1"/>
            </a:p>
          </p:txBody>
        </p:sp>
        <p:sp>
          <p:nvSpPr>
            <p:cNvPr id="47111" name="Rectangle 7"/>
            <p:cNvSpPr>
              <a:spLocks noChangeArrowheads="1"/>
            </p:cNvSpPr>
            <p:nvPr/>
          </p:nvSpPr>
          <p:spPr bwMode="auto">
            <a:xfrm>
              <a:off x="2922" y="3847"/>
              <a:ext cx="544" cy="154"/>
            </a:xfrm>
            <a:prstGeom prst="rect">
              <a:avLst/>
            </a:prstGeom>
            <a:noFill/>
            <a:ln w="9525">
              <a:noFill/>
              <a:miter lim="800000"/>
              <a:headEnd/>
              <a:tailEnd/>
            </a:ln>
          </p:spPr>
          <p:txBody>
            <a:bodyPr lIns="92075" tIns="46038" rIns="92075" bIns="46038">
              <a:spAutoFit/>
            </a:bodyPr>
            <a:lstStyle/>
            <a:p>
              <a:pPr>
                <a:spcBef>
                  <a:spcPct val="50000"/>
                </a:spcBef>
              </a:pPr>
              <a:r>
                <a:rPr lang="en-US" altLang="en-US" sz="1000" i="1"/>
                <a:t>WHO</a:t>
              </a:r>
            </a:p>
          </p:txBody>
        </p:sp>
        <p:pic>
          <p:nvPicPr>
            <p:cNvPr id="47112" name="Picture 8"/>
            <p:cNvPicPr>
              <a:picLocks noChangeArrowheads="1"/>
            </p:cNvPicPr>
            <p:nvPr/>
          </p:nvPicPr>
          <p:blipFill>
            <a:blip r:embed="rId2"/>
            <a:srcRect/>
            <a:stretch>
              <a:fillRect/>
            </a:stretch>
          </p:blipFill>
          <p:spPr bwMode="auto">
            <a:xfrm>
              <a:off x="1410" y="1171"/>
              <a:ext cx="3962" cy="2577"/>
            </a:xfrm>
            <a:prstGeom prst="rect">
              <a:avLst/>
            </a:prstGeom>
            <a:noFill/>
            <a:ln w="9525">
              <a:noFill/>
              <a:miter lim="800000"/>
              <a:headEnd/>
              <a:tailEnd/>
            </a:ln>
          </p:spPr>
        </p:pic>
        <p:sp>
          <p:nvSpPr>
            <p:cNvPr id="47113" name="AutoShape 9"/>
            <p:cNvSpPr>
              <a:spLocks noChangeArrowheads="1"/>
            </p:cNvSpPr>
            <p:nvPr/>
          </p:nvSpPr>
          <p:spPr bwMode="auto">
            <a:xfrm>
              <a:off x="3467" y="1888"/>
              <a:ext cx="1996" cy="144"/>
            </a:xfrm>
            <a:prstGeom prst="leftArrow">
              <a:avLst>
                <a:gd name="adj1" fmla="val 50000"/>
                <a:gd name="adj2" fmla="val 346271"/>
              </a:avLst>
            </a:prstGeom>
            <a:solidFill>
              <a:srgbClr val="CC0099"/>
            </a:solidFill>
            <a:ln w="12700">
              <a:solidFill>
                <a:schemeClr val="tx1"/>
              </a:solidFill>
              <a:miter lim="800000"/>
              <a:headEnd/>
              <a:tailEnd/>
            </a:ln>
          </p:spPr>
          <p:txBody>
            <a:bodyPr wrap="none" lIns="92075" tIns="46038" rIns="92075" bIns="46038" anchor="ctr"/>
            <a:lstStyle/>
            <a:p>
              <a:pPr algn="ctr"/>
              <a:endParaRPr lang="en-GB" altLang="en-US"/>
            </a:p>
          </p:txBody>
        </p:sp>
        <p:sp>
          <p:nvSpPr>
            <p:cNvPr id="47114" name="AutoShape 10"/>
            <p:cNvSpPr>
              <a:spLocks noChangeArrowheads="1"/>
            </p:cNvSpPr>
            <p:nvPr/>
          </p:nvSpPr>
          <p:spPr bwMode="auto">
            <a:xfrm>
              <a:off x="1394" y="1248"/>
              <a:ext cx="1528" cy="150"/>
            </a:xfrm>
            <a:prstGeom prst="rightArrow">
              <a:avLst>
                <a:gd name="adj1" fmla="val 50000"/>
                <a:gd name="adj2" fmla="val 314655"/>
              </a:avLst>
            </a:prstGeom>
            <a:solidFill>
              <a:srgbClr val="CC0099"/>
            </a:solidFill>
            <a:ln w="12700">
              <a:solidFill>
                <a:schemeClr val="tx1"/>
              </a:solidFill>
              <a:miter lim="800000"/>
              <a:headEnd/>
              <a:tailEnd/>
            </a:ln>
          </p:spPr>
          <p:txBody>
            <a:bodyPr wrap="none" anchor="ctr"/>
            <a:lstStyle/>
            <a:p>
              <a:endParaRPr lang="mk-MK" altLang="en-US" sz="2400">
                <a:latin typeface="Times New Roman" pitchFamily="18" charset="0"/>
              </a:endParaRPr>
            </a:p>
          </p:txBody>
        </p:sp>
        <p:sp>
          <p:nvSpPr>
            <p:cNvPr id="47115" name="AutoShape 11"/>
            <p:cNvSpPr>
              <a:spLocks noChangeArrowheads="1"/>
            </p:cNvSpPr>
            <p:nvPr/>
          </p:nvSpPr>
          <p:spPr bwMode="auto">
            <a:xfrm>
              <a:off x="1339" y="2276"/>
              <a:ext cx="1418" cy="164"/>
            </a:xfrm>
            <a:prstGeom prst="rightArrow">
              <a:avLst>
                <a:gd name="adj1" fmla="val 50000"/>
                <a:gd name="adj2" fmla="val 213156"/>
              </a:avLst>
            </a:prstGeom>
            <a:solidFill>
              <a:srgbClr val="CC0099"/>
            </a:solidFill>
            <a:ln w="12700">
              <a:solidFill>
                <a:schemeClr val="tx1"/>
              </a:solidFill>
              <a:miter lim="800000"/>
              <a:headEnd/>
              <a:tailEnd/>
            </a:ln>
          </p:spPr>
          <p:txBody>
            <a:bodyPr wrap="none" anchor="ctr"/>
            <a:lstStyle/>
            <a:p>
              <a:endParaRPr lang="mk-MK" altLang="en-US" sz="2400">
                <a:latin typeface="Times New Roman" pitchFamily="18" charset="0"/>
              </a:endParaRPr>
            </a:p>
          </p:txBody>
        </p:sp>
      </p:gr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LWF0000 copy"/>
          <p:cNvPicPr>
            <a:picLocks noChangeAspect="1" noChangeArrowheads="1"/>
          </p:cNvPicPr>
          <p:nvPr/>
        </p:nvPicPr>
        <p:blipFill>
          <a:blip r:embed="rId2"/>
          <a:srcRect/>
          <a:stretch>
            <a:fillRect/>
          </a:stretch>
        </p:blipFill>
        <p:spPr bwMode="auto">
          <a:xfrm>
            <a:off x="0" y="381000"/>
            <a:ext cx="9144000" cy="60198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kajgana.com/sites/default/files/imagecache/full-size/statija/2013/01/images/content/skopje-i-tetovo-najzagadeni-gradovi-vo-evropa-118436.jpg"/>
          <p:cNvPicPr>
            <a:picLocks noChangeAspect="1" noChangeArrowheads="1"/>
          </p:cNvPicPr>
          <p:nvPr/>
        </p:nvPicPr>
        <p:blipFill>
          <a:blip r:embed="rId2"/>
          <a:srcRect/>
          <a:stretch>
            <a:fillRect/>
          </a:stretch>
        </p:blipFill>
        <p:spPr bwMode="auto">
          <a:xfrm>
            <a:off x="0" y="0"/>
            <a:ext cx="9205913" cy="5532438"/>
          </a:xfrm>
          <a:prstGeom prst="rect">
            <a:avLst/>
          </a:prstGeom>
          <a:noFill/>
          <a:ln w="9525">
            <a:noFill/>
            <a:miter lim="800000"/>
            <a:headEnd/>
            <a:tailEnd/>
          </a:ln>
        </p:spPr>
      </p:pic>
      <p:sp>
        <p:nvSpPr>
          <p:cNvPr id="48131" name="TextBox 2"/>
          <p:cNvSpPr txBox="1">
            <a:spLocks noChangeArrowheads="1"/>
          </p:cNvSpPr>
          <p:nvPr/>
        </p:nvSpPr>
        <p:spPr bwMode="auto">
          <a:xfrm>
            <a:off x="0" y="5516563"/>
            <a:ext cx="9144000" cy="1323975"/>
          </a:xfrm>
          <a:prstGeom prst="rect">
            <a:avLst/>
          </a:prstGeom>
          <a:noFill/>
          <a:ln w="9525">
            <a:noFill/>
            <a:miter lim="800000"/>
            <a:headEnd/>
            <a:tailEnd/>
          </a:ln>
        </p:spPr>
        <p:txBody>
          <a:bodyPr>
            <a:spAutoFit/>
          </a:bodyPr>
          <a:lstStyle/>
          <a:p>
            <a:r>
              <a:rPr lang="en-US" altLang="en-US" sz="2000" b="1">
                <a:cs typeface="Arial" pitchFamily="34" charset="0"/>
              </a:rPr>
              <a:t>A</a:t>
            </a:r>
            <a:r>
              <a:rPr lang="mk-MK" altLang="en-US" sz="2000" b="1">
                <a:cs typeface="Arial" pitchFamily="34" charset="0"/>
              </a:rPr>
              <a:t>мбиентниот воздух во </a:t>
            </a:r>
            <a:r>
              <a:rPr lang="ru-RU" altLang="en-US" sz="2000" b="1">
                <a:cs typeface="Arial" pitchFamily="34" charset="0"/>
              </a:rPr>
              <a:t>Скопје и Тетово се најзагадените градови во Европа веднаш зад Сараево со РМ, покажува мапата што ја објави британскиот </a:t>
            </a:r>
            <a:r>
              <a:rPr lang="en-US" altLang="en-US" sz="2000" b="1">
                <a:cs typeface="Arial" pitchFamily="34" charset="0"/>
              </a:rPr>
              <a:t>Guardian</a:t>
            </a:r>
            <a:r>
              <a:rPr lang="mk-MK" altLang="en-US" sz="2000" b="1">
                <a:cs typeface="Arial" pitchFamily="34" charset="0"/>
              </a:rPr>
              <a:t> во </a:t>
            </a:r>
            <a:r>
              <a:rPr lang="en-US" altLang="en-US" sz="2000" b="1">
                <a:cs typeface="Arial" pitchFamily="34" charset="0"/>
              </a:rPr>
              <a:t>I</a:t>
            </a:r>
            <a:r>
              <a:rPr lang="mk-MK" altLang="en-US" sz="2000" b="1">
                <a:cs typeface="Arial" pitchFamily="34" charset="0"/>
              </a:rPr>
              <a:t>.2013</a:t>
            </a:r>
            <a:r>
              <a:rPr lang="en-US" altLang="en-US" sz="2000" b="1">
                <a:cs typeface="Arial" pitchFamily="34" charset="0"/>
              </a:rPr>
              <a:t> </a:t>
            </a:r>
            <a:r>
              <a:rPr lang="mk-MK" altLang="en-US" sz="2000" b="1">
                <a:cs typeface="Arial" pitchFamily="34" charset="0"/>
              </a:rPr>
              <a:t>година</a:t>
            </a:r>
            <a:r>
              <a:rPr lang="ru-RU" altLang="en-US" sz="2000" b="1">
                <a:cs typeface="Arial" pitchFamily="34" charset="0"/>
              </a:rPr>
              <a:t> (означени со виолетова точка што значи концентрација до 100 µ</a:t>
            </a:r>
            <a:r>
              <a:rPr lang="en-US" altLang="en-US" sz="2000" b="1">
                <a:cs typeface="Arial" pitchFamily="34" charset="0"/>
              </a:rPr>
              <a:t>g/m3</a:t>
            </a:r>
            <a:r>
              <a:rPr lang="mk-MK" altLang="en-US" sz="2000" b="1">
                <a:cs typeface="Arial" pitchFamily="34" charset="0"/>
              </a:rPr>
              <a:t>)</a:t>
            </a:r>
            <a:endParaRPr lang="mk-MK" altLang="en-US" sz="2000">
              <a:cs typeface="Arial" pitchFamily="34" charset="0"/>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p:cNvPicPr>
          <p:nvPr/>
        </p:nvPicPr>
        <p:blipFill>
          <a:blip r:embed="rId2"/>
          <a:srcRect/>
          <a:stretch>
            <a:fillRect/>
          </a:stretch>
        </p:blipFill>
        <p:spPr bwMode="auto">
          <a:xfrm>
            <a:off x="0" y="0"/>
            <a:ext cx="9231313" cy="5562600"/>
          </a:xfrm>
          <a:prstGeom prst="rect">
            <a:avLst/>
          </a:prstGeom>
          <a:noFill/>
          <a:ln w="9525">
            <a:noFill/>
            <a:miter lim="800000"/>
            <a:headEnd/>
            <a:tailEnd/>
          </a:ln>
        </p:spPr>
      </p:pic>
      <p:sp>
        <p:nvSpPr>
          <p:cNvPr id="49155" name="TextBox 1"/>
          <p:cNvSpPr txBox="1">
            <a:spLocks noChangeArrowheads="1"/>
          </p:cNvSpPr>
          <p:nvPr/>
        </p:nvSpPr>
        <p:spPr bwMode="auto">
          <a:xfrm>
            <a:off x="0" y="5380038"/>
            <a:ext cx="9144000" cy="1477962"/>
          </a:xfrm>
          <a:prstGeom prst="rect">
            <a:avLst/>
          </a:prstGeom>
          <a:solidFill>
            <a:schemeClr val="bg1"/>
          </a:solidFill>
          <a:ln w="9525">
            <a:noFill/>
            <a:miter lim="800000"/>
            <a:headEnd/>
            <a:tailEnd/>
          </a:ln>
        </p:spPr>
        <p:txBody>
          <a:bodyPr>
            <a:spAutoFit/>
          </a:bodyPr>
          <a:lstStyle/>
          <a:p>
            <a:r>
              <a:rPr lang="ru-RU" altLang="en-US" b="1">
                <a:solidFill>
                  <a:srgbClr val="000000"/>
                </a:solidFill>
              </a:rPr>
              <a:t>Податоците посочуваат дека 93 отсто од сите деца на возраст под 15 години дишат токсичен, загаден воздух. Тоа е околу 1,8 милијарда деца помали од 15 години и 630 милиони деца помали од пет години чие здравје и развој се под сериозен ризик</a:t>
            </a:r>
            <a:r>
              <a:rPr lang="en-US" altLang="en-US"/>
              <a:t> </a:t>
            </a:r>
            <a:r>
              <a:rPr lang="en-US" altLang="en-US" b="1" i="1"/>
              <a:t>(</a:t>
            </a:r>
            <a:r>
              <a:rPr lang="ru-RU" altLang="en-US" b="1" i="1"/>
              <a:t>Тедрос Аданом Гебрејесус, генерален директор на СЗО</a:t>
            </a:r>
            <a:r>
              <a:rPr lang="en-US" altLang="en-US" b="1" i="1"/>
              <a:t>, 2018)</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noChangeArrowheads="1"/>
          </p:cNvSpPr>
          <p:nvPr>
            <p:ph type="title"/>
          </p:nvPr>
        </p:nvSpPr>
        <p:spPr/>
        <p:txBody>
          <a:bodyPr/>
          <a:lstStyle/>
          <a:p>
            <a:endParaRPr lang="fi-FI" altLang="en-US" smtClean="0"/>
          </a:p>
        </p:txBody>
      </p:sp>
      <p:sp>
        <p:nvSpPr>
          <p:cNvPr id="50179" name="Footer Placeholder 2"/>
          <p:cNvSpPr>
            <a:spLocks noGrp="1"/>
          </p:cNvSpPr>
          <p:nvPr>
            <p:ph type="ftr" sz="quarter" idx="11"/>
          </p:nvPr>
        </p:nvSpPr>
        <p:spPr>
          <a:noFill/>
          <a:ln>
            <a:miter lim="800000"/>
            <a:headEnd/>
            <a:tailEnd/>
          </a:ln>
        </p:spPr>
        <p:txBody>
          <a:bodyPr/>
          <a:lstStyle/>
          <a:p>
            <a:r>
              <a:rPr lang="en-US" altLang="en-US" smtClean="0">
                <a:solidFill>
                  <a:srgbClr val="FFFFFF"/>
                </a:solidFill>
                <a:latin typeface="Arial" pitchFamily="34" charset="0"/>
              </a:rPr>
              <a:t>Hänninen, O: Twinning case studies</a:t>
            </a:r>
            <a:endParaRPr lang="fi-FI" altLang="en-US" smtClean="0">
              <a:solidFill>
                <a:srgbClr val="FFFFFF"/>
              </a:solidFill>
              <a:latin typeface="Arial" pitchFamily="34" charset="0"/>
            </a:endParaRPr>
          </a:p>
        </p:txBody>
      </p:sp>
      <p:sp>
        <p:nvSpPr>
          <p:cNvPr id="50180" name="Slide Number Placeholder 3"/>
          <p:cNvSpPr>
            <a:spLocks noGrp="1"/>
          </p:cNvSpPr>
          <p:nvPr>
            <p:ph type="sldNum" sz="quarter" idx="12"/>
          </p:nvPr>
        </p:nvSpPr>
        <p:spPr>
          <a:noFill/>
          <a:ln>
            <a:miter lim="800000"/>
            <a:headEnd/>
            <a:tailEnd/>
          </a:ln>
        </p:spPr>
        <p:txBody>
          <a:bodyPr/>
          <a:lstStyle/>
          <a:p>
            <a:fld id="{4BDED206-8E41-4DB4-8B27-FA07239BA79F}" type="slidenum">
              <a:rPr lang="fi-FI" altLang="en-US">
                <a:solidFill>
                  <a:srgbClr val="FFFFFF"/>
                </a:solidFill>
              </a:rPr>
              <a:pPr/>
              <a:t>42</a:t>
            </a:fld>
            <a:endParaRPr lang="fi-FI" altLang="en-US">
              <a:solidFill>
                <a:srgbClr val="FFFFFF"/>
              </a:solidFill>
            </a:endParaRPr>
          </a:p>
        </p:txBody>
      </p:sp>
      <p:sp>
        <p:nvSpPr>
          <p:cNvPr id="50181" name="Date Placeholder 4"/>
          <p:cNvSpPr>
            <a:spLocks noGrp="1"/>
          </p:cNvSpPr>
          <p:nvPr>
            <p:ph type="dt" sz="quarter" idx="10"/>
          </p:nvPr>
        </p:nvSpPr>
        <p:spPr>
          <a:noFill/>
          <a:ln>
            <a:miter lim="800000"/>
            <a:headEnd/>
            <a:tailEnd/>
          </a:ln>
        </p:spPr>
        <p:txBody>
          <a:bodyPr/>
          <a:lstStyle/>
          <a:p>
            <a:r>
              <a:rPr lang="fi-FI" altLang="en-US" smtClean="0">
                <a:solidFill>
                  <a:srgbClr val="FFFFFF"/>
                </a:solidFill>
                <a:latin typeface="Arial" pitchFamily="34" charset="0"/>
              </a:rPr>
              <a:t>2017-01-18</a:t>
            </a:r>
          </a:p>
        </p:txBody>
      </p:sp>
      <p:pic>
        <p:nvPicPr>
          <p:cNvPr id="50182" name="Picture 2" descr="\\cesium\ohaf$\_Desktop\Clipboard02.gif"/>
          <p:cNvPicPr>
            <a:picLocks noChangeAspect="1" noChangeArrowheads="1"/>
          </p:cNvPicPr>
          <p:nvPr/>
        </p:nvPicPr>
        <p:blipFill>
          <a:blip r:embed="rId2"/>
          <a:srcRect/>
          <a:stretch>
            <a:fillRect/>
          </a:stretch>
        </p:blipFill>
        <p:spPr bwMode="auto">
          <a:xfrm>
            <a:off x="0" y="250825"/>
            <a:ext cx="9144000" cy="6356350"/>
          </a:xfrm>
          <a:prstGeom prst="rect">
            <a:avLst/>
          </a:prstGeom>
          <a:noFill/>
          <a:ln w="9525">
            <a:noFill/>
            <a:miter lim="800000"/>
            <a:headEnd/>
            <a:tailEnd/>
          </a:ln>
        </p:spPr>
      </p:pic>
      <p:sp>
        <p:nvSpPr>
          <p:cNvPr id="50183" name="TextBox 6"/>
          <p:cNvSpPr txBox="1">
            <a:spLocks noChangeArrowheads="1"/>
          </p:cNvSpPr>
          <p:nvPr/>
        </p:nvSpPr>
        <p:spPr bwMode="auto">
          <a:xfrm>
            <a:off x="611188" y="5373688"/>
            <a:ext cx="4105275" cy="584200"/>
          </a:xfrm>
          <a:prstGeom prst="rect">
            <a:avLst/>
          </a:prstGeom>
          <a:noFill/>
          <a:ln w="9525">
            <a:noFill/>
            <a:miter lim="800000"/>
            <a:headEnd/>
            <a:tailEnd/>
          </a:ln>
        </p:spPr>
        <p:txBody>
          <a:bodyPr>
            <a:spAutoFit/>
          </a:bodyPr>
          <a:lstStyle/>
          <a:p>
            <a:r>
              <a:rPr lang="en-US" altLang="en-US" sz="1600"/>
              <a:t>Source: Twinning report on Heavy Metal and PAH campaign 2015‐2016</a:t>
            </a:r>
            <a:endParaRPr lang="fi-FI" altLang="en-US" sz="1600"/>
          </a:p>
        </p:txBody>
      </p:sp>
      <p:sp>
        <p:nvSpPr>
          <p:cNvPr id="8" name="Oval 7"/>
          <p:cNvSpPr/>
          <p:nvPr/>
        </p:nvSpPr>
        <p:spPr>
          <a:xfrm>
            <a:off x="4776788" y="2338388"/>
            <a:ext cx="649287" cy="5905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5427663" y="2082800"/>
            <a:ext cx="647700" cy="5905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6249988" y="4062413"/>
            <a:ext cx="647700" cy="5905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3708400" y="2878138"/>
            <a:ext cx="647700" cy="5905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1497013" y="1722438"/>
            <a:ext cx="647700" cy="5905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p:nvPr/>
        </p:nvSpPr>
        <p:spPr>
          <a:xfrm>
            <a:off x="622300" y="395288"/>
            <a:ext cx="2598738" cy="646112"/>
          </a:xfrm>
          <a:prstGeom prst="rect">
            <a:avLst/>
          </a:prstGeom>
          <a:noFill/>
        </p:spPr>
        <p:txBody>
          <a:bodyPr wrap="none">
            <a:spAutoFit/>
          </a:bodyPr>
          <a:lstStyle/>
          <a:p>
            <a:pPr>
              <a:defRPr/>
            </a:pPr>
            <a:r>
              <a:rPr lang="fi-FI" b="1" dirty="0">
                <a:solidFill>
                  <a:srgbClr val="C00000"/>
                </a:solidFill>
                <a:latin typeface="Arial" charset="0"/>
              </a:rPr>
              <a:t>PM</a:t>
            </a:r>
            <a:r>
              <a:rPr lang="fi-FI" b="1" baseline="-25000" dirty="0">
                <a:solidFill>
                  <a:srgbClr val="C00000"/>
                </a:solidFill>
                <a:latin typeface="Arial" charset="0"/>
              </a:rPr>
              <a:t>10</a:t>
            </a:r>
            <a:r>
              <a:rPr lang="fi-FI" dirty="0">
                <a:solidFill>
                  <a:srgbClr val="C00000"/>
                </a:solidFill>
                <a:latin typeface="Arial" charset="0"/>
              </a:rPr>
              <a:t> </a:t>
            </a:r>
            <a:r>
              <a:rPr lang="fi-FI" dirty="0" err="1">
                <a:solidFill>
                  <a:srgbClr val="C00000"/>
                </a:solidFill>
                <a:latin typeface="Arial" charset="0"/>
              </a:rPr>
              <a:t>All</a:t>
            </a:r>
            <a:r>
              <a:rPr lang="fi-FI" dirty="0">
                <a:solidFill>
                  <a:srgbClr val="C00000"/>
                </a:solidFill>
                <a:latin typeface="Arial" charset="0"/>
              </a:rPr>
              <a:t> </a:t>
            </a:r>
            <a:r>
              <a:rPr lang="fi-FI" dirty="0" err="1">
                <a:solidFill>
                  <a:srgbClr val="C00000"/>
                </a:solidFill>
                <a:latin typeface="Arial" charset="0"/>
              </a:rPr>
              <a:t>stations</a:t>
            </a:r>
            <a:r>
              <a:rPr lang="fi-FI" dirty="0">
                <a:solidFill>
                  <a:srgbClr val="C00000"/>
                </a:solidFill>
                <a:latin typeface="Arial" charset="0"/>
              </a:rPr>
              <a:t> </a:t>
            </a:r>
            <a:r>
              <a:rPr lang="fi-FI" dirty="0" err="1">
                <a:solidFill>
                  <a:srgbClr val="C00000"/>
                </a:solidFill>
                <a:latin typeface="Arial" charset="0"/>
              </a:rPr>
              <a:t>circled</a:t>
            </a:r>
            <a:endParaRPr lang="fi-FI" dirty="0">
              <a:solidFill>
                <a:srgbClr val="C00000"/>
              </a:solidFill>
              <a:latin typeface="Arial" charset="0"/>
            </a:endParaRPr>
          </a:p>
          <a:p>
            <a:pPr>
              <a:defRPr/>
            </a:pPr>
            <a:r>
              <a:rPr lang="fi-FI" b="1" dirty="0">
                <a:solidFill>
                  <a:schemeClr val="bg1">
                    <a:lumMod val="50000"/>
                  </a:schemeClr>
                </a:solidFill>
                <a:latin typeface="Arial" charset="0"/>
              </a:rPr>
              <a:t>PM</a:t>
            </a:r>
            <a:r>
              <a:rPr lang="fi-FI" b="1" baseline="-25000" dirty="0">
                <a:solidFill>
                  <a:schemeClr val="bg1">
                    <a:lumMod val="50000"/>
                  </a:schemeClr>
                </a:solidFill>
                <a:latin typeface="Arial" charset="0"/>
              </a:rPr>
              <a:t>2.5</a:t>
            </a:r>
            <a:r>
              <a:rPr lang="fi-FI" dirty="0">
                <a:solidFill>
                  <a:schemeClr val="bg1">
                    <a:lumMod val="50000"/>
                  </a:schemeClr>
                </a:solidFill>
                <a:latin typeface="Arial" charset="0"/>
              </a:rPr>
              <a:t> </a:t>
            </a:r>
            <a:r>
              <a:rPr lang="fi-FI" dirty="0" err="1">
                <a:solidFill>
                  <a:schemeClr val="bg1">
                    <a:lumMod val="50000"/>
                  </a:schemeClr>
                </a:solidFill>
                <a:latin typeface="Arial" charset="0"/>
              </a:rPr>
              <a:t>Two</a:t>
            </a:r>
            <a:r>
              <a:rPr lang="fi-FI" dirty="0">
                <a:solidFill>
                  <a:schemeClr val="bg1">
                    <a:lumMod val="50000"/>
                  </a:schemeClr>
                </a:solidFill>
                <a:latin typeface="Arial" charset="0"/>
              </a:rPr>
              <a:t> </a:t>
            </a:r>
            <a:r>
              <a:rPr lang="fi-FI" dirty="0" err="1">
                <a:solidFill>
                  <a:schemeClr val="bg1">
                    <a:lumMod val="50000"/>
                  </a:schemeClr>
                </a:solidFill>
                <a:latin typeface="Arial" charset="0"/>
              </a:rPr>
              <a:t>stations</a:t>
            </a:r>
            <a:endParaRPr lang="fi-FI" dirty="0">
              <a:solidFill>
                <a:schemeClr val="bg1">
                  <a:lumMod val="50000"/>
                </a:schemeClr>
              </a:solidFill>
              <a:latin typeface="Arial" charset="0"/>
            </a:endParaRPr>
          </a:p>
        </p:txBody>
      </p:sp>
      <p:sp>
        <p:nvSpPr>
          <p:cNvPr id="14" name="TextBox 13"/>
          <p:cNvSpPr txBox="1"/>
          <p:nvPr/>
        </p:nvSpPr>
        <p:spPr>
          <a:xfrm>
            <a:off x="2124075" y="1844675"/>
            <a:ext cx="744538" cy="369888"/>
          </a:xfrm>
          <a:prstGeom prst="rect">
            <a:avLst/>
          </a:prstGeom>
          <a:noFill/>
        </p:spPr>
        <p:txBody>
          <a:bodyPr wrap="none">
            <a:spAutoFit/>
          </a:bodyPr>
          <a:lstStyle/>
          <a:p>
            <a:pPr>
              <a:defRPr/>
            </a:pPr>
            <a:r>
              <a:rPr lang="fi-FI" b="1" dirty="0">
                <a:solidFill>
                  <a:schemeClr val="bg1">
                    <a:lumMod val="50000"/>
                  </a:schemeClr>
                </a:solidFill>
                <a:latin typeface="Arial" charset="0"/>
              </a:rPr>
              <a:t>PM</a:t>
            </a:r>
            <a:r>
              <a:rPr lang="fi-FI" b="1" baseline="-25000" dirty="0">
                <a:solidFill>
                  <a:schemeClr val="bg1">
                    <a:lumMod val="50000"/>
                  </a:schemeClr>
                </a:solidFill>
                <a:latin typeface="Arial" charset="0"/>
              </a:rPr>
              <a:t>2.5</a:t>
            </a:r>
          </a:p>
        </p:txBody>
      </p:sp>
      <p:sp>
        <p:nvSpPr>
          <p:cNvPr id="15" name="TextBox 14"/>
          <p:cNvSpPr txBox="1"/>
          <p:nvPr/>
        </p:nvSpPr>
        <p:spPr>
          <a:xfrm>
            <a:off x="3059113" y="3284538"/>
            <a:ext cx="744537" cy="369887"/>
          </a:xfrm>
          <a:prstGeom prst="rect">
            <a:avLst/>
          </a:prstGeom>
          <a:noFill/>
        </p:spPr>
        <p:txBody>
          <a:bodyPr wrap="none">
            <a:spAutoFit/>
          </a:bodyPr>
          <a:lstStyle/>
          <a:p>
            <a:pPr>
              <a:defRPr/>
            </a:pPr>
            <a:r>
              <a:rPr lang="fi-FI" b="1" dirty="0">
                <a:solidFill>
                  <a:schemeClr val="bg1">
                    <a:lumMod val="50000"/>
                  </a:schemeClr>
                </a:solidFill>
                <a:latin typeface="Arial" charset="0"/>
              </a:rPr>
              <a:t>PM</a:t>
            </a:r>
            <a:r>
              <a:rPr lang="fi-FI" b="1" baseline="-25000" dirty="0">
                <a:solidFill>
                  <a:schemeClr val="bg1">
                    <a:lumMod val="50000"/>
                  </a:schemeClr>
                </a:solidFill>
                <a:latin typeface="Arial" charset="0"/>
              </a:rPr>
              <a:t>2.5</a:t>
            </a:r>
          </a:p>
        </p:txBody>
      </p:sp>
      <p:sp>
        <p:nvSpPr>
          <p:cNvPr id="50192" name="TextBox 12"/>
          <p:cNvSpPr txBox="1">
            <a:spLocks noChangeArrowheads="1"/>
          </p:cNvSpPr>
          <p:nvPr/>
        </p:nvSpPr>
        <p:spPr bwMode="auto">
          <a:xfrm>
            <a:off x="-55563" y="6145213"/>
            <a:ext cx="9199563" cy="646112"/>
          </a:xfrm>
          <a:prstGeom prst="rect">
            <a:avLst/>
          </a:prstGeom>
          <a:solidFill>
            <a:srgbClr val="FFFF00"/>
          </a:solidFill>
          <a:ln w="9525">
            <a:noFill/>
            <a:miter lim="800000"/>
            <a:headEnd/>
            <a:tailEnd/>
          </a:ln>
        </p:spPr>
        <p:txBody>
          <a:bodyPr>
            <a:spAutoFit/>
          </a:bodyPr>
          <a:lstStyle/>
          <a:p>
            <a:r>
              <a:rPr lang="mk-MK" altLang="en-US" b="1"/>
              <a:t>Мапа на Скопје со Станиците за квалитет на амбиентниот воздух (симбол со 4-страна ѕвезда) и стационарните извори на емисија</a:t>
            </a:r>
            <a:endParaRPr lang="en-GB" altLang="en-US" b="1"/>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mtClean="0"/>
              <a:t>RESULTS</a:t>
            </a:r>
            <a:endParaRPr lang="en-GB" altLang="en-US" smtClean="0"/>
          </a:p>
        </p:txBody>
      </p:sp>
      <p:sp>
        <p:nvSpPr>
          <p:cNvPr id="36867" name="Rectangle 3"/>
          <p:cNvSpPr>
            <a:spLocks noGrp="1" noChangeArrowheads="1"/>
          </p:cNvSpPr>
          <p:nvPr>
            <p:ph type="body" idx="1"/>
          </p:nvPr>
        </p:nvSpPr>
        <p:spPr>
          <a:xfrm>
            <a:off x="228600" y="152400"/>
            <a:ext cx="8686800" cy="6553200"/>
          </a:xfrm>
          <a:solidFill>
            <a:srgbClr val="FFFF00"/>
          </a:solidFill>
        </p:spPr>
        <p:txBody>
          <a:bodyPr/>
          <a:lstStyle/>
          <a:p>
            <a:pPr>
              <a:defRPr/>
            </a:pPr>
            <a:r>
              <a:rPr lang="mk-MK" altLang="en-US" dirty="0"/>
              <a:t>Важно е да се нагласи дека</a:t>
            </a:r>
            <a:r>
              <a:rPr lang="en-US" altLang="en-US" dirty="0"/>
              <a:t> </a:t>
            </a:r>
            <a:r>
              <a:rPr lang="mk-MK" altLang="en-US" b="1" dirty="0"/>
              <a:t>стапката на инциденца на респираторни болести</a:t>
            </a:r>
            <a:r>
              <a:rPr lang="en-US" altLang="en-US" dirty="0"/>
              <a:t> </a:t>
            </a:r>
            <a:r>
              <a:rPr lang="mk-MK" altLang="en-US" dirty="0"/>
              <a:t>во</a:t>
            </a:r>
            <a:r>
              <a:rPr lang="en-US" altLang="en-US" dirty="0"/>
              <a:t> </a:t>
            </a:r>
            <a:r>
              <a:rPr lang="mk-MK" altLang="en-US" dirty="0"/>
              <a:t>Република Македонија</a:t>
            </a:r>
            <a:r>
              <a:rPr lang="en-US" altLang="en-US" dirty="0"/>
              <a:t>, </a:t>
            </a:r>
            <a:r>
              <a:rPr lang="mk-MK" altLang="en-US" dirty="0"/>
              <a:t>Скопје</a:t>
            </a:r>
            <a:r>
              <a:rPr lang="en-US" altLang="en-US" dirty="0"/>
              <a:t> </a:t>
            </a:r>
            <a:r>
              <a:rPr lang="mk-MK" altLang="en-US" dirty="0"/>
              <a:t>и Велес во периодот на испитување 1990-2005 година имала </a:t>
            </a:r>
            <a:r>
              <a:rPr lang="mk-MK" altLang="en-US" b="1" dirty="0">
                <a:solidFill>
                  <a:schemeClr val="hlink"/>
                </a:solidFill>
              </a:rPr>
              <a:t>тренд на опаѓање</a:t>
            </a:r>
            <a:r>
              <a:rPr lang="en-US" altLang="en-US" dirty="0"/>
              <a:t> </a:t>
            </a:r>
            <a:r>
              <a:rPr lang="mk-MK" altLang="en-US" dirty="0"/>
              <a:t>што е во корелација со</a:t>
            </a:r>
            <a:r>
              <a:rPr lang="en-US" altLang="en-US" dirty="0"/>
              <a:t> </a:t>
            </a:r>
            <a:r>
              <a:rPr lang="mk-MK" altLang="en-US" b="1" dirty="0"/>
              <a:t>опаѓачките трендови на концентрациите на</a:t>
            </a:r>
            <a:r>
              <a:rPr lang="en-US" altLang="en-US" b="1" dirty="0"/>
              <a:t> SO</a:t>
            </a:r>
            <a:r>
              <a:rPr lang="en-US" altLang="en-US" b="1" baseline="-25000" dirty="0"/>
              <a:t>2</a:t>
            </a:r>
            <a:r>
              <a:rPr lang="en-US" altLang="en-US" b="1" dirty="0"/>
              <a:t> </a:t>
            </a:r>
            <a:r>
              <a:rPr lang="mk-MK" altLang="en-US" b="1" dirty="0"/>
              <a:t>и црн чад</a:t>
            </a:r>
            <a:r>
              <a:rPr lang="en-US" altLang="en-US" dirty="0"/>
              <a:t> </a:t>
            </a:r>
            <a:r>
              <a:rPr lang="mk-MK" altLang="en-US" dirty="0"/>
              <a:t>во Скопје и Велес</a:t>
            </a:r>
            <a:r>
              <a:rPr lang="en-US" altLang="en-US" dirty="0"/>
              <a:t> (</a:t>
            </a:r>
            <a:r>
              <a:rPr lang="mk-MK" altLang="en-US" dirty="0"/>
              <a:t>Графикони</a:t>
            </a:r>
            <a:r>
              <a:rPr lang="en-US" altLang="en-US" dirty="0"/>
              <a:t> 8, 9 </a:t>
            </a:r>
            <a:r>
              <a:rPr lang="mk-MK" altLang="en-US" dirty="0"/>
              <a:t>и </a:t>
            </a:r>
            <a:r>
              <a:rPr lang="en-US" altLang="en-US" dirty="0"/>
              <a:t>10)</a:t>
            </a:r>
          </a:p>
          <a:p>
            <a:pPr>
              <a:defRPr/>
            </a:pPr>
            <a:r>
              <a:rPr lang="mk-MK" altLang="en-US" b="1" dirty="0"/>
              <a:t>Највисок тренд на намалување на стапката на инциденца</a:t>
            </a:r>
            <a:r>
              <a:rPr lang="en-US" altLang="en-US" b="1" dirty="0"/>
              <a:t> o</a:t>
            </a:r>
            <a:r>
              <a:rPr lang="mk-MK" altLang="en-US" b="1" dirty="0"/>
              <a:t>д</a:t>
            </a:r>
            <a:r>
              <a:rPr lang="en-US" altLang="en-US" b="1" dirty="0"/>
              <a:t> </a:t>
            </a:r>
            <a:r>
              <a:rPr lang="mk-MK" altLang="en-US" b="1" dirty="0"/>
              <a:t>респираторни болести</a:t>
            </a:r>
            <a:r>
              <a:rPr lang="mk-MK" altLang="en-US" dirty="0"/>
              <a:t> е регистрирана во</a:t>
            </a:r>
            <a:r>
              <a:rPr lang="en-US" altLang="en-US" dirty="0"/>
              <a:t> </a:t>
            </a:r>
            <a:r>
              <a:rPr lang="mk-MK" altLang="en-US" b="1" dirty="0">
                <a:solidFill>
                  <a:schemeClr val="hlink"/>
                </a:solidFill>
              </a:rPr>
              <a:t>Ск</a:t>
            </a:r>
            <a:r>
              <a:rPr lang="en-US" altLang="en-US" b="1" dirty="0">
                <a:solidFill>
                  <a:schemeClr val="hlink"/>
                </a:solidFill>
              </a:rPr>
              <a:t>o</a:t>
            </a:r>
            <a:r>
              <a:rPr lang="mk-MK" altLang="en-US" b="1" dirty="0">
                <a:solidFill>
                  <a:schemeClr val="hlink"/>
                </a:solidFill>
              </a:rPr>
              <a:t>пј</a:t>
            </a:r>
            <a:r>
              <a:rPr lang="en-US" altLang="en-US" b="1" dirty="0">
                <a:solidFill>
                  <a:schemeClr val="hlink"/>
                </a:solidFill>
              </a:rPr>
              <a:t>e</a:t>
            </a:r>
            <a:r>
              <a:rPr lang="en-US" altLang="en-US" dirty="0"/>
              <a:t>, </a:t>
            </a:r>
            <a:r>
              <a:rPr lang="mk-MK" altLang="en-US" dirty="0"/>
              <a:t>второ во </a:t>
            </a:r>
            <a:r>
              <a:rPr lang="mk-MK" altLang="en-US" b="1" dirty="0"/>
              <a:t>Велес</a:t>
            </a:r>
            <a:r>
              <a:rPr lang="mk-MK" altLang="en-US" dirty="0"/>
              <a:t> и во </a:t>
            </a:r>
            <a:r>
              <a:rPr lang="mk-MK" altLang="en-US" b="1" dirty="0"/>
              <a:t>Република Македонија</a:t>
            </a:r>
            <a:r>
              <a:rPr lang="en-GB" altLang="en-US" dirty="0"/>
              <a:t> </a:t>
            </a:r>
          </a:p>
          <a:p>
            <a:pPr marL="0" indent="0">
              <a:buFont typeface="Wingdings" pitchFamily="2" charset="2"/>
              <a:buNone/>
              <a:defRPr/>
            </a:pPr>
            <a:r>
              <a:rPr lang="en-US" sz="1800" b="1" i="1" dirty="0">
                <a:solidFill>
                  <a:srgbClr val="000000"/>
                </a:solidFill>
              </a:rPr>
              <a:t>Mihail </a:t>
            </a:r>
            <a:r>
              <a:rPr lang="en-US" sz="1800" b="1" i="1" dirty="0" err="1">
                <a:solidFill>
                  <a:srgbClr val="000000"/>
                </a:solidFill>
              </a:rPr>
              <a:t>Kochubovski</a:t>
            </a:r>
            <a:r>
              <a:rPr lang="en-US" sz="1800" b="1" i="1" dirty="0">
                <a:solidFill>
                  <a:srgbClr val="000000"/>
                </a:solidFill>
              </a:rPr>
              <a:t>, J. </a:t>
            </a:r>
            <a:r>
              <a:rPr lang="en-US" sz="1800" b="1" i="1" dirty="0" err="1">
                <a:solidFill>
                  <a:srgbClr val="000000"/>
                </a:solidFill>
              </a:rPr>
              <a:t>Janevski</a:t>
            </a:r>
            <a:r>
              <a:rPr lang="en-US" sz="1800" b="1" i="1" dirty="0">
                <a:solidFill>
                  <a:srgbClr val="000000"/>
                </a:solidFill>
              </a:rPr>
              <a:t>, M. </a:t>
            </a:r>
            <a:r>
              <a:rPr lang="en-US" sz="1800" b="1" i="1" dirty="0" err="1">
                <a:solidFill>
                  <a:srgbClr val="000000"/>
                </a:solidFill>
              </a:rPr>
              <a:t>Dimovska</a:t>
            </a:r>
            <a:r>
              <a:rPr lang="en-US" sz="1800" b="1" i="1" dirty="0">
                <a:solidFill>
                  <a:srgbClr val="000000"/>
                </a:solidFill>
              </a:rPr>
              <a:t>, P. </a:t>
            </a:r>
            <a:r>
              <a:rPr lang="en-US" sz="1800" b="1" i="1" dirty="0" err="1">
                <a:solidFill>
                  <a:srgbClr val="000000"/>
                </a:solidFill>
              </a:rPr>
              <a:t>Simjanoski</a:t>
            </a:r>
            <a:r>
              <a:rPr lang="en-US" sz="1800" b="1" i="1" dirty="0">
                <a:solidFill>
                  <a:srgbClr val="000000"/>
                </a:solidFill>
              </a:rPr>
              <a:t>, V. </a:t>
            </a:r>
            <a:r>
              <a:rPr lang="en-US" sz="1800" b="1" i="1" dirty="0" err="1">
                <a:solidFill>
                  <a:srgbClr val="000000"/>
                </a:solidFill>
              </a:rPr>
              <a:t>Ristova</a:t>
            </a:r>
            <a:r>
              <a:rPr lang="en-US" sz="1800" b="1" i="1" dirty="0">
                <a:solidFill>
                  <a:srgbClr val="000000"/>
                </a:solidFill>
              </a:rPr>
              <a:t>. Monitoring of the ambient air quality in Skopje and Veles and evaluation of the health effects in 1990-2006. Journal of Environmental Protection and Ecology, Vol. 9, No. 4, Sofia; 2008: 743-752.</a:t>
            </a:r>
            <a:endParaRPr lang="en-GB" altLang="en-US" sz="1800" b="1" i="1" dirty="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ChangeArrowheads="1"/>
          </p:cNvSpPr>
          <p:nvPr/>
        </p:nvSpPr>
        <p:spPr bwMode="auto">
          <a:xfrm>
            <a:off x="0" y="1543050"/>
            <a:ext cx="9144000" cy="0"/>
          </a:xfrm>
          <a:prstGeom prst="rect">
            <a:avLst/>
          </a:prstGeom>
          <a:noFill/>
          <a:ln w="9525">
            <a:noFill/>
            <a:miter lim="800000"/>
            <a:headEnd/>
            <a:tailEnd/>
          </a:ln>
          <a:effectLst/>
        </p:spPr>
        <p:txBody>
          <a:bodyPr wrap="none" anchor="ctr">
            <a:spAutoFit/>
          </a:bodyPr>
          <a:lstStyle/>
          <a:p>
            <a:endParaRPr lang="en-GB" altLang="en-US"/>
          </a:p>
        </p:txBody>
      </p:sp>
      <p:graphicFrame>
        <p:nvGraphicFramePr>
          <p:cNvPr id="52227" name="Object 4"/>
          <p:cNvGraphicFramePr>
            <a:graphicFrameLocks noChangeAspect="1"/>
          </p:cNvGraphicFramePr>
          <p:nvPr/>
        </p:nvGraphicFramePr>
        <p:xfrm>
          <a:off x="1547813" y="0"/>
          <a:ext cx="5795962" cy="3748088"/>
        </p:xfrm>
        <a:graphic>
          <a:graphicData uri="http://schemas.openxmlformats.org/presentationml/2006/ole">
            <p:oleObj spid="_x0000_s52227" name="Graph" r:id="rId3" imgW="5370120" imgH="3566160" progId="STATISTICA.Graph">
              <p:embed/>
            </p:oleObj>
          </a:graphicData>
        </a:graphic>
      </p:graphicFrame>
      <p:sp>
        <p:nvSpPr>
          <p:cNvPr id="52228" name="Rectangle 7"/>
          <p:cNvSpPr>
            <a:spLocks noChangeArrowheads="1"/>
          </p:cNvSpPr>
          <p:nvPr/>
        </p:nvSpPr>
        <p:spPr bwMode="auto">
          <a:xfrm>
            <a:off x="0" y="1562100"/>
            <a:ext cx="9144000" cy="0"/>
          </a:xfrm>
          <a:prstGeom prst="rect">
            <a:avLst/>
          </a:prstGeom>
          <a:noFill/>
          <a:ln w="9525">
            <a:noFill/>
            <a:miter lim="800000"/>
            <a:headEnd/>
            <a:tailEnd/>
          </a:ln>
          <a:effectLst/>
        </p:spPr>
        <p:txBody>
          <a:bodyPr wrap="none" anchor="ctr">
            <a:spAutoFit/>
          </a:bodyPr>
          <a:lstStyle/>
          <a:p>
            <a:endParaRPr lang="en-GB" altLang="en-US"/>
          </a:p>
        </p:txBody>
      </p:sp>
      <p:graphicFrame>
        <p:nvGraphicFramePr>
          <p:cNvPr id="52229" name="Object 6"/>
          <p:cNvGraphicFramePr>
            <a:graphicFrameLocks noChangeAspect="1"/>
          </p:cNvGraphicFramePr>
          <p:nvPr/>
        </p:nvGraphicFramePr>
        <p:xfrm>
          <a:off x="0" y="3573463"/>
          <a:ext cx="4572000" cy="3284537"/>
        </p:xfrm>
        <a:graphic>
          <a:graphicData uri="http://schemas.openxmlformats.org/presentationml/2006/ole">
            <p:oleObj spid="_x0000_s52229" name="Graph" r:id="rId4" imgW="5370120" imgH="3525480" progId="STATISTICA.Graph">
              <p:embed/>
            </p:oleObj>
          </a:graphicData>
        </a:graphic>
      </p:graphicFrame>
      <p:sp>
        <p:nvSpPr>
          <p:cNvPr id="52230" name="Rectangle 9"/>
          <p:cNvSpPr>
            <a:spLocks noChangeArrowheads="1"/>
          </p:cNvSpPr>
          <p:nvPr/>
        </p:nvSpPr>
        <p:spPr bwMode="auto">
          <a:xfrm>
            <a:off x="0" y="1295400"/>
            <a:ext cx="9144000" cy="0"/>
          </a:xfrm>
          <a:prstGeom prst="rect">
            <a:avLst/>
          </a:prstGeom>
          <a:noFill/>
          <a:ln w="9525">
            <a:noFill/>
            <a:miter lim="800000"/>
            <a:headEnd/>
            <a:tailEnd/>
          </a:ln>
          <a:effectLst/>
        </p:spPr>
        <p:txBody>
          <a:bodyPr wrap="none" anchor="ctr">
            <a:spAutoFit/>
          </a:bodyPr>
          <a:lstStyle/>
          <a:p>
            <a:endParaRPr lang="en-GB" altLang="en-US"/>
          </a:p>
        </p:txBody>
      </p:sp>
      <p:graphicFrame>
        <p:nvGraphicFramePr>
          <p:cNvPr id="52231" name="Object 8"/>
          <p:cNvGraphicFramePr>
            <a:graphicFrameLocks noChangeAspect="1"/>
          </p:cNvGraphicFramePr>
          <p:nvPr/>
        </p:nvGraphicFramePr>
        <p:xfrm>
          <a:off x="4572000" y="3573463"/>
          <a:ext cx="4572000" cy="3284537"/>
        </p:xfrm>
        <a:graphic>
          <a:graphicData uri="http://schemas.openxmlformats.org/presentationml/2006/ole">
            <p:oleObj spid="_x0000_s52231" name="Graph" r:id="rId5" imgW="5370120" imgH="4029120" progId="STATISTICA.Graph">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352800" y="36513"/>
            <a:ext cx="5815013" cy="877887"/>
          </a:xfrm>
        </p:spPr>
        <p:txBody>
          <a:bodyPr/>
          <a:lstStyle/>
          <a:p>
            <a:r>
              <a:rPr lang="mk-MK" altLang="en-US" smtClean="0"/>
              <a:t>РЕЗУЛТАТИ</a:t>
            </a:r>
            <a:endParaRPr lang="en-GB" altLang="en-US" smtClean="0"/>
          </a:p>
        </p:txBody>
      </p:sp>
      <p:sp>
        <p:nvSpPr>
          <p:cNvPr id="53251" name="Rectangle 3"/>
          <p:cNvSpPr>
            <a:spLocks noGrp="1" noChangeArrowheads="1"/>
          </p:cNvSpPr>
          <p:nvPr>
            <p:ph type="body" idx="1"/>
          </p:nvPr>
        </p:nvSpPr>
        <p:spPr>
          <a:xfrm>
            <a:off x="457200" y="1066800"/>
            <a:ext cx="8686800" cy="5791200"/>
          </a:xfrm>
          <a:solidFill>
            <a:schemeClr val="bg1"/>
          </a:solidFill>
        </p:spPr>
        <p:txBody>
          <a:bodyPr/>
          <a:lstStyle/>
          <a:p>
            <a:r>
              <a:rPr lang="nl-NL" altLang="en-US" sz="2700" smtClean="0"/>
              <a:t>So </a:t>
            </a:r>
            <a:r>
              <a:rPr lang="nl-NL" altLang="en-US" sz="2700" b="1" smtClean="0"/>
              <a:t>Spearman Rank Correlations </a:t>
            </a:r>
            <a:r>
              <a:rPr lang="mk-MK" altLang="en-US" sz="2700" smtClean="0"/>
              <a:t>беа направени следните релации помеѓу загадувањето на амбиентниот воздух и стапката на М</a:t>
            </a:r>
            <a:r>
              <a:rPr lang="en-US" altLang="en-US" sz="2700" smtClean="0"/>
              <a:t>b</a:t>
            </a:r>
            <a:r>
              <a:rPr lang="nl-NL" altLang="en-US" sz="2700" smtClean="0"/>
              <a:t> </a:t>
            </a:r>
            <a:r>
              <a:rPr lang="mk-MK" altLang="en-US" sz="2700" smtClean="0"/>
              <a:t>од респираторни заболувања</a:t>
            </a:r>
            <a:r>
              <a:rPr lang="nl-NL" altLang="en-US" sz="2700" smtClean="0"/>
              <a:t>:</a:t>
            </a:r>
            <a:endParaRPr lang="en-GB" altLang="en-US" sz="2700" smtClean="0"/>
          </a:p>
          <a:p>
            <a:r>
              <a:rPr lang="de-DE" altLang="en-US" sz="2700" smtClean="0"/>
              <a:t>SO</a:t>
            </a:r>
            <a:r>
              <a:rPr lang="de-DE" altLang="en-US" sz="2700" baseline="-25000" smtClean="0"/>
              <a:t>2</a:t>
            </a:r>
            <a:r>
              <a:rPr lang="de-DE" altLang="en-US" sz="2700" smtClean="0"/>
              <a:t> </a:t>
            </a:r>
            <a:r>
              <a:rPr lang="mk-MK" altLang="en-US" sz="2700" smtClean="0"/>
              <a:t>в</a:t>
            </a:r>
            <a:r>
              <a:rPr lang="de-DE" altLang="en-US" sz="2700" smtClean="0"/>
              <a:t>o </a:t>
            </a:r>
            <a:r>
              <a:rPr lang="mk-MK" altLang="en-US" sz="2700" smtClean="0"/>
              <a:t>Скопје</a:t>
            </a:r>
            <a:r>
              <a:rPr lang="de-DE" altLang="en-US" sz="2700" smtClean="0"/>
              <a:t> </a:t>
            </a:r>
            <a:r>
              <a:rPr lang="mk-MK" altLang="en-US" sz="2700" smtClean="0"/>
              <a:t>с</a:t>
            </a:r>
            <a:r>
              <a:rPr lang="de-DE" altLang="en-US" sz="2700" smtClean="0"/>
              <a:t>o Mb J00-J99 		p = 0,08</a:t>
            </a:r>
            <a:endParaRPr lang="en-GB" altLang="en-US" sz="2700" smtClean="0"/>
          </a:p>
          <a:p>
            <a:r>
              <a:rPr lang="mk-MK" altLang="en-US" sz="2700" smtClean="0"/>
              <a:t>Ч</a:t>
            </a:r>
            <a:r>
              <a:rPr lang="de-DE" altLang="en-US" sz="2700" smtClean="0"/>
              <a:t>a</a:t>
            </a:r>
            <a:r>
              <a:rPr lang="mk-MK" altLang="en-US" sz="2700" smtClean="0"/>
              <a:t>д</a:t>
            </a:r>
            <a:r>
              <a:rPr lang="de-DE" altLang="en-US" sz="2700" smtClean="0"/>
              <a:t> </a:t>
            </a:r>
            <a:r>
              <a:rPr lang="mk-MK" altLang="en-US" sz="2700" smtClean="0"/>
              <a:t>в</a:t>
            </a:r>
            <a:r>
              <a:rPr lang="de-DE" altLang="en-US" sz="2700" smtClean="0"/>
              <a:t>o </a:t>
            </a:r>
            <a:r>
              <a:rPr lang="mk-MK" altLang="en-US" sz="2700" smtClean="0"/>
              <a:t>Скопје</a:t>
            </a:r>
            <a:r>
              <a:rPr lang="de-DE" altLang="en-US" sz="2700" smtClean="0"/>
              <a:t> </a:t>
            </a:r>
            <a:r>
              <a:rPr lang="mk-MK" altLang="en-US" sz="2700" smtClean="0"/>
              <a:t>с</a:t>
            </a:r>
            <a:r>
              <a:rPr lang="de-DE" altLang="en-US" sz="2700" smtClean="0"/>
              <a:t>o Mb J00-J99 		p = 0,28</a:t>
            </a:r>
            <a:endParaRPr lang="en-GB" altLang="en-US" sz="2700" smtClean="0"/>
          </a:p>
          <a:p>
            <a:r>
              <a:rPr lang="de-DE" altLang="en-US" sz="2700" smtClean="0"/>
              <a:t>SO</a:t>
            </a:r>
            <a:r>
              <a:rPr lang="de-DE" altLang="en-US" sz="2700" baseline="-25000" smtClean="0"/>
              <a:t>2</a:t>
            </a:r>
            <a:r>
              <a:rPr lang="de-DE" altLang="en-US" sz="2700" smtClean="0"/>
              <a:t> </a:t>
            </a:r>
            <a:r>
              <a:rPr lang="mk-MK" altLang="en-US" sz="2700" smtClean="0"/>
              <a:t>в</a:t>
            </a:r>
            <a:r>
              <a:rPr lang="de-DE" altLang="en-US" sz="2700" smtClean="0"/>
              <a:t>o </a:t>
            </a:r>
            <a:r>
              <a:rPr lang="mk-MK" altLang="en-US" sz="2700" smtClean="0"/>
              <a:t>В</a:t>
            </a:r>
            <a:r>
              <a:rPr lang="de-DE" altLang="en-US" sz="2700" smtClean="0"/>
              <a:t>e</a:t>
            </a:r>
            <a:r>
              <a:rPr lang="mk-MK" altLang="en-US" sz="2700" smtClean="0"/>
              <a:t>лес</a:t>
            </a:r>
            <a:r>
              <a:rPr lang="de-DE" altLang="en-US" sz="2700" smtClean="0"/>
              <a:t> </a:t>
            </a:r>
            <a:r>
              <a:rPr lang="mk-MK" altLang="en-US" sz="2700" smtClean="0"/>
              <a:t>с</a:t>
            </a:r>
            <a:r>
              <a:rPr lang="de-DE" altLang="en-US" sz="2700" smtClean="0"/>
              <a:t>o Mb J00-J99 		p = -0,03</a:t>
            </a:r>
            <a:endParaRPr lang="en-GB" altLang="en-US" sz="2700" smtClean="0"/>
          </a:p>
          <a:p>
            <a:r>
              <a:rPr lang="mk-MK" altLang="en-US" sz="2700" smtClean="0"/>
              <a:t>Ч</a:t>
            </a:r>
            <a:r>
              <a:rPr lang="de-DE" altLang="en-US" sz="2700" smtClean="0"/>
              <a:t>a</a:t>
            </a:r>
            <a:r>
              <a:rPr lang="mk-MK" altLang="en-US" sz="2700" smtClean="0"/>
              <a:t>д</a:t>
            </a:r>
            <a:r>
              <a:rPr lang="en-GB" altLang="en-US" sz="2700" smtClean="0"/>
              <a:t> </a:t>
            </a:r>
            <a:r>
              <a:rPr lang="mk-MK" altLang="en-US" sz="2700" smtClean="0"/>
              <a:t>в</a:t>
            </a:r>
            <a:r>
              <a:rPr lang="de-DE" altLang="en-US" sz="2700" smtClean="0"/>
              <a:t>o </a:t>
            </a:r>
            <a:r>
              <a:rPr lang="mk-MK" altLang="en-US" sz="2700" smtClean="0"/>
              <a:t>В</a:t>
            </a:r>
            <a:r>
              <a:rPr lang="de-DE" altLang="en-US" sz="2700" smtClean="0"/>
              <a:t>e</a:t>
            </a:r>
            <a:r>
              <a:rPr lang="mk-MK" altLang="en-US" sz="2700" smtClean="0"/>
              <a:t>лес</a:t>
            </a:r>
            <a:r>
              <a:rPr lang="de-DE" altLang="en-US" sz="2700" smtClean="0"/>
              <a:t> </a:t>
            </a:r>
            <a:r>
              <a:rPr lang="mk-MK" altLang="en-US" sz="2700" smtClean="0"/>
              <a:t>с</a:t>
            </a:r>
            <a:r>
              <a:rPr lang="de-DE" altLang="en-US" sz="2700" smtClean="0"/>
              <a:t>o</a:t>
            </a:r>
            <a:r>
              <a:rPr lang="en-GB" altLang="en-US" sz="2700" smtClean="0"/>
              <a:t> Mb J00-J99 		p = -0,12</a:t>
            </a:r>
          </a:p>
          <a:p>
            <a:r>
              <a:rPr lang="en-GB" altLang="en-US" sz="2700" smtClean="0"/>
              <a:t>O</a:t>
            </a:r>
            <a:r>
              <a:rPr lang="mk-MK" altLang="en-US" sz="2700" smtClean="0"/>
              <a:t>д</a:t>
            </a:r>
            <a:r>
              <a:rPr lang="en-GB" altLang="en-US" sz="2700" smtClean="0"/>
              <a:t> </a:t>
            </a:r>
            <a:r>
              <a:rPr lang="mk-MK" altLang="en-US" sz="2700" smtClean="0"/>
              <a:t>прикажаните резултати може да се забележи </a:t>
            </a:r>
            <a:r>
              <a:rPr lang="mk-MK" altLang="en-US" sz="2700" b="1" smtClean="0"/>
              <a:t>статистички значителна корелација помеѓу загадувањето на амбиентниот воздух со Ѕ</a:t>
            </a:r>
            <a:r>
              <a:rPr lang="en-GB" altLang="en-US" sz="2700" b="1" smtClean="0"/>
              <a:t>O</a:t>
            </a:r>
            <a:r>
              <a:rPr lang="en-GB" altLang="en-US" sz="2700" b="1" baseline="-25000" smtClean="0"/>
              <a:t>2</a:t>
            </a:r>
            <a:r>
              <a:rPr lang="en-GB" altLang="en-US" sz="2700" b="1" smtClean="0"/>
              <a:t> </a:t>
            </a:r>
            <a:r>
              <a:rPr lang="mk-MK" altLang="en-US" sz="2700" b="1" smtClean="0"/>
              <a:t>и</a:t>
            </a:r>
            <a:r>
              <a:rPr lang="en-GB" altLang="en-US" sz="2700" b="1" smtClean="0"/>
              <a:t> </a:t>
            </a:r>
            <a:r>
              <a:rPr lang="mk-MK" altLang="en-US" sz="2700" b="1" smtClean="0"/>
              <a:t>стапката на М</a:t>
            </a:r>
            <a:r>
              <a:rPr lang="en-US" altLang="en-US" sz="2700" b="1" smtClean="0"/>
              <a:t>b</a:t>
            </a:r>
            <a:r>
              <a:rPr lang="nl-NL" altLang="en-US" sz="2700" b="1" smtClean="0"/>
              <a:t> </a:t>
            </a:r>
            <a:r>
              <a:rPr lang="mk-MK" altLang="en-US" sz="2700" b="1" smtClean="0"/>
              <a:t>од респираторни заболувања во Велес</a:t>
            </a:r>
            <a:r>
              <a:rPr lang="en-GB" altLang="en-US" sz="2700" b="1" smtClean="0"/>
              <a:t> (p &lt; 0,05)</a:t>
            </a:r>
            <a:r>
              <a:rPr lang="en-GB" altLang="en-US" sz="2700" smtClean="0"/>
              <a:t>.</a:t>
            </a:r>
            <a:r>
              <a:rPr lang="en-GB" altLang="en-US" smtClean="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2"/>
          <p:cNvSpPr txBox="1">
            <a:spLocks noChangeArrowheads="1"/>
          </p:cNvSpPr>
          <p:nvPr/>
        </p:nvSpPr>
        <p:spPr bwMode="auto">
          <a:xfrm>
            <a:off x="174625" y="5330825"/>
            <a:ext cx="8896350" cy="1508125"/>
          </a:xfrm>
          <a:prstGeom prst="rect">
            <a:avLst/>
          </a:prstGeom>
          <a:noFill/>
          <a:ln w="9525">
            <a:noFill/>
            <a:miter lim="800000"/>
            <a:headEnd/>
            <a:tailEnd/>
          </a:ln>
        </p:spPr>
        <p:txBody>
          <a:bodyPr>
            <a:spAutoFit/>
          </a:bodyPr>
          <a:lstStyle/>
          <a:p>
            <a:r>
              <a:rPr lang="en-US" altLang="en-US" sz="2300" b="1" i="1">
                <a:solidFill>
                  <a:srgbClr val="0070C0"/>
                </a:solidFill>
              </a:rPr>
              <a:t>M. Kochubovski, V. Kendrovski. Monitoring of the ambient air quality (PM10) in Skopje and evaluation of the health effects in 2010. Journal of Environmental Protection and Ecology, Vol. 13, No. 2, Sofia; 2012: 789-798.</a:t>
            </a:r>
            <a:endParaRPr lang="en-GB" altLang="en-US" sz="2300" b="1" i="1">
              <a:solidFill>
                <a:srgbClr val="0070C0"/>
              </a:solidFill>
            </a:endParaRPr>
          </a:p>
        </p:txBody>
      </p:sp>
      <p:sp>
        <p:nvSpPr>
          <p:cNvPr id="54275" name="TextBox 3"/>
          <p:cNvSpPr txBox="1">
            <a:spLocks noChangeArrowheads="1"/>
          </p:cNvSpPr>
          <p:nvPr/>
        </p:nvSpPr>
        <p:spPr bwMode="auto">
          <a:xfrm>
            <a:off x="209550" y="762000"/>
            <a:ext cx="8861425" cy="4400550"/>
          </a:xfrm>
          <a:prstGeom prst="rect">
            <a:avLst/>
          </a:prstGeom>
          <a:solidFill>
            <a:schemeClr val="bg1"/>
          </a:solidFill>
          <a:ln w="9525">
            <a:noFill/>
            <a:miter lim="800000"/>
            <a:headEnd/>
            <a:tailEnd/>
          </a:ln>
        </p:spPr>
        <p:txBody>
          <a:bodyPr>
            <a:spAutoFit/>
          </a:bodyPr>
          <a:lstStyle/>
          <a:p>
            <a:r>
              <a:rPr lang="mk-MK" altLang="en-US" sz="2800"/>
              <a:t>Од регистрираните податоци во </a:t>
            </a:r>
            <a:r>
              <a:rPr lang="mk-MK" altLang="en-US" sz="2800" b="1"/>
              <a:t>студијата во Скопје</a:t>
            </a:r>
            <a:r>
              <a:rPr lang="mk-MK" altLang="en-US" sz="2800"/>
              <a:t> може да се заклучи дека во периодот на испитување бројот на </a:t>
            </a:r>
            <a:r>
              <a:rPr lang="mk-MK" altLang="en-US" sz="2800" b="1">
                <a:solidFill>
                  <a:srgbClr val="0070C0"/>
                </a:solidFill>
              </a:rPr>
              <a:t>срцево-садови болести и на ХОББ</a:t>
            </a:r>
            <a:r>
              <a:rPr lang="en-GB" altLang="en-US" sz="2800" b="1"/>
              <a:t> </a:t>
            </a:r>
            <a:r>
              <a:rPr lang="mk-MK" altLang="en-US" sz="2800" b="1"/>
              <a:t>бил повисок во првата сезона</a:t>
            </a:r>
            <a:r>
              <a:rPr lang="mk-MK" altLang="en-US" sz="2800"/>
              <a:t> споредено со другите три сезони во</a:t>
            </a:r>
            <a:r>
              <a:rPr lang="en-GB" altLang="en-US" sz="2800"/>
              <a:t> </a:t>
            </a:r>
            <a:r>
              <a:rPr lang="en-GB" altLang="en-US" sz="2800" b="1"/>
              <a:t>2010</a:t>
            </a:r>
            <a:r>
              <a:rPr lang="mk-MK" altLang="en-US" sz="2800" b="1"/>
              <a:t> година</a:t>
            </a:r>
            <a:r>
              <a:rPr lang="mk-MK" altLang="en-US" sz="2800"/>
              <a:t> следејќи го образецот на </a:t>
            </a:r>
            <a:r>
              <a:rPr lang="mk-MK" altLang="en-US" sz="2800" b="1">
                <a:solidFill>
                  <a:srgbClr val="FF0000"/>
                </a:solidFill>
              </a:rPr>
              <a:t>концентрациите на </a:t>
            </a:r>
            <a:r>
              <a:rPr lang="en-GB" altLang="en-US" sz="2800" b="1">
                <a:solidFill>
                  <a:srgbClr val="FF0000"/>
                </a:solidFill>
              </a:rPr>
              <a:t>PM10 </a:t>
            </a:r>
            <a:r>
              <a:rPr lang="mk-MK" altLang="en-US" sz="2800" b="1">
                <a:solidFill>
                  <a:srgbClr val="FF0000"/>
                </a:solidFill>
              </a:rPr>
              <a:t>во амбиентниот воздух</a:t>
            </a:r>
          </a:p>
          <a:p>
            <a:r>
              <a:rPr lang="mk-MK" altLang="en-US" sz="2800"/>
              <a:t>Регистрирана е </a:t>
            </a:r>
            <a:r>
              <a:rPr lang="mk-MK" altLang="en-US" sz="2800" b="1"/>
              <a:t>значителна статистичка поврзаност</a:t>
            </a:r>
            <a:r>
              <a:rPr lang="en-GB" altLang="en-US" sz="2800"/>
              <a:t> </a:t>
            </a:r>
            <a:r>
              <a:rPr lang="mk-MK" altLang="en-US" sz="2800"/>
              <a:t>помеѓу </a:t>
            </a:r>
            <a:r>
              <a:rPr lang="mk-MK" altLang="en-US" sz="2800" b="1">
                <a:solidFill>
                  <a:srgbClr val="FF0000"/>
                </a:solidFill>
              </a:rPr>
              <a:t>просечните</a:t>
            </a:r>
            <a:r>
              <a:rPr lang="en-GB" altLang="en-US" sz="2800" b="1">
                <a:solidFill>
                  <a:srgbClr val="FF0000"/>
                </a:solidFill>
              </a:rPr>
              <a:t> PM10 </a:t>
            </a:r>
            <a:r>
              <a:rPr lang="mk-MK" altLang="en-US" sz="2800" b="1">
                <a:solidFill>
                  <a:srgbClr val="FF0000"/>
                </a:solidFill>
              </a:rPr>
              <a:t>дневни концентрации</a:t>
            </a:r>
            <a:r>
              <a:rPr lang="mk-MK" altLang="en-US" sz="2800"/>
              <a:t> и </a:t>
            </a:r>
            <a:r>
              <a:rPr lang="mk-MK" altLang="en-US" sz="2800" b="1">
                <a:solidFill>
                  <a:srgbClr val="0070C0"/>
                </a:solidFill>
              </a:rPr>
              <a:t>срцево-садовите болести</a:t>
            </a:r>
            <a:endParaRPr lang="en-GB" altLang="en-US" sz="2800" b="1">
              <a:solidFill>
                <a:srgbClr val="0070C0"/>
              </a:solidFill>
            </a:endParaRPr>
          </a:p>
        </p:txBody>
      </p:sp>
      <p:sp>
        <p:nvSpPr>
          <p:cNvPr id="5" name="Rectangle 2"/>
          <p:cNvSpPr txBox="1">
            <a:spLocks noChangeArrowheads="1"/>
          </p:cNvSpPr>
          <p:nvPr/>
        </p:nvSpPr>
        <p:spPr>
          <a:xfrm>
            <a:off x="3352800" y="0"/>
            <a:ext cx="6043613" cy="1143000"/>
          </a:xfrm>
          <a:prstGeom prst="roundRect">
            <a:avLst>
              <a:gd name="adj" fmla="val 21667"/>
            </a:avLst>
          </a:prstGeom>
        </p:spPr>
        <p:txBody>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defRPr/>
            </a:pPr>
            <a:r>
              <a:rPr lang="mk-MK" altLang="en-US" kern="0" dirty="0"/>
              <a:t>РЕЗУЛТАТИ</a:t>
            </a:r>
            <a:endParaRPr lang="en-GB" altLang="en-US" kern="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noChangeArrowheads="1"/>
          </p:cNvSpPr>
          <p:nvPr>
            <p:ph type="title"/>
          </p:nvPr>
        </p:nvSpPr>
        <p:spPr>
          <a:xfrm>
            <a:off x="3200400" y="152400"/>
            <a:ext cx="6019800" cy="1143000"/>
          </a:xfrm>
        </p:spPr>
        <p:txBody>
          <a:bodyPr/>
          <a:lstStyle/>
          <a:p>
            <a:pPr eaLnBrk="1" hangingPunct="1"/>
            <a:r>
              <a:rPr lang="en-US" altLang="en-US" smtClean="0"/>
              <a:t>PM10 &amp; CVI</a:t>
            </a:r>
          </a:p>
        </p:txBody>
      </p:sp>
      <p:graphicFrame>
        <p:nvGraphicFramePr>
          <p:cNvPr id="4" name="Content Placeholder 3"/>
          <p:cNvGraphicFramePr>
            <a:graphicFrameLocks noGrp="1"/>
          </p:cNvGraphicFramePr>
          <p:nvPr>
            <p:ph idx="1"/>
          </p:nvPr>
        </p:nvGraphicFramePr>
        <p:xfrm>
          <a:off x="838200" y="1371600"/>
          <a:ext cx="8229600" cy="1482725"/>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645920">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370681">
                <a:tc>
                  <a:txBody>
                    <a:bodyPr/>
                    <a:lstStyle/>
                    <a:p>
                      <a:pPr marL="0" marR="0">
                        <a:lnSpc>
                          <a:spcPct val="115000"/>
                        </a:lnSpc>
                        <a:spcBef>
                          <a:spcPts val="0"/>
                        </a:spcBef>
                        <a:spcAft>
                          <a:spcPts val="0"/>
                        </a:spcAft>
                      </a:pPr>
                      <a:endParaRPr lang="en-US" sz="1600" dirty="0">
                        <a:latin typeface="Times New Roman"/>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i="1" dirty="0">
                          <a:latin typeface="Times New Roman"/>
                          <a:ea typeface="Calibri"/>
                          <a:cs typeface="Times New Roman"/>
                        </a:rPr>
                        <a:t>Least Squares</a:t>
                      </a:r>
                      <a:endParaRPr lang="en-US" sz="1600" dirty="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i="1">
                          <a:latin typeface="Times New Roman"/>
                          <a:ea typeface="Calibri"/>
                          <a:cs typeface="Times New Roman"/>
                        </a:rPr>
                        <a:t>Standard</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i="1">
                          <a:latin typeface="Times New Roman"/>
                          <a:ea typeface="Calibri"/>
                          <a:cs typeface="Times New Roman"/>
                        </a:rPr>
                        <a:t>T</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endParaRPr lang="en-US" sz="1600">
                        <a:latin typeface="Times New Roman"/>
                        <a:ea typeface="Calibri"/>
                        <a:cs typeface="Times New Roman"/>
                      </a:endParaRPr>
                    </a:p>
                  </a:txBody>
                  <a:tcPr marL="25400" marR="25400" marT="0" marB="0"/>
                </a:tc>
                <a:extLst>
                  <a:ext uri="{0D108BD9-81ED-4DB2-BD59-A6C34878D82A}">
                    <a16:rowId xmlns:a16="http://schemas.microsoft.com/office/drawing/2014/main" xmlns="" val="10000"/>
                  </a:ext>
                </a:extLst>
              </a:tr>
              <a:tr h="370681">
                <a:tc>
                  <a:txBody>
                    <a:bodyPr/>
                    <a:lstStyle/>
                    <a:p>
                      <a:pPr marL="0" marR="0">
                        <a:lnSpc>
                          <a:spcPct val="115000"/>
                        </a:lnSpc>
                        <a:spcBef>
                          <a:spcPts val="0"/>
                        </a:spcBef>
                        <a:spcAft>
                          <a:spcPts val="0"/>
                        </a:spcAft>
                      </a:pPr>
                      <a:r>
                        <a:rPr lang="en-US" sz="1600" i="1">
                          <a:latin typeface="Times New Roman"/>
                          <a:ea typeface="Calibri"/>
                          <a:cs typeface="Times New Roman"/>
                        </a:rPr>
                        <a:t>Parameter</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i="1">
                          <a:latin typeface="Times New Roman"/>
                          <a:ea typeface="Calibri"/>
                          <a:cs typeface="Times New Roman"/>
                        </a:rPr>
                        <a:t>Estimate</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i="1">
                          <a:latin typeface="Times New Roman"/>
                          <a:ea typeface="Calibri"/>
                          <a:cs typeface="Times New Roman"/>
                        </a:rPr>
                        <a:t>Error</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i="1">
                          <a:latin typeface="Times New Roman"/>
                          <a:ea typeface="Calibri"/>
                          <a:cs typeface="Times New Roman"/>
                        </a:rPr>
                        <a:t>Statistic</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i="1">
                          <a:latin typeface="Times New Roman"/>
                          <a:ea typeface="Calibri"/>
                          <a:cs typeface="Times New Roman"/>
                        </a:rPr>
                        <a:t>P-Value</a:t>
                      </a:r>
                      <a:endParaRPr lang="en-US" sz="1600">
                        <a:latin typeface="Calibri"/>
                        <a:ea typeface="Calibri"/>
                        <a:cs typeface="Times New Roman"/>
                      </a:endParaRPr>
                    </a:p>
                  </a:txBody>
                  <a:tcPr marL="25400" marR="25400" marT="0" marB="0"/>
                </a:tc>
                <a:extLst>
                  <a:ext uri="{0D108BD9-81ED-4DB2-BD59-A6C34878D82A}">
                    <a16:rowId xmlns:a16="http://schemas.microsoft.com/office/drawing/2014/main" xmlns="" val="10001"/>
                  </a:ext>
                </a:extLst>
              </a:tr>
              <a:tr h="370681">
                <a:tc>
                  <a:txBody>
                    <a:bodyPr/>
                    <a:lstStyle/>
                    <a:p>
                      <a:pPr marL="0" marR="0">
                        <a:lnSpc>
                          <a:spcPct val="115000"/>
                        </a:lnSpc>
                        <a:spcBef>
                          <a:spcPts val="0"/>
                        </a:spcBef>
                        <a:spcAft>
                          <a:spcPts val="0"/>
                        </a:spcAft>
                      </a:pPr>
                      <a:r>
                        <a:rPr lang="en-US" sz="1600">
                          <a:latin typeface="Times New Roman"/>
                          <a:ea typeface="Calibri"/>
                          <a:cs typeface="Times New Roman"/>
                        </a:rPr>
                        <a:t>Intercept</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a:solidFill>
                            <a:srgbClr val="FF0000"/>
                          </a:solidFill>
                          <a:latin typeface="Times New Roman"/>
                          <a:ea typeface="Calibri"/>
                          <a:cs typeface="Times New Roman"/>
                        </a:rPr>
                        <a:t>12,2748</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a:latin typeface="Times New Roman"/>
                          <a:ea typeface="Calibri"/>
                          <a:cs typeface="Times New Roman"/>
                        </a:rPr>
                        <a:t>0,356382</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a:latin typeface="Times New Roman"/>
                          <a:ea typeface="Calibri"/>
                          <a:cs typeface="Times New Roman"/>
                        </a:rPr>
                        <a:t>34,4427</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a:latin typeface="Times New Roman"/>
                          <a:ea typeface="Calibri"/>
                          <a:cs typeface="Times New Roman"/>
                        </a:rPr>
                        <a:t>0,0000</a:t>
                      </a:r>
                      <a:endParaRPr lang="en-US" sz="1600">
                        <a:latin typeface="Calibri"/>
                        <a:ea typeface="Calibri"/>
                        <a:cs typeface="Times New Roman"/>
                      </a:endParaRPr>
                    </a:p>
                  </a:txBody>
                  <a:tcPr marL="25400" marR="25400" marT="0" marB="0"/>
                </a:tc>
                <a:extLst>
                  <a:ext uri="{0D108BD9-81ED-4DB2-BD59-A6C34878D82A}">
                    <a16:rowId xmlns:a16="http://schemas.microsoft.com/office/drawing/2014/main" xmlns="" val="10002"/>
                  </a:ext>
                </a:extLst>
              </a:tr>
              <a:tr h="370681">
                <a:tc>
                  <a:txBody>
                    <a:bodyPr/>
                    <a:lstStyle/>
                    <a:p>
                      <a:pPr marL="0" marR="0">
                        <a:lnSpc>
                          <a:spcPct val="115000"/>
                        </a:lnSpc>
                        <a:spcBef>
                          <a:spcPts val="0"/>
                        </a:spcBef>
                        <a:spcAft>
                          <a:spcPts val="0"/>
                        </a:spcAft>
                      </a:pPr>
                      <a:r>
                        <a:rPr lang="en-US" sz="1600">
                          <a:latin typeface="Times New Roman"/>
                          <a:ea typeface="Calibri"/>
                          <a:cs typeface="Times New Roman"/>
                        </a:rPr>
                        <a:t>Slope</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a:solidFill>
                            <a:srgbClr val="FF0000"/>
                          </a:solidFill>
                          <a:latin typeface="Times New Roman"/>
                          <a:ea typeface="Calibri"/>
                          <a:cs typeface="Times New Roman"/>
                        </a:rPr>
                        <a:t>0,00640534</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a:latin typeface="Times New Roman"/>
                          <a:ea typeface="Calibri"/>
                          <a:cs typeface="Times New Roman"/>
                        </a:rPr>
                        <a:t>0,00311913</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a:latin typeface="Times New Roman"/>
                          <a:ea typeface="Calibri"/>
                          <a:cs typeface="Times New Roman"/>
                        </a:rPr>
                        <a:t>2,05357</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dirty="0">
                          <a:latin typeface="Times New Roman"/>
                          <a:ea typeface="Calibri"/>
                          <a:cs typeface="Times New Roman"/>
                        </a:rPr>
                        <a:t>0,0407</a:t>
                      </a:r>
                      <a:endParaRPr lang="en-US" sz="1600" dirty="0">
                        <a:latin typeface="Calibri"/>
                        <a:ea typeface="Calibri"/>
                        <a:cs typeface="Times New Roman"/>
                      </a:endParaRPr>
                    </a:p>
                  </a:txBody>
                  <a:tcPr marL="25400" marR="25400" marT="0" marB="0"/>
                </a:tc>
                <a:extLst>
                  <a:ext uri="{0D108BD9-81ED-4DB2-BD59-A6C34878D82A}">
                    <a16:rowId xmlns:a16="http://schemas.microsoft.com/office/drawing/2014/main" xmlns="" val="10003"/>
                  </a:ext>
                </a:extLst>
              </a:tr>
            </a:tbl>
          </a:graphicData>
        </a:graphic>
      </p:graphicFrame>
      <p:graphicFrame>
        <p:nvGraphicFramePr>
          <p:cNvPr id="5" name="Table 4"/>
          <p:cNvGraphicFramePr>
            <a:graphicFrameLocks noGrp="1"/>
          </p:cNvGraphicFramePr>
          <p:nvPr/>
        </p:nvGraphicFramePr>
        <p:xfrm>
          <a:off x="838200" y="3276600"/>
          <a:ext cx="8153400" cy="1219200"/>
        </p:xfrm>
        <a:graphic>
          <a:graphicData uri="http://schemas.openxmlformats.org/drawingml/2006/table">
            <a:tbl>
              <a:tblPr/>
              <a:tblGrid>
                <a:gridCol w="1535054">
                  <a:extLst>
                    <a:ext uri="{9D8B030D-6E8A-4147-A177-3AD203B41FA5}">
                      <a16:colId xmlns:a16="http://schemas.microsoft.com/office/drawing/2014/main" xmlns="" val="20000"/>
                    </a:ext>
                  </a:extLst>
                </a:gridCol>
                <a:gridCol w="1776636">
                  <a:extLst>
                    <a:ext uri="{9D8B030D-6E8A-4147-A177-3AD203B41FA5}">
                      <a16:colId xmlns:a16="http://schemas.microsoft.com/office/drawing/2014/main" xmlns="" val="20001"/>
                    </a:ext>
                  </a:extLst>
                </a:gridCol>
                <a:gridCol w="659318">
                  <a:extLst>
                    <a:ext uri="{9D8B030D-6E8A-4147-A177-3AD203B41FA5}">
                      <a16:colId xmlns:a16="http://schemas.microsoft.com/office/drawing/2014/main" xmlns="" val="20002"/>
                    </a:ext>
                  </a:extLst>
                </a:gridCol>
                <a:gridCol w="1565251">
                  <a:extLst>
                    <a:ext uri="{9D8B030D-6E8A-4147-A177-3AD203B41FA5}">
                      <a16:colId xmlns:a16="http://schemas.microsoft.com/office/drawing/2014/main" xmlns="" val="20003"/>
                    </a:ext>
                  </a:extLst>
                </a:gridCol>
                <a:gridCol w="1036790">
                  <a:extLst>
                    <a:ext uri="{9D8B030D-6E8A-4147-A177-3AD203B41FA5}">
                      <a16:colId xmlns:a16="http://schemas.microsoft.com/office/drawing/2014/main" xmlns="" val="20004"/>
                    </a:ext>
                  </a:extLst>
                </a:gridCol>
                <a:gridCol w="1580350">
                  <a:extLst>
                    <a:ext uri="{9D8B030D-6E8A-4147-A177-3AD203B41FA5}">
                      <a16:colId xmlns:a16="http://schemas.microsoft.com/office/drawing/2014/main" xmlns="" val="20005"/>
                    </a:ext>
                  </a:extLst>
                </a:gridCol>
              </a:tblGrid>
              <a:tr h="304800">
                <a:tc>
                  <a:txBody>
                    <a:bodyPr/>
                    <a:lstStyle/>
                    <a:p>
                      <a:pPr marL="0" marR="0">
                        <a:lnSpc>
                          <a:spcPct val="115000"/>
                        </a:lnSpc>
                        <a:spcBef>
                          <a:spcPts val="0"/>
                        </a:spcBef>
                        <a:spcAft>
                          <a:spcPts val="0"/>
                        </a:spcAft>
                      </a:pPr>
                      <a:r>
                        <a:rPr lang="en-US" sz="1600" i="1" dirty="0">
                          <a:latin typeface="Times New Roman"/>
                          <a:ea typeface="Calibri"/>
                          <a:cs typeface="Times New Roman"/>
                        </a:rPr>
                        <a:t>Source</a:t>
                      </a:r>
                      <a:endParaRPr lang="en-US" sz="1600" dirty="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latin typeface="Times New Roman"/>
                          <a:ea typeface="Calibri"/>
                          <a:cs typeface="Times New Roman"/>
                        </a:rPr>
                        <a:t>Sum of Squares</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latin typeface="Times New Roman"/>
                          <a:ea typeface="Calibri"/>
                          <a:cs typeface="Times New Roman"/>
                        </a:rPr>
                        <a:t>Df</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latin typeface="Times New Roman"/>
                          <a:ea typeface="Calibri"/>
                          <a:cs typeface="Times New Roman"/>
                        </a:rPr>
                        <a:t>Mean Square</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latin typeface="Times New Roman"/>
                          <a:ea typeface="Calibri"/>
                          <a:cs typeface="Times New Roman"/>
                        </a:rPr>
                        <a:t>F-Ratio</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latin typeface="Times New Roman"/>
                          <a:ea typeface="Calibri"/>
                          <a:cs typeface="Times New Roman"/>
                        </a:rPr>
                        <a:t>P-Value</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04800">
                <a:tc>
                  <a:txBody>
                    <a:bodyPr/>
                    <a:lstStyle/>
                    <a:p>
                      <a:pPr marL="0" marR="0">
                        <a:lnSpc>
                          <a:spcPct val="115000"/>
                        </a:lnSpc>
                        <a:spcBef>
                          <a:spcPts val="0"/>
                        </a:spcBef>
                        <a:spcAft>
                          <a:spcPts val="0"/>
                        </a:spcAft>
                      </a:pPr>
                      <a:r>
                        <a:rPr lang="en-US" sz="1600">
                          <a:latin typeface="Times New Roman"/>
                          <a:ea typeface="Calibri"/>
                          <a:cs typeface="Times New Roman"/>
                        </a:rPr>
                        <a:t>Model</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Times New Roman"/>
                          <a:ea typeface="Calibri"/>
                          <a:cs typeface="Times New Roman"/>
                        </a:rPr>
                        <a:t>96,8392</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Times New Roman"/>
                          <a:ea typeface="Calibri"/>
                          <a:cs typeface="Times New Roman"/>
                        </a:rPr>
                        <a:t>1</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Times New Roman"/>
                          <a:ea typeface="Calibri"/>
                          <a:cs typeface="Times New Roman"/>
                        </a:rPr>
                        <a:t>96,8392</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Times New Roman"/>
                          <a:ea typeface="Calibri"/>
                          <a:cs typeface="Times New Roman"/>
                        </a:rPr>
                        <a:t>4,22</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FF0000"/>
                          </a:solidFill>
                          <a:latin typeface="Times New Roman"/>
                          <a:ea typeface="Calibri"/>
                          <a:cs typeface="Times New Roman"/>
                        </a:rPr>
                        <a:t>0,0407</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04800">
                <a:tc>
                  <a:txBody>
                    <a:bodyPr/>
                    <a:lstStyle/>
                    <a:p>
                      <a:pPr marL="0" marR="0">
                        <a:lnSpc>
                          <a:spcPct val="115000"/>
                        </a:lnSpc>
                        <a:spcBef>
                          <a:spcPts val="0"/>
                        </a:spcBef>
                        <a:spcAft>
                          <a:spcPts val="0"/>
                        </a:spcAft>
                      </a:pPr>
                      <a:r>
                        <a:rPr lang="en-US" sz="1600">
                          <a:latin typeface="Times New Roman"/>
                          <a:ea typeface="Calibri"/>
                          <a:cs typeface="Times New Roman"/>
                        </a:rPr>
                        <a:t>Residual</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Times New Roman"/>
                          <a:ea typeface="Calibri"/>
                          <a:cs typeface="Times New Roman"/>
                        </a:rPr>
                        <a:t>8312,71</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Times New Roman"/>
                          <a:ea typeface="Calibri"/>
                          <a:cs typeface="Times New Roman"/>
                        </a:rPr>
                        <a:t>362</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Times New Roman"/>
                          <a:ea typeface="Calibri"/>
                          <a:cs typeface="Times New Roman"/>
                        </a:rPr>
                        <a:t>22,9633</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04800">
                <a:tc>
                  <a:txBody>
                    <a:bodyPr/>
                    <a:lstStyle/>
                    <a:p>
                      <a:pPr marL="0" marR="0">
                        <a:lnSpc>
                          <a:spcPct val="115000"/>
                        </a:lnSpc>
                        <a:spcBef>
                          <a:spcPts val="0"/>
                        </a:spcBef>
                        <a:spcAft>
                          <a:spcPts val="0"/>
                        </a:spcAft>
                      </a:pPr>
                      <a:r>
                        <a:rPr lang="en-US" sz="1600">
                          <a:latin typeface="Times New Roman"/>
                          <a:ea typeface="Calibri"/>
                          <a:cs typeface="Times New Roman"/>
                        </a:rPr>
                        <a:t>Total (Corr.)</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Times New Roman"/>
                          <a:ea typeface="Calibri"/>
                          <a:cs typeface="Times New Roman"/>
                        </a:rPr>
                        <a:t>8409,55</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Times New Roman"/>
                          <a:ea typeface="Calibri"/>
                          <a:cs typeface="Times New Roman"/>
                        </a:rPr>
                        <a:t>363</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dirty="0">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dirty="0">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55368" name="TextBox 5"/>
          <p:cNvSpPr txBox="1">
            <a:spLocks noChangeArrowheads="1"/>
          </p:cNvSpPr>
          <p:nvPr/>
        </p:nvSpPr>
        <p:spPr bwMode="auto">
          <a:xfrm>
            <a:off x="914400" y="4781550"/>
            <a:ext cx="8077200" cy="646113"/>
          </a:xfrm>
          <a:prstGeom prst="rect">
            <a:avLst/>
          </a:prstGeom>
          <a:noFill/>
          <a:ln w="9525">
            <a:noFill/>
            <a:miter lim="800000"/>
            <a:headEnd/>
            <a:tailEnd/>
          </a:ln>
        </p:spPr>
        <p:txBody>
          <a:bodyPr>
            <a:spAutoFit/>
          </a:bodyPr>
          <a:lstStyle/>
          <a:p>
            <a:pPr eaLnBrk="1" hangingPunct="1"/>
            <a:r>
              <a:rPr lang="en-US" altLang="en-US">
                <a:latin typeface="Calibri" pitchFamily="34" charset="0"/>
                <a:cs typeface="Arial" pitchFamily="34" charset="0"/>
              </a:rPr>
              <a:t>Since the P-value in the ANOVA table is less than 0,05, there is a statistically significant relationship between Col_5 and Col_1 at the 95,0% confidence level.</a:t>
            </a:r>
          </a:p>
        </p:txBody>
      </p:sp>
      <p:sp>
        <p:nvSpPr>
          <p:cNvPr id="2" name="TextBox 1"/>
          <p:cNvSpPr txBox="1"/>
          <p:nvPr/>
        </p:nvSpPr>
        <p:spPr>
          <a:xfrm>
            <a:off x="914400" y="5646738"/>
            <a:ext cx="7924800" cy="1200150"/>
          </a:xfrm>
          <a:prstGeom prst="rect">
            <a:avLst/>
          </a:prstGeom>
          <a:noFill/>
        </p:spPr>
        <p:txBody>
          <a:bodyPr>
            <a:spAutoFit/>
          </a:bodyPr>
          <a:lstStyle/>
          <a:p>
            <a:pPr fontAlgn="auto">
              <a:spcBef>
                <a:spcPts val="0"/>
              </a:spcBef>
              <a:spcAft>
                <a:spcPts val="0"/>
              </a:spcAft>
              <a:defRPr/>
            </a:pPr>
            <a:r>
              <a:rPr lang="en-US" altLang="en-US" b="1" dirty="0">
                <a:solidFill>
                  <a:srgbClr val="000000"/>
                </a:solidFill>
                <a:latin typeface="Arial" charset="0"/>
              </a:rPr>
              <a:t>MIHAIL KOCHUBOVSKI. AMBIENT AIR QUALITY (PM10 AND PM2.5) IN SKOPJE AND EVALUATION OF THE HEALTH EFFECTS IN 2012. </a:t>
            </a:r>
            <a:r>
              <a:rPr lang="en-GB" b="1" dirty="0">
                <a:solidFill>
                  <a:srgbClr val="000000"/>
                </a:solidFill>
                <a:effectLst>
                  <a:outerShdw blurRad="38100" dist="38100" dir="2700000" algn="tl">
                    <a:srgbClr val="000000">
                      <a:alpha val="43137"/>
                    </a:srgbClr>
                  </a:outerShdw>
                </a:effectLst>
                <a:latin typeface="Trebuchet MS" panose="020B0603020202020204" pitchFamily="34" charset="0"/>
              </a:rPr>
              <a:t>1</a:t>
            </a:r>
            <a:r>
              <a:rPr lang="en-GB" b="1" baseline="30000" dirty="0">
                <a:solidFill>
                  <a:srgbClr val="000000"/>
                </a:solidFill>
                <a:effectLst>
                  <a:outerShdw blurRad="38100" dist="38100" dir="2700000" algn="tl">
                    <a:srgbClr val="000000">
                      <a:alpha val="43137"/>
                    </a:srgbClr>
                  </a:outerShdw>
                </a:effectLst>
                <a:latin typeface="Trebuchet MS" panose="020B0603020202020204" pitchFamily="34" charset="0"/>
              </a:rPr>
              <a:t>st</a:t>
            </a:r>
            <a:r>
              <a:rPr lang="en-GB" b="1" dirty="0">
                <a:solidFill>
                  <a:srgbClr val="000000"/>
                </a:solidFill>
                <a:effectLst>
                  <a:outerShdw blurRad="38100" dist="38100" dir="2700000" algn="tl">
                    <a:srgbClr val="000000">
                      <a:alpha val="43137"/>
                    </a:srgbClr>
                  </a:outerShdw>
                </a:effectLst>
                <a:latin typeface="Trebuchet MS" panose="020B0603020202020204" pitchFamily="34" charset="0"/>
              </a:rPr>
              <a:t> INTERNATIONAL MEDICAL CONFERENCE "ENVIRONMENT AND PUBLIC HEALTH” </a:t>
            </a:r>
            <a:r>
              <a:rPr lang="en-GB" b="1" i="1" dirty="0">
                <a:solidFill>
                  <a:srgbClr val="000000"/>
                </a:solidFill>
                <a:effectLst>
                  <a:outerShdw blurRad="38100" dist="38100" dir="2700000" algn="tl">
                    <a:srgbClr val="000000">
                      <a:alpha val="43137"/>
                    </a:srgbClr>
                  </a:outerShdw>
                </a:effectLst>
                <a:latin typeface="Trebuchet MS" panose="020B0603020202020204" pitchFamily="34" charset="0"/>
              </a:rPr>
              <a:t>MED ENV 2014,  Constanta, Romania</a:t>
            </a:r>
            <a:endParaRPr lang="en-GB" dirty="0">
              <a:solidFill>
                <a:srgbClr val="000000"/>
              </a:solidFill>
              <a:latin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noChangeArrowheads="1"/>
          </p:cNvSpPr>
          <p:nvPr>
            <p:ph type="title"/>
          </p:nvPr>
        </p:nvSpPr>
        <p:spPr>
          <a:xfrm>
            <a:off x="3581400" y="228600"/>
            <a:ext cx="5410200" cy="1143000"/>
          </a:xfrm>
        </p:spPr>
        <p:txBody>
          <a:bodyPr/>
          <a:lstStyle/>
          <a:p>
            <a:pPr eaLnBrk="1" hangingPunct="1"/>
            <a:r>
              <a:rPr lang="en-US" altLang="en-US" smtClean="0"/>
              <a:t>PM2,5 &amp;CVI</a:t>
            </a:r>
          </a:p>
        </p:txBody>
      </p:sp>
      <p:graphicFrame>
        <p:nvGraphicFramePr>
          <p:cNvPr id="4" name="Content Placeholder 3"/>
          <p:cNvGraphicFramePr>
            <a:graphicFrameLocks noGrp="1"/>
          </p:cNvGraphicFramePr>
          <p:nvPr>
            <p:ph idx="1"/>
          </p:nvPr>
        </p:nvGraphicFramePr>
        <p:xfrm>
          <a:off x="762000" y="1371600"/>
          <a:ext cx="8229600" cy="1482725"/>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645920">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370681">
                <a:tc>
                  <a:txBody>
                    <a:bodyPr/>
                    <a:lstStyle/>
                    <a:p>
                      <a:pPr marL="0" marR="0">
                        <a:lnSpc>
                          <a:spcPct val="115000"/>
                        </a:lnSpc>
                        <a:spcBef>
                          <a:spcPts val="0"/>
                        </a:spcBef>
                        <a:spcAft>
                          <a:spcPts val="0"/>
                        </a:spcAft>
                      </a:pPr>
                      <a:endParaRPr lang="en-US" sz="1600" dirty="0">
                        <a:latin typeface="Times New Roman"/>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i="1" dirty="0">
                          <a:latin typeface="Times New Roman"/>
                          <a:ea typeface="Calibri"/>
                          <a:cs typeface="Times New Roman"/>
                        </a:rPr>
                        <a:t>Least Squares</a:t>
                      </a:r>
                      <a:endParaRPr lang="en-US" sz="1600" dirty="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i="1">
                          <a:latin typeface="Times New Roman"/>
                          <a:ea typeface="Calibri"/>
                          <a:cs typeface="Times New Roman"/>
                        </a:rPr>
                        <a:t>Standard</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i="1">
                          <a:latin typeface="Times New Roman"/>
                          <a:ea typeface="Calibri"/>
                          <a:cs typeface="Times New Roman"/>
                        </a:rPr>
                        <a:t>T</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endParaRPr lang="en-US" sz="1600">
                        <a:latin typeface="Times New Roman"/>
                        <a:ea typeface="Calibri"/>
                        <a:cs typeface="Times New Roman"/>
                      </a:endParaRPr>
                    </a:p>
                  </a:txBody>
                  <a:tcPr marL="25400" marR="25400" marT="0" marB="0"/>
                </a:tc>
                <a:extLst>
                  <a:ext uri="{0D108BD9-81ED-4DB2-BD59-A6C34878D82A}">
                    <a16:rowId xmlns:a16="http://schemas.microsoft.com/office/drawing/2014/main" xmlns="" val="10000"/>
                  </a:ext>
                </a:extLst>
              </a:tr>
              <a:tr h="370681">
                <a:tc>
                  <a:txBody>
                    <a:bodyPr/>
                    <a:lstStyle/>
                    <a:p>
                      <a:pPr marL="0" marR="0">
                        <a:lnSpc>
                          <a:spcPct val="115000"/>
                        </a:lnSpc>
                        <a:spcBef>
                          <a:spcPts val="0"/>
                        </a:spcBef>
                        <a:spcAft>
                          <a:spcPts val="0"/>
                        </a:spcAft>
                      </a:pPr>
                      <a:r>
                        <a:rPr lang="en-US" sz="1600" i="1">
                          <a:latin typeface="Times New Roman"/>
                          <a:ea typeface="Calibri"/>
                          <a:cs typeface="Times New Roman"/>
                        </a:rPr>
                        <a:t>Parameter</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i="1">
                          <a:latin typeface="Times New Roman"/>
                          <a:ea typeface="Calibri"/>
                          <a:cs typeface="Times New Roman"/>
                        </a:rPr>
                        <a:t>Estimate</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i="1">
                          <a:latin typeface="Times New Roman"/>
                          <a:ea typeface="Calibri"/>
                          <a:cs typeface="Times New Roman"/>
                        </a:rPr>
                        <a:t>Error</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i="1">
                          <a:latin typeface="Times New Roman"/>
                          <a:ea typeface="Calibri"/>
                          <a:cs typeface="Times New Roman"/>
                        </a:rPr>
                        <a:t>Statistic</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i="1">
                          <a:latin typeface="Times New Roman"/>
                          <a:ea typeface="Calibri"/>
                          <a:cs typeface="Times New Roman"/>
                        </a:rPr>
                        <a:t>P-Value</a:t>
                      </a:r>
                      <a:endParaRPr lang="en-US" sz="1600">
                        <a:latin typeface="Calibri"/>
                        <a:ea typeface="Calibri"/>
                        <a:cs typeface="Times New Roman"/>
                      </a:endParaRPr>
                    </a:p>
                  </a:txBody>
                  <a:tcPr marL="25400" marR="25400" marT="0" marB="0"/>
                </a:tc>
                <a:extLst>
                  <a:ext uri="{0D108BD9-81ED-4DB2-BD59-A6C34878D82A}">
                    <a16:rowId xmlns:a16="http://schemas.microsoft.com/office/drawing/2014/main" xmlns="" val="10001"/>
                  </a:ext>
                </a:extLst>
              </a:tr>
              <a:tr h="370681">
                <a:tc>
                  <a:txBody>
                    <a:bodyPr/>
                    <a:lstStyle/>
                    <a:p>
                      <a:pPr marL="0" marR="0">
                        <a:lnSpc>
                          <a:spcPct val="115000"/>
                        </a:lnSpc>
                        <a:spcBef>
                          <a:spcPts val="0"/>
                        </a:spcBef>
                        <a:spcAft>
                          <a:spcPts val="0"/>
                        </a:spcAft>
                      </a:pPr>
                      <a:r>
                        <a:rPr lang="en-US" sz="1600">
                          <a:latin typeface="Times New Roman"/>
                          <a:ea typeface="Calibri"/>
                          <a:cs typeface="Times New Roman"/>
                        </a:rPr>
                        <a:t>Intercept</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a:solidFill>
                            <a:srgbClr val="FF0000"/>
                          </a:solidFill>
                          <a:latin typeface="Times New Roman"/>
                          <a:ea typeface="Calibri"/>
                          <a:cs typeface="Times New Roman"/>
                        </a:rPr>
                        <a:t>12,2664</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a:latin typeface="Times New Roman"/>
                          <a:ea typeface="Calibri"/>
                          <a:cs typeface="Times New Roman"/>
                        </a:rPr>
                        <a:t>0,348367</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a:latin typeface="Times New Roman"/>
                          <a:ea typeface="Calibri"/>
                          <a:cs typeface="Times New Roman"/>
                        </a:rPr>
                        <a:t>35,211</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a:latin typeface="Times New Roman"/>
                          <a:ea typeface="Calibri"/>
                          <a:cs typeface="Times New Roman"/>
                        </a:rPr>
                        <a:t>0,0000</a:t>
                      </a:r>
                      <a:endParaRPr lang="en-US" sz="1600">
                        <a:latin typeface="Calibri"/>
                        <a:ea typeface="Calibri"/>
                        <a:cs typeface="Times New Roman"/>
                      </a:endParaRPr>
                    </a:p>
                  </a:txBody>
                  <a:tcPr marL="25400" marR="25400" marT="0" marB="0"/>
                </a:tc>
                <a:extLst>
                  <a:ext uri="{0D108BD9-81ED-4DB2-BD59-A6C34878D82A}">
                    <a16:rowId xmlns:a16="http://schemas.microsoft.com/office/drawing/2014/main" xmlns="" val="10002"/>
                  </a:ext>
                </a:extLst>
              </a:tr>
              <a:tr h="370681">
                <a:tc>
                  <a:txBody>
                    <a:bodyPr/>
                    <a:lstStyle/>
                    <a:p>
                      <a:pPr marL="0" marR="0">
                        <a:lnSpc>
                          <a:spcPct val="115000"/>
                        </a:lnSpc>
                        <a:spcBef>
                          <a:spcPts val="0"/>
                        </a:spcBef>
                        <a:spcAft>
                          <a:spcPts val="0"/>
                        </a:spcAft>
                      </a:pPr>
                      <a:r>
                        <a:rPr lang="en-US" sz="1600">
                          <a:latin typeface="Times New Roman"/>
                          <a:ea typeface="Calibri"/>
                          <a:cs typeface="Times New Roman"/>
                        </a:rPr>
                        <a:t>Slope</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dirty="0">
                          <a:solidFill>
                            <a:srgbClr val="FF0000"/>
                          </a:solidFill>
                          <a:latin typeface="Times New Roman"/>
                          <a:ea typeface="Calibri"/>
                          <a:cs typeface="Times New Roman"/>
                        </a:rPr>
                        <a:t>0,0103877</a:t>
                      </a:r>
                      <a:endParaRPr lang="en-US" sz="1600" dirty="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a:latin typeface="Times New Roman"/>
                          <a:ea typeface="Calibri"/>
                          <a:cs typeface="Times New Roman"/>
                        </a:rPr>
                        <a:t>0,00475677</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a:latin typeface="Times New Roman"/>
                          <a:ea typeface="Calibri"/>
                          <a:cs typeface="Times New Roman"/>
                        </a:rPr>
                        <a:t>2,18378</a:t>
                      </a:r>
                      <a:endParaRPr lang="en-US" sz="1600">
                        <a:latin typeface="Calibri"/>
                        <a:ea typeface="Calibri"/>
                        <a:cs typeface="Times New Roman"/>
                      </a:endParaRPr>
                    </a:p>
                  </a:txBody>
                  <a:tcPr marL="25400" marR="25400" marT="0" marB="0"/>
                </a:tc>
                <a:tc>
                  <a:txBody>
                    <a:bodyPr/>
                    <a:lstStyle/>
                    <a:p>
                      <a:pPr marL="0" marR="0">
                        <a:lnSpc>
                          <a:spcPct val="115000"/>
                        </a:lnSpc>
                        <a:spcBef>
                          <a:spcPts val="0"/>
                        </a:spcBef>
                        <a:spcAft>
                          <a:spcPts val="0"/>
                        </a:spcAft>
                      </a:pPr>
                      <a:r>
                        <a:rPr lang="en-US" sz="1600" dirty="0">
                          <a:latin typeface="Times New Roman"/>
                          <a:ea typeface="Calibri"/>
                          <a:cs typeface="Times New Roman"/>
                        </a:rPr>
                        <a:t>0,0296</a:t>
                      </a:r>
                      <a:endParaRPr lang="en-US" sz="1600" dirty="0">
                        <a:latin typeface="Calibri"/>
                        <a:ea typeface="Calibri"/>
                        <a:cs typeface="Times New Roman"/>
                      </a:endParaRPr>
                    </a:p>
                  </a:txBody>
                  <a:tcPr marL="25400" marR="25400" marT="0" marB="0"/>
                </a:tc>
                <a:extLst>
                  <a:ext uri="{0D108BD9-81ED-4DB2-BD59-A6C34878D82A}">
                    <a16:rowId xmlns:a16="http://schemas.microsoft.com/office/drawing/2014/main" xmlns="" val="10003"/>
                  </a:ext>
                </a:extLst>
              </a:tr>
            </a:tbl>
          </a:graphicData>
        </a:graphic>
      </p:graphicFrame>
      <p:graphicFrame>
        <p:nvGraphicFramePr>
          <p:cNvPr id="5" name="Table 4"/>
          <p:cNvGraphicFramePr>
            <a:graphicFrameLocks noGrp="1"/>
          </p:cNvGraphicFramePr>
          <p:nvPr/>
        </p:nvGraphicFramePr>
        <p:xfrm>
          <a:off x="762000" y="3352800"/>
          <a:ext cx="8153400" cy="1143000"/>
        </p:xfrm>
        <a:graphic>
          <a:graphicData uri="http://schemas.openxmlformats.org/drawingml/2006/table">
            <a:tbl>
              <a:tblPr/>
              <a:tblGrid>
                <a:gridCol w="1535054">
                  <a:extLst>
                    <a:ext uri="{9D8B030D-6E8A-4147-A177-3AD203B41FA5}">
                      <a16:colId xmlns:a16="http://schemas.microsoft.com/office/drawing/2014/main" xmlns="" val="20000"/>
                    </a:ext>
                  </a:extLst>
                </a:gridCol>
                <a:gridCol w="1776636">
                  <a:extLst>
                    <a:ext uri="{9D8B030D-6E8A-4147-A177-3AD203B41FA5}">
                      <a16:colId xmlns:a16="http://schemas.microsoft.com/office/drawing/2014/main" xmlns="" val="20001"/>
                    </a:ext>
                  </a:extLst>
                </a:gridCol>
                <a:gridCol w="659318">
                  <a:extLst>
                    <a:ext uri="{9D8B030D-6E8A-4147-A177-3AD203B41FA5}">
                      <a16:colId xmlns:a16="http://schemas.microsoft.com/office/drawing/2014/main" xmlns="" val="20002"/>
                    </a:ext>
                  </a:extLst>
                </a:gridCol>
                <a:gridCol w="1565251">
                  <a:extLst>
                    <a:ext uri="{9D8B030D-6E8A-4147-A177-3AD203B41FA5}">
                      <a16:colId xmlns:a16="http://schemas.microsoft.com/office/drawing/2014/main" xmlns="" val="20003"/>
                    </a:ext>
                  </a:extLst>
                </a:gridCol>
                <a:gridCol w="1036790">
                  <a:extLst>
                    <a:ext uri="{9D8B030D-6E8A-4147-A177-3AD203B41FA5}">
                      <a16:colId xmlns:a16="http://schemas.microsoft.com/office/drawing/2014/main" xmlns="" val="20004"/>
                    </a:ext>
                  </a:extLst>
                </a:gridCol>
                <a:gridCol w="1580350">
                  <a:extLst>
                    <a:ext uri="{9D8B030D-6E8A-4147-A177-3AD203B41FA5}">
                      <a16:colId xmlns:a16="http://schemas.microsoft.com/office/drawing/2014/main" xmlns="" val="20005"/>
                    </a:ext>
                  </a:extLst>
                </a:gridCol>
              </a:tblGrid>
              <a:tr h="285750">
                <a:tc>
                  <a:txBody>
                    <a:bodyPr/>
                    <a:lstStyle/>
                    <a:p>
                      <a:pPr marL="0" marR="0">
                        <a:lnSpc>
                          <a:spcPct val="115000"/>
                        </a:lnSpc>
                        <a:spcBef>
                          <a:spcPts val="0"/>
                        </a:spcBef>
                        <a:spcAft>
                          <a:spcPts val="0"/>
                        </a:spcAft>
                      </a:pPr>
                      <a:r>
                        <a:rPr lang="en-US" sz="1600" i="1">
                          <a:latin typeface="Times New Roman"/>
                          <a:ea typeface="Calibri"/>
                          <a:cs typeface="Times New Roman"/>
                        </a:rPr>
                        <a:t>Source</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latin typeface="Times New Roman"/>
                          <a:ea typeface="Calibri"/>
                          <a:cs typeface="Times New Roman"/>
                        </a:rPr>
                        <a:t>Sum of Squares</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latin typeface="Times New Roman"/>
                          <a:ea typeface="Calibri"/>
                          <a:cs typeface="Times New Roman"/>
                        </a:rPr>
                        <a:t>Df</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latin typeface="Times New Roman"/>
                          <a:ea typeface="Calibri"/>
                          <a:cs typeface="Times New Roman"/>
                        </a:rPr>
                        <a:t>Mean Square</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latin typeface="Times New Roman"/>
                          <a:ea typeface="Calibri"/>
                          <a:cs typeface="Times New Roman"/>
                        </a:rPr>
                        <a:t>F-Ratio</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latin typeface="Times New Roman"/>
                          <a:ea typeface="Calibri"/>
                          <a:cs typeface="Times New Roman"/>
                        </a:rPr>
                        <a:t>P-Value</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5750">
                <a:tc>
                  <a:txBody>
                    <a:bodyPr/>
                    <a:lstStyle/>
                    <a:p>
                      <a:pPr marL="0" marR="0">
                        <a:lnSpc>
                          <a:spcPct val="115000"/>
                        </a:lnSpc>
                        <a:spcBef>
                          <a:spcPts val="0"/>
                        </a:spcBef>
                        <a:spcAft>
                          <a:spcPts val="0"/>
                        </a:spcAft>
                      </a:pPr>
                      <a:r>
                        <a:rPr lang="en-US" sz="1600">
                          <a:latin typeface="Times New Roman"/>
                          <a:ea typeface="Calibri"/>
                          <a:cs typeface="Times New Roman"/>
                        </a:rPr>
                        <a:t>Model</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Times New Roman"/>
                          <a:ea typeface="Calibri"/>
                          <a:cs typeface="Times New Roman"/>
                        </a:rPr>
                        <a:t>109,345</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Times New Roman"/>
                          <a:ea typeface="Calibri"/>
                          <a:cs typeface="Times New Roman"/>
                        </a:rPr>
                        <a:t>1</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Times New Roman"/>
                          <a:ea typeface="Calibri"/>
                          <a:cs typeface="Times New Roman"/>
                        </a:rPr>
                        <a:t>109,345</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Times New Roman"/>
                          <a:ea typeface="Calibri"/>
                          <a:cs typeface="Times New Roman"/>
                        </a:rPr>
                        <a:t>4,77</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FF0000"/>
                          </a:solidFill>
                          <a:latin typeface="Times New Roman"/>
                          <a:ea typeface="Calibri"/>
                          <a:cs typeface="Times New Roman"/>
                        </a:rPr>
                        <a:t>0,0296</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85750">
                <a:tc>
                  <a:txBody>
                    <a:bodyPr/>
                    <a:lstStyle/>
                    <a:p>
                      <a:pPr marL="0" marR="0">
                        <a:lnSpc>
                          <a:spcPct val="115000"/>
                        </a:lnSpc>
                        <a:spcBef>
                          <a:spcPts val="0"/>
                        </a:spcBef>
                        <a:spcAft>
                          <a:spcPts val="0"/>
                        </a:spcAft>
                      </a:pPr>
                      <a:r>
                        <a:rPr lang="en-US" sz="1600">
                          <a:latin typeface="Times New Roman"/>
                          <a:ea typeface="Calibri"/>
                          <a:cs typeface="Times New Roman"/>
                        </a:rPr>
                        <a:t>Residual</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Times New Roman"/>
                          <a:ea typeface="Calibri"/>
                          <a:cs typeface="Times New Roman"/>
                        </a:rPr>
                        <a:t>8300,2</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Times New Roman"/>
                          <a:ea typeface="Calibri"/>
                          <a:cs typeface="Times New Roman"/>
                        </a:rPr>
                        <a:t>362</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Times New Roman"/>
                          <a:ea typeface="Calibri"/>
                          <a:cs typeface="Times New Roman"/>
                        </a:rPr>
                        <a:t>22,9287</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85750">
                <a:tc>
                  <a:txBody>
                    <a:bodyPr/>
                    <a:lstStyle/>
                    <a:p>
                      <a:pPr marL="0" marR="0">
                        <a:lnSpc>
                          <a:spcPct val="115000"/>
                        </a:lnSpc>
                        <a:spcBef>
                          <a:spcPts val="0"/>
                        </a:spcBef>
                        <a:spcAft>
                          <a:spcPts val="0"/>
                        </a:spcAft>
                      </a:pPr>
                      <a:r>
                        <a:rPr lang="en-US" sz="1600">
                          <a:latin typeface="Times New Roman"/>
                          <a:ea typeface="Calibri"/>
                          <a:cs typeface="Times New Roman"/>
                        </a:rPr>
                        <a:t>Total (Corr.)</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Times New Roman"/>
                          <a:ea typeface="Calibri"/>
                          <a:cs typeface="Times New Roman"/>
                        </a:rPr>
                        <a:t>8409,55</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Times New Roman"/>
                          <a:ea typeface="Calibri"/>
                          <a:cs typeface="Times New Roman"/>
                        </a:rPr>
                        <a:t>363</a:t>
                      </a:r>
                      <a:endParaRPr lang="en-US"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dirty="0">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56392" name="TextBox 5"/>
          <p:cNvSpPr txBox="1">
            <a:spLocks noChangeArrowheads="1"/>
          </p:cNvSpPr>
          <p:nvPr/>
        </p:nvSpPr>
        <p:spPr bwMode="auto">
          <a:xfrm>
            <a:off x="762000" y="4651375"/>
            <a:ext cx="8077200" cy="646113"/>
          </a:xfrm>
          <a:prstGeom prst="rect">
            <a:avLst/>
          </a:prstGeom>
          <a:noFill/>
          <a:ln w="9525">
            <a:noFill/>
            <a:miter lim="800000"/>
            <a:headEnd/>
            <a:tailEnd/>
          </a:ln>
        </p:spPr>
        <p:txBody>
          <a:bodyPr>
            <a:spAutoFit/>
          </a:bodyPr>
          <a:lstStyle/>
          <a:p>
            <a:pPr eaLnBrk="1" hangingPunct="1"/>
            <a:r>
              <a:rPr lang="en-US" altLang="en-US">
                <a:latin typeface="Calibri" pitchFamily="34" charset="0"/>
                <a:cs typeface="Arial" pitchFamily="34" charset="0"/>
              </a:rPr>
              <a:t>Since the P-value in the ANOVA table is less than 0,05, there is a statistically significant relationship between Col_5 and Col_2 at the 95,0% confidence level.</a:t>
            </a:r>
          </a:p>
        </p:txBody>
      </p:sp>
      <p:sp>
        <p:nvSpPr>
          <p:cNvPr id="6" name="TextBox 5"/>
          <p:cNvSpPr txBox="1"/>
          <p:nvPr/>
        </p:nvSpPr>
        <p:spPr>
          <a:xfrm>
            <a:off x="838200" y="5486400"/>
            <a:ext cx="7924800" cy="1200150"/>
          </a:xfrm>
          <a:prstGeom prst="rect">
            <a:avLst/>
          </a:prstGeom>
          <a:noFill/>
        </p:spPr>
        <p:txBody>
          <a:bodyPr>
            <a:spAutoFit/>
          </a:bodyPr>
          <a:lstStyle/>
          <a:p>
            <a:pPr fontAlgn="auto">
              <a:spcBef>
                <a:spcPts val="0"/>
              </a:spcBef>
              <a:spcAft>
                <a:spcPts val="0"/>
              </a:spcAft>
              <a:defRPr/>
            </a:pPr>
            <a:r>
              <a:rPr lang="en-US" altLang="en-US" b="1" dirty="0">
                <a:solidFill>
                  <a:srgbClr val="000000"/>
                </a:solidFill>
                <a:latin typeface="Arial" charset="0"/>
              </a:rPr>
              <a:t>MIHAIL KOCHUBOVSKI. AMBIENT AIR QUALITY (PM10 AND PM2.5) IN SKOPJE AND EVALUATION OF THE HEALTH EFFECTS IN 2012. </a:t>
            </a:r>
            <a:r>
              <a:rPr lang="en-GB" b="1" dirty="0">
                <a:solidFill>
                  <a:srgbClr val="000000"/>
                </a:solidFill>
                <a:effectLst>
                  <a:outerShdw blurRad="38100" dist="38100" dir="2700000" algn="tl">
                    <a:srgbClr val="000000">
                      <a:alpha val="43137"/>
                    </a:srgbClr>
                  </a:outerShdw>
                </a:effectLst>
                <a:latin typeface="Trebuchet MS" panose="020B0603020202020204" pitchFamily="34" charset="0"/>
              </a:rPr>
              <a:t>1</a:t>
            </a:r>
            <a:r>
              <a:rPr lang="en-GB" b="1" baseline="30000" dirty="0">
                <a:solidFill>
                  <a:srgbClr val="000000"/>
                </a:solidFill>
                <a:effectLst>
                  <a:outerShdw blurRad="38100" dist="38100" dir="2700000" algn="tl">
                    <a:srgbClr val="000000">
                      <a:alpha val="43137"/>
                    </a:srgbClr>
                  </a:outerShdw>
                </a:effectLst>
                <a:latin typeface="Trebuchet MS" panose="020B0603020202020204" pitchFamily="34" charset="0"/>
              </a:rPr>
              <a:t>st</a:t>
            </a:r>
            <a:r>
              <a:rPr lang="en-GB" b="1" dirty="0">
                <a:solidFill>
                  <a:srgbClr val="000000"/>
                </a:solidFill>
                <a:effectLst>
                  <a:outerShdw blurRad="38100" dist="38100" dir="2700000" algn="tl">
                    <a:srgbClr val="000000">
                      <a:alpha val="43137"/>
                    </a:srgbClr>
                  </a:outerShdw>
                </a:effectLst>
                <a:latin typeface="Trebuchet MS" panose="020B0603020202020204" pitchFamily="34" charset="0"/>
              </a:rPr>
              <a:t> INTERNATIONAL MEDICAL CONFERENCE "ENVIRONMENT AND PUBLIC HEALTH” </a:t>
            </a:r>
            <a:r>
              <a:rPr lang="en-GB" b="1" i="1" dirty="0">
                <a:solidFill>
                  <a:srgbClr val="000000"/>
                </a:solidFill>
                <a:effectLst>
                  <a:outerShdw blurRad="38100" dist="38100" dir="2700000" algn="tl">
                    <a:srgbClr val="000000">
                      <a:alpha val="43137"/>
                    </a:srgbClr>
                  </a:outerShdw>
                </a:effectLst>
                <a:latin typeface="Trebuchet MS" panose="020B0603020202020204" pitchFamily="34" charset="0"/>
              </a:rPr>
              <a:t>MED ENV 2014,  Constanta, Romania</a:t>
            </a:r>
            <a:endParaRPr lang="en-GB" dirty="0">
              <a:solidFill>
                <a:srgbClr val="000000"/>
              </a:solidFill>
              <a:latin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0" y="30163"/>
            <a:ext cx="8915400" cy="3475037"/>
          </a:xfrm>
          <a:prstGeom prst="rect">
            <a:avLst/>
          </a:prstGeom>
          <a:noFill/>
          <a:ln w="9525">
            <a:noFill/>
            <a:miter lim="800000"/>
            <a:headEnd/>
            <a:tailEnd/>
          </a:ln>
        </p:spPr>
      </p:pic>
      <p:pic>
        <p:nvPicPr>
          <p:cNvPr id="57347" name="Picture 3"/>
          <p:cNvPicPr>
            <a:picLocks noChangeAspect="1" noChangeArrowheads="1"/>
          </p:cNvPicPr>
          <p:nvPr/>
        </p:nvPicPr>
        <p:blipFill>
          <a:blip r:embed="rId3"/>
          <a:srcRect/>
          <a:stretch>
            <a:fillRect/>
          </a:stretch>
        </p:blipFill>
        <p:spPr bwMode="auto">
          <a:xfrm>
            <a:off x="0" y="1066800"/>
            <a:ext cx="9144000" cy="3581400"/>
          </a:xfrm>
          <a:prstGeom prst="rect">
            <a:avLst/>
          </a:prstGeom>
          <a:noFill/>
          <a:ln w="9525">
            <a:noFill/>
            <a:miter lim="800000"/>
            <a:headEnd/>
            <a:tailEnd/>
          </a:ln>
        </p:spPr>
      </p:pic>
      <p:pic>
        <p:nvPicPr>
          <p:cNvPr id="57348" name="Picture 4"/>
          <p:cNvPicPr>
            <a:picLocks noChangeAspect="1" noChangeArrowheads="1"/>
          </p:cNvPicPr>
          <p:nvPr/>
        </p:nvPicPr>
        <p:blipFill>
          <a:blip r:embed="rId4"/>
          <a:srcRect/>
          <a:stretch>
            <a:fillRect/>
          </a:stretch>
        </p:blipFill>
        <p:spPr bwMode="auto">
          <a:xfrm>
            <a:off x="0" y="3505200"/>
            <a:ext cx="9144000" cy="3352800"/>
          </a:xfrm>
          <a:prstGeom prst="rect">
            <a:avLst/>
          </a:prstGeom>
          <a:noFill/>
          <a:ln w="9525">
            <a:noFill/>
            <a:miter lim="800000"/>
            <a:headEnd/>
            <a:tailEnd/>
          </a:ln>
        </p:spPr>
      </p:pic>
      <p:sp>
        <p:nvSpPr>
          <p:cNvPr id="57349" name="TextBox 1"/>
          <p:cNvSpPr txBox="1">
            <a:spLocks noChangeArrowheads="1"/>
          </p:cNvSpPr>
          <p:nvPr/>
        </p:nvSpPr>
        <p:spPr bwMode="auto">
          <a:xfrm>
            <a:off x="381000" y="6096000"/>
            <a:ext cx="5410200" cy="369888"/>
          </a:xfrm>
          <a:prstGeom prst="rect">
            <a:avLst/>
          </a:prstGeom>
          <a:noFill/>
          <a:ln w="9525">
            <a:noFill/>
            <a:miter lim="800000"/>
            <a:headEnd/>
            <a:tailEnd/>
          </a:ln>
        </p:spPr>
        <p:txBody>
          <a:bodyPr>
            <a:spAutoFit/>
          </a:bodyPr>
          <a:lstStyle/>
          <a:p>
            <a:r>
              <a:rPr lang="ru-RU" altLang="en-US" b="1"/>
              <a:t>Превод: Проф. д-р Михаил Кочубовски</a:t>
            </a:r>
            <a:r>
              <a:rPr lang="mk-MK" altLang="en-US" b="1"/>
              <a:t>, 2013</a:t>
            </a:r>
            <a:endParaRPr lang="ru-RU" altLang="en-US"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p:txBody>
          <a:bodyPr/>
          <a:lstStyle/>
          <a:p>
            <a:r>
              <a:rPr lang="mk-MK" altLang="mk-MK" smtClean="0"/>
              <a:t>Извори на аерозагадување</a:t>
            </a:r>
          </a:p>
        </p:txBody>
      </p:sp>
      <p:sp>
        <p:nvSpPr>
          <p:cNvPr id="10243" name="Content Placeholder 2"/>
          <p:cNvSpPr>
            <a:spLocks noGrp="1" noChangeArrowheads="1"/>
          </p:cNvSpPr>
          <p:nvPr>
            <p:ph idx="1"/>
          </p:nvPr>
        </p:nvSpPr>
        <p:spPr>
          <a:xfrm>
            <a:off x="795338" y="2286000"/>
            <a:ext cx="8153400" cy="4191000"/>
          </a:xfrm>
        </p:spPr>
        <p:txBody>
          <a:bodyPr/>
          <a:lstStyle/>
          <a:p>
            <a:pPr algn="just"/>
            <a:r>
              <a:rPr lang="mk-MK" altLang="mk-MK" b="1" smtClean="0">
                <a:solidFill>
                  <a:srgbClr val="FF3300"/>
                </a:solidFill>
                <a:cs typeface="Arial" pitchFamily="34" charset="0"/>
                <a:sym typeface="Symbol" pitchFamily="18" charset="2"/>
              </a:rPr>
              <a:t>Општи извори</a:t>
            </a:r>
            <a:r>
              <a:rPr lang="mk-MK" altLang="mk-MK" b="1" smtClean="0">
                <a:solidFill>
                  <a:srgbClr val="FF3300"/>
                </a:solidFill>
                <a:cs typeface="Arial" pitchFamily="34" charset="0"/>
              </a:rPr>
              <a:t> </a:t>
            </a:r>
            <a:r>
              <a:rPr lang="mk-MK" altLang="mk-MK" b="1" smtClean="0">
                <a:solidFill>
                  <a:srgbClr val="000000"/>
                </a:solidFill>
                <a:cs typeface="Arial" pitchFamily="34" charset="0"/>
              </a:rPr>
              <a:t>(домаќинства и топлани)</a:t>
            </a:r>
          </a:p>
          <a:p>
            <a:pPr algn="just"/>
            <a:r>
              <a:rPr lang="mk-MK" altLang="mk-MK" b="1" smtClean="0">
                <a:solidFill>
                  <a:srgbClr val="FF3300"/>
                </a:solidFill>
                <a:cs typeface="Arial" pitchFamily="34" charset="0"/>
              </a:rPr>
              <a:t>Загадувачи од сообраќајот</a:t>
            </a:r>
          </a:p>
          <a:p>
            <a:pPr algn="just"/>
            <a:r>
              <a:rPr lang="mk-MK" altLang="mk-MK" b="1" smtClean="0">
                <a:solidFill>
                  <a:srgbClr val="FF3300"/>
                </a:solidFill>
                <a:cs typeface="Arial" pitchFamily="34" charset="0"/>
              </a:rPr>
              <a:t>Специфични згадувачи </a:t>
            </a:r>
            <a:r>
              <a:rPr lang="mk-MK" altLang="mk-MK" b="1" smtClean="0">
                <a:solidFill>
                  <a:srgbClr val="000000"/>
                </a:solidFill>
                <a:cs typeface="Arial" pitchFamily="34" charset="0"/>
              </a:rPr>
              <a:t>(индустрија) </a:t>
            </a:r>
          </a:p>
          <a:p>
            <a:pPr>
              <a:buFontTx/>
              <a:buNone/>
            </a:pPr>
            <a:r>
              <a:rPr lang="mk-MK" altLang="mk-MK" b="1" smtClean="0">
                <a:cs typeface="Arial" pitchFamily="34" charset="0"/>
              </a:rPr>
              <a:t>   </a:t>
            </a:r>
            <a:r>
              <a:rPr lang="mk-MK" altLang="mk-MK" sz="2600" b="1" smtClean="0">
                <a:solidFill>
                  <a:srgbClr val="0070C0"/>
                </a:solidFill>
                <a:cs typeface="Arial" pitchFamily="34" charset="0"/>
              </a:rPr>
              <a:t>При тоа согорувањето е најраспространетиот извор на загадување на атмосферата. Како последица на непотполното согорување настанува чадот, а сулфурните соединенија содржани речиси во сите горива се оксидираат во сулфурни оксиди.</a:t>
            </a:r>
            <a:endParaRPr lang="en-US" altLang="mk-MK" sz="2600" smtClean="0">
              <a:solidFill>
                <a:srgbClr val="0070C0"/>
              </a:solidFill>
              <a:cs typeface="Arial" pitchFamily="34" charset="0"/>
            </a:endParaRPr>
          </a:p>
          <a:p>
            <a:endParaRPr lang="mk-MK" altLang="mk-MK"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noChangeArrowheads="1"/>
          </p:cNvSpPr>
          <p:nvPr>
            <p:ph type="title"/>
          </p:nvPr>
        </p:nvSpPr>
        <p:spPr>
          <a:xfrm>
            <a:off x="762000" y="0"/>
            <a:ext cx="7924800" cy="1219200"/>
          </a:xfrm>
          <a:solidFill>
            <a:schemeClr val="bg1"/>
          </a:solidFill>
        </p:spPr>
        <p:txBody>
          <a:bodyPr/>
          <a:lstStyle/>
          <a:p>
            <a:r>
              <a:rPr lang="mk-MK" altLang="en-US" sz="2400" smtClean="0">
                <a:latin typeface="Verdana" pitchFamily="34" charset="0"/>
                <a:ea typeface="Verdana" pitchFamily="34" charset="0"/>
                <a:cs typeface="Verdana" pitchFamily="34" charset="0"/>
              </a:rPr>
              <a:t/>
            </a:r>
            <a:br>
              <a:rPr lang="mk-MK" altLang="en-US" sz="2400" smtClean="0">
                <a:latin typeface="Verdana" pitchFamily="34" charset="0"/>
                <a:ea typeface="Verdana" pitchFamily="34" charset="0"/>
                <a:cs typeface="Verdana" pitchFamily="34" charset="0"/>
              </a:rPr>
            </a:br>
            <a:r>
              <a:rPr lang="mk-MK" altLang="en-US" sz="2400" smtClean="0">
                <a:latin typeface="Verdana" pitchFamily="34" charset="0"/>
                <a:ea typeface="Verdana" pitchFamily="34" charset="0"/>
                <a:cs typeface="Verdana" pitchFamily="34" charset="0"/>
              </a:rPr>
              <a:t/>
            </a:r>
            <a:br>
              <a:rPr lang="mk-MK" altLang="en-US" sz="2400" smtClean="0">
                <a:latin typeface="Verdana" pitchFamily="34" charset="0"/>
                <a:ea typeface="Verdana" pitchFamily="34" charset="0"/>
                <a:cs typeface="Verdana" pitchFamily="34" charset="0"/>
              </a:rPr>
            </a:br>
            <a:r>
              <a:rPr lang="mk-MK" altLang="en-US" sz="2400" smtClean="0">
                <a:latin typeface="Verdana" pitchFamily="34" charset="0"/>
                <a:ea typeface="Verdana" pitchFamily="34" charset="0"/>
                <a:cs typeface="Verdana" pitchFamily="34" charset="0"/>
              </a:rPr>
              <a:t/>
            </a:r>
            <a:br>
              <a:rPr lang="mk-MK" altLang="en-US" sz="2400" smtClean="0">
                <a:latin typeface="Verdana" pitchFamily="34" charset="0"/>
                <a:ea typeface="Verdana" pitchFamily="34" charset="0"/>
                <a:cs typeface="Verdana" pitchFamily="34" charset="0"/>
              </a:rPr>
            </a:br>
            <a:r>
              <a:rPr lang="mk-MK" altLang="en-US" sz="2400" smtClean="0">
                <a:latin typeface="Verdana" pitchFamily="34" charset="0"/>
                <a:ea typeface="Verdana" pitchFamily="34" charset="0"/>
                <a:cs typeface="Verdana" pitchFamily="34" charset="0"/>
              </a:rPr>
              <a:t/>
            </a:r>
            <a:br>
              <a:rPr lang="mk-MK" altLang="en-US" sz="2400" smtClean="0">
                <a:latin typeface="Verdana" pitchFamily="34" charset="0"/>
                <a:ea typeface="Verdana" pitchFamily="34" charset="0"/>
                <a:cs typeface="Verdana" pitchFamily="34" charset="0"/>
              </a:rPr>
            </a:br>
            <a:r>
              <a:rPr lang="mk-MK" altLang="en-US" sz="2400" smtClean="0">
                <a:latin typeface="Verdana" pitchFamily="34" charset="0"/>
                <a:ea typeface="Verdana" pitchFamily="34" charset="0"/>
                <a:cs typeface="Verdana" pitchFamily="34" charset="0"/>
              </a:rPr>
              <a:t>Први национални проценки на Еколошкото оптоварување со болести за</a:t>
            </a:r>
            <a:r>
              <a:rPr lang="en-US" altLang="en-US" sz="2400" smtClean="0">
                <a:latin typeface="Verdana" pitchFamily="34" charset="0"/>
                <a:ea typeface="Verdana" pitchFamily="34" charset="0"/>
                <a:cs typeface="Verdana" pitchFamily="34" charset="0"/>
              </a:rPr>
              <a:t> PM2.5 </a:t>
            </a:r>
            <a:r>
              <a:rPr lang="mk-MK" altLang="en-US" sz="2400" smtClean="0">
                <a:latin typeface="Verdana" pitchFamily="34" charset="0"/>
                <a:ea typeface="Verdana" pitchFamily="34" charset="0"/>
                <a:cs typeface="Verdana" pitchFamily="34" charset="0"/>
              </a:rPr>
              <a:t>како селектиран стресор во РМ</a:t>
            </a:r>
            <a:endParaRPr lang="mk-MK" altLang="en-US" sz="2400" smtClean="0"/>
          </a:p>
        </p:txBody>
      </p:sp>
      <p:sp>
        <p:nvSpPr>
          <p:cNvPr id="3" name="Content Placeholder 2"/>
          <p:cNvSpPr>
            <a:spLocks noGrp="1"/>
          </p:cNvSpPr>
          <p:nvPr>
            <p:ph idx="1"/>
          </p:nvPr>
        </p:nvSpPr>
        <p:spPr/>
        <p:txBody>
          <a:bodyPr/>
          <a:lstStyle/>
          <a:p>
            <a:pPr marL="457200" indent="-457200">
              <a:buFont typeface="Wingdings" pitchFamily="2" charset="2"/>
              <a:buNone/>
              <a:defRPr/>
            </a:pPr>
            <a:endParaRPr lang="mk-MK" dirty="0">
              <a:latin typeface="Verdana" pitchFamily="34" charset="0"/>
              <a:ea typeface="Verdana" pitchFamily="34" charset="0"/>
              <a:cs typeface="Verdana" pitchFamily="34" charset="0"/>
            </a:endParaRPr>
          </a:p>
          <a:p>
            <a:pPr>
              <a:buFont typeface="Wingdings" pitchFamily="2" charset="2"/>
              <a:buNone/>
              <a:defRPr/>
            </a:pPr>
            <a:endParaRPr lang="mk-MK" dirty="0"/>
          </a:p>
        </p:txBody>
      </p:sp>
      <p:graphicFrame>
        <p:nvGraphicFramePr>
          <p:cNvPr id="9" name="Table 8"/>
          <p:cNvGraphicFramePr>
            <a:graphicFrameLocks noGrp="1"/>
          </p:cNvGraphicFramePr>
          <p:nvPr/>
        </p:nvGraphicFramePr>
        <p:xfrm>
          <a:off x="0" y="1371600"/>
          <a:ext cx="9144000" cy="2438400"/>
        </p:xfrm>
        <a:graphic>
          <a:graphicData uri="http://schemas.openxmlformats.org/drawingml/2006/table">
            <a:tbl>
              <a:tblPr/>
              <a:tblGrid>
                <a:gridCol w="426127">
                  <a:extLst>
                    <a:ext uri="{9D8B030D-6E8A-4147-A177-3AD203B41FA5}">
                      <a16:colId xmlns:a16="http://schemas.microsoft.com/office/drawing/2014/main" xmlns="" val="20000"/>
                    </a:ext>
                  </a:extLst>
                </a:gridCol>
                <a:gridCol w="792334">
                  <a:extLst>
                    <a:ext uri="{9D8B030D-6E8A-4147-A177-3AD203B41FA5}">
                      <a16:colId xmlns:a16="http://schemas.microsoft.com/office/drawing/2014/main" xmlns="" val="20001"/>
                    </a:ext>
                  </a:extLst>
                </a:gridCol>
                <a:gridCol w="426127">
                  <a:extLst>
                    <a:ext uri="{9D8B030D-6E8A-4147-A177-3AD203B41FA5}">
                      <a16:colId xmlns:a16="http://schemas.microsoft.com/office/drawing/2014/main" xmlns="" val="20002"/>
                    </a:ext>
                  </a:extLst>
                </a:gridCol>
                <a:gridCol w="541537">
                  <a:extLst>
                    <a:ext uri="{9D8B030D-6E8A-4147-A177-3AD203B41FA5}">
                      <a16:colId xmlns:a16="http://schemas.microsoft.com/office/drawing/2014/main" xmlns="" val="20003"/>
                    </a:ext>
                  </a:extLst>
                </a:gridCol>
                <a:gridCol w="472735">
                  <a:extLst>
                    <a:ext uri="{9D8B030D-6E8A-4147-A177-3AD203B41FA5}">
                      <a16:colId xmlns:a16="http://schemas.microsoft.com/office/drawing/2014/main" xmlns="" val="20004"/>
                    </a:ext>
                  </a:extLst>
                </a:gridCol>
                <a:gridCol w="426127">
                  <a:extLst>
                    <a:ext uri="{9D8B030D-6E8A-4147-A177-3AD203B41FA5}">
                      <a16:colId xmlns:a16="http://schemas.microsoft.com/office/drawing/2014/main" xmlns="" val="20005"/>
                    </a:ext>
                  </a:extLst>
                </a:gridCol>
                <a:gridCol w="470518">
                  <a:extLst>
                    <a:ext uri="{9D8B030D-6E8A-4147-A177-3AD203B41FA5}">
                      <a16:colId xmlns:a16="http://schemas.microsoft.com/office/drawing/2014/main" xmlns="" val="20006"/>
                    </a:ext>
                  </a:extLst>
                </a:gridCol>
                <a:gridCol w="452761">
                  <a:extLst>
                    <a:ext uri="{9D8B030D-6E8A-4147-A177-3AD203B41FA5}">
                      <a16:colId xmlns:a16="http://schemas.microsoft.com/office/drawing/2014/main" xmlns="" val="20007"/>
                    </a:ext>
                  </a:extLst>
                </a:gridCol>
                <a:gridCol w="426127">
                  <a:extLst>
                    <a:ext uri="{9D8B030D-6E8A-4147-A177-3AD203B41FA5}">
                      <a16:colId xmlns:a16="http://schemas.microsoft.com/office/drawing/2014/main" xmlns="" val="20008"/>
                    </a:ext>
                  </a:extLst>
                </a:gridCol>
                <a:gridCol w="559294">
                  <a:extLst>
                    <a:ext uri="{9D8B030D-6E8A-4147-A177-3AD203B41FA5}">
                      <a16:colId xmlns:a16="http://schemas.microsoft.com/office/drawing/2014/main" xmlns="" val="20009"/>
                    </a:ext>
                  </a:extLst>
                </a:gridCol>
                <a:gridCol w="497151">
                  <a:extLst>
                    <a:ext uri="{9D8B030D-6E8A-4147-A177-3AD203B41FA5}">
                      <a16:colId xmlns:a16="http://schemas.microsoft.com/office/drawing/2014/main" xmlns="" val="20010"/>
                    </a:ext>
                  </a:extLst>
                </a:gridCol>
                <a:gridCol w="426127">
                  <a:extLst>
                    <a:ext uri="{9D8B030D-6E8A-4147-A177-3AD203B41FA5}">
                      <a16:colId xmlns:a16="http://schemas.microsoft.com/office/drawing/2014/main" xmlns="" val="20011"/>
                    </a:ext>
                  </a:extLst>
                </a:gridCol>
                <a:gridCol w="426127">
                  <a:extLst>
                    <a:ext uri="{9D8B030D-6E8A-4147-A177-3AD203B41FA5}">
                      <a16:colId xmlns:a16="http://schemas.microsoft.com/office/drawing/2014/main" xmlns="" val="20012"/>
                    </a:ext>
                  </a:extLst>
                </a:gridCol>
                <a:gridCol w="685800">
                  <a:extLst>
                    <a:ext uri="{9D8B030D-6E8A-4147-A177-3AD203B41FA5}">
                      <a16:colId xmlns:a16="http://schemas.microsoft.com/office/drawing/2014/main" xmlns="" val="20013"/>
                    </a:ext>
                  </a:extLst>
                </a:gridCol>
                <a:gridCol w="978763">
                  <a:extLst>
                    <a:ext uri="{9D8B030D-6E8A-4147-A177-3AD203B41FA5}">
                      <a16:colId xmlns:a16="http://schemas.microsoft.com/office/drawing/2014/main" xmlns="" val="20014"/>
                    </a:ext>
                  </a:extLst>
                </a:gridCol>
                <a:gridCol w="568171">
                  <a:extLst>
                    <a:ext uri="{9D8B030D-6E8A-4147-A177-3AD203B41FA5}">
                      <a16:colId xmlns:a16="http://schemas.microsoft.com/office/drawing/2014/main" xmlns="" val="20015"/>
                    </a:ext>
                  </a:extLst>
                </a:gridCol>
                <a:gridCol w="568171">
                  <a:extLst>
                    <a:ext uri="{9D8B030D-6E8A-4147-A177-3AD203B41FA5}">
                      <a16:colId xmlns:a16="http://schemas.microsoft.com/office/drawing/2014/main" xmlns="" val="20016"/>
                    </a:ext>
                  </a:extLst>
                </a:gridCol>
              </a:tblGrid>
              <a:tr h="239178">
                <a:tc gridSpan="17">
                  <a:txBody>
                    <a:bodyPr/>
                    <a:lstStyle/>
                    <a:p>
                      <a:pPr algn="ctr" fontAlgn="ctr"/>
                      <a:r>
                        <a:rPr lang="en-US" sz="1050" b="1" i="0" u="none" strike="noStrike" dirty="0">
                          <a:solidFill>
                            <a:srgbClr val="000000"/>
                          </a:solidFill>
                          <a:latin typeface="Calibri"/>
                        </a:rPr>
                        <a:t>Macedonia estimates -</a:t>
                      </a:r>
                      <a:r>
                        <a:rPr lang="mk-MK" sz="1050" b="1" i="0" u="none" strike="noStrike" dirty="0">
                          <a:solidFill>
                            <a:srgbClr val="000000"/>
                          </a:solidFill>
                          <a:latin typeface="Calibri"/>
                        </a:rPr>
                        <a:t> </a:t>
                      </a:r>
                      <a:r>
                        <a:rPr lang="en-US" sz="1050" b="1" i="0" u="none" strike="noStrike" dirty="0">
                          <a:solidFill>
                            <a:srgbClr val="000000"/>
                          </a:solidFill>
                          <a:latin typeface="Calibri"/>
                        </a:rPr>
                        <a:t>Lung </a:t>
                      </a:r>
                      <a:r>
                        <a:rPr lang="en-US" sz="1050" b="1" i="0" u="none" strike="noStrike" dirty="0" err="1">
                          <a:solidFill>
                            <a:srgbClr val="000000"/>
                          </a:solidFill>
                          <a:latin typeface="Calibri"/>
                        </a:rPr>
                        <a:t>Cuncer</a:t>
                      </a:r>
                      <a:endParaRPr lang="en-US" sz="1050" b="1"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extLst>
                  <a:ext uri="{0D108BD9-81ED-4DB2-BD59-A6C34878D82A}">
                    <a16:rowId xmlns:a16="http://schemas.microsoft.com/office/drawing/2014/main" xmlns="" val="10000"/>
                  </a:ext>
                </a:extLst>
              </a:tr>
              <a:tr h="1447032">
                <a:tc>
                  <a:txBody>
                    <a:bodyPr/>
                    <a:lstStyle/>
                    <a:p>
                      <a:pPr algn="ctr" fontAlgn="ctr"/>
                      <a:r>
                        <a:rPr lang="en-US" sz="1050" b="0" i="0" u="none" strike="noStrike" dirty="0">
                          <a:solidFill>
                            <a:srgbClr val="000000"/>
                          </a:solidFill>
                          <a:latin typeface="Calibri"/>
                        </a:rPr>
                        <a:t>Stressor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000000"/>
                          </a:solidFill>
                          <a:latin typeface="Calibri"/>
                        </a:rPr>
                        <a:t>Health endpoint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50" b="0" i="0" u="none" strike="noStrike">
                          <a:solidFill>
                            <a:srgbClr val="000000"/>
                          </a:solidFill>
                          <a:latin typeface="Calibri"/>
                        </a:rPr>
                        <a:t>Population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EBD - YLL / 1000 (WHO GBD 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latin typeface="Calibri"/>
                        </a:rPr>
                        <a:t> Annual mean PM2.5 μg m</a:t>
                      </a:r>
                      <a:r>
                        <a:rPr lang="en-US" sz="1050" b="1" i="0" u="none" strike="noStrike" baseline="30000">
                          <a:solidFill>
                            <a:srgbClr val="000000"/>
                          </a:solidFill>
                          <a:latin typeface="Calibri"/>
                        </a:rPr>
                        <a:t>3</a:t>
                      </a:r>
                      <a:r>
                        <a:rPr lang="en-US" sz="105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50" b="0" i="0" u="none" strike="noStrike">
                          <a:solidFill>
                            <a:srgbClr val="000000"/>
                          </a:solidFill>
                          <a:latin typeface="Calibri"/>
                        </a:rPr>
                        <a:t>per 10 </a:t>
                      </a:r>
                      <a:r>
                        <a:rPr lang="el-GR" sz="1050" b="0" i="0" u="none" strike="noStrike">
                          <a:solidFill>
                            <a:srgbClr val="000000"/>
                          </a:solidFill>
                          <a:latin typeface="Calibri"/>
                        </a:rPr>
                        <a:t>μ</a:t>
                      </a:r>
                      <a:r>
                        <a:rPr lang="en-US" sz="1050" b="0" i="0" u="none" strike="noStrike">
                          <a:solidFill>
                            <a:srgbClr val="000000"/>
                          </a:solidFill>
                          <a:latin typeface="Calibri"/>
                        </a:rPr>
                        <a:t>g m</a:t>
                      </a:r>
                      <a:r>
                        <a:rPr lang="en-US" sz="1050" b="0" i="0" u="none" strike="noStrike" baseline="30000">
                          <a:solidFill>
                            <a:srgbClr val="000000"/>
                          </a:solidFill>
                          <a:latin typeface="Calibri"/>
                        </a:rPr>
                        <a:t>3</a:t>
                      </a:r>
                      <a:r>
                        <a:rPr lang="en-US" sz="1050" b="0" i="0" u="none" strike="noStrike">
                          <a:solidFill>
                            <a:srgbClr val="000000"/>
                          </a:solidFill>
                          <a:latin typeface="Calibri"/>
                        </a:rPr>
                        <a:t> increments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latin typeface="Calibri"/>
                        </a:rPr>
                        <a:t>RR -MK exposure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50" b="0" i="0" u="none" strike="noStrike">
                          <a:solidFill>
                            <a:srgbClr val="000000"/>
                          </a:solidFill>
                          <a:latin typeface="Calibri"/>
                        </a:rPr>
                        <a:t>RR 10</a:t>
                      </a:r>
                      <a:r>
                        <a:rPr lang="el-GR" sz="1050" b="0" i="0" u="none" strike="noStrike">
                          <a:solidFill>
                            <a:srgbClr val="000000"/>
                          </a:solidFill>
                          <a:latin typeface="Calibri"/>
                        </a:rPr>
                        <a:t>μ</a:t>
                      </a:r>
                      <a:r>
                        <a:rPr lang="en-US" sz="1050" b="0" i="0" u="none" strike="noStrike">
                          <a:solidFill>
                            <a:srgbClr val="000000"/>
                          </a:solidFill>
                          <a:latin typeface="Calibri"/>
                        </a:rPr>
                        <a:t>g LCL (95%)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RR 10</a:t>
                      </a:r>
                      <a:r>
                        <a:rPr lang="el-GR" sz="1050" b="0" i="0" u="none" strike="noStrike">
                          <a:solidFill>
                            <a:srgbClr val="000000"/>
                          </a:solidFill>
                          <a:latin typeface="Calibri"/>
                        </a:rPr>
                        <a:t>μ</a:t>
                      </a:r>
                      <a:r>
                        <a:rPr lang="en-US" sz="1050" b="0" i="0" u="none" strike="noStrike">
                          <a:solidFill>
                            <a:srgbClr val="000000"/>
                          </a:solidFill>
                          <a:latin typeface="Calibri"/>
                        </a:rPr>
                        <a:t>g UCL (95%)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Fraction of population exposed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latin typeface="Calibri"/>
                        </a:rPr>
                        <a:t>Population atributble fraction (PAF)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50" b="0" i="0" u="none" strike="noStrike">
                          <a:solidFill>
                            <a:srgbClr val="000000"/>
                          </a:solidFill>
                          <a:latin typeface="Calibri"/>
                        </a:rPr>
                        <a:t>PAF LCL (95%)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PAF UCL (95%)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latin typeface="Calibri"/>
                        </a:rPr>
                        <a:t>Estimated burden of diseases-YLL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50" b="1" i="0" u="none" strike="noStrike">
                          <a:solidFill>
                            <a:srgbClr val="000000"/>
                          </a:solidFill>
                          <a:latin typeface="Calibri"/>
                        </a:rPr>
                        <a:t>Years of life saved in Macedonia if annual mean of PM2.5 is reduced to 25 μg m</a:t>
                      </a:r>
                      <a:r>
                        <a:rPr lang="en-US" sz="1050" b="1" i="0" u="none" strike="noStrike" baseline="30000">
                          <a:solidFill>
                            <a:srgbClr val="000000"/>
                          </a:solidFill>
                          <a:latin typeface="Calibri"/>
                        </a:rPr>
                        <a:t>3</a:t>
                      </a:r>
                      <a:endParaRPr lang="en-US" sz="1050" b="1"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ctr" fontAlgn="ctr"/>
                      <a:r>
                        <a:rPr lang="en-US" sz="1050" b="0" i="0" u="none" strike="noStrike">
                          <a:solidFill>
                            <a:srgbClr val="000000"/>
                          </a:solidFill>
                          <a:latin typeface="Calibri"/>
                        </a:rPr>
                        <a:t>95%CI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mk-MK"/>
                    </a:p>
                  </a:txBody>
                  <a:tcPr/>
                </a:tc>
                <a:extLst>
                  <a:ext uri="{0D108BD9-81ED-4DB2-BD59-A6C34878D82A}">
                    <a16:rowId xmlns:a16="http://schemas.microsoft.com/office/drawing/2014/main" xmlns="" val="10001"/>
                  </a:ext>
                </a:extLst>
              </a:tr>
              <a:tr h="376095">
                <a:tc>
                  <a:txBody>
                    <a:bodyPr/>
                    <a:lstStyle/>
                    <a:p>
                      <a:pPr algn="ctr" fontAlgn="ctr"/>
                      <a:r>
                        <a:rPr lang="en-US" sz="1050" b="0" i="0" u="none" strike="noStrike" dirty="0">
                          <a:solidFill>
                            <a:srgbClr val="000000"/>
                          </a:solidFill>
                          <a:latin typeface="Calibri"/>
                        </a:rPr>
                        <a:t>PM2.5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a:solidFill>
                            <a:srgbClr val="000000"/>
                          </a:solidFill>
                          <a:latin typeface="Calibri"/>
                        </a:rPr>
                        <a:t>Lung cancer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mk-MK" sz="1050" b="0" i="0" u="none" strike="noStrike">
                          <a:solidFill>
                            <a:srgbClr val="000000"/>
                          </a:solidFill>
                          <a:latin typeface="Calibri"/>
                        </a:rPr>
                        <a:t>&gt;30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a:solidFill>
                            <a:srgbClr val="000000"/>
                          </a:solidFill>
                          <a:latin typeface="Calibri"/>
                        </a:rPr>
                        <a:t>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1" i="0" u="none" strike="noStrike">
                          <a:solidFill>
                            <a:srgbClr val="000000"/>
                          </a:solidFill>
                          <a:latin typeface="Calibri"/>
                        </a:rPr>
                        <a:t>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mk-MK" sz="1050" b="0" i="0" u="none" strike="noStrike">
                          <a:solidFill>
                            <a:srgbClr val="000000"/>
                          </a:solidFill>
                          <a:latin typeface="Calibri"/>
                        </a:rPr>
                        <a:t>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1" i="0" u="none" strike="noStrike">
                          <a:solidFill>
                            <a:srgbClr val="000000"/>
                          </a:solidFill>
                          <a:latin typeface="Calibri"/>
                        </a:rPr>
                        <a:t>1,842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mk-MK" sz="1050" b="0" i="0" u="none" strike="noStrike">
                          <a:solidFill>
                            <a:srgbClr val="000000"/>
                          </a:solidFill>
                          <a:latin typeface="Calibri"/>
                        </a:rPr>
                        <a:t>1,227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a:solidFill>
                            <a:srgbClr val="000000"/>
                          </a:solidFill>
                          <a:latin typeface="Calibri"/>
                        </a:rPr>
                        <a:t>2,756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dirty="0">
                          <a:solidFill>
                            <a:srgbClr val="000000"/>
                          </a:solidFill>
                          <a:latin typeface="Calibri"/>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mk-MK" sz="1050" b="1" i="0" u="none" strike="noStrike">
                          <a:solidFill>
                            <a:srgbClr val="000000"/>
                          </a:solidFill>
                          <a:latin typeface="Calibri"/>
                        </a:rPr>
                        <a:t>0,457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mk-MK" sz="1050" b="0" i="0" u="none" strike="noStrike">
                          <a:solidFill>
                            <a:srgbClr val="000000"/>
                          </a:solidFill>
                          <a:latin typeface="Calibri"/>
                        </a:rPr>
                        <a:t>0,218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mk-MK" sz="1050" b="0" i="0" u="none" strike="noStrike">
                          <a:solidFill>
                            <a:srgbClr val="000000"/>
                          </a:solidFill>
                          <a:latin typeface="Calibri"/>
                        </a:rPr>
                        <a:t>0,829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1" i="0" u="none" strike="noStrike">
                          <a:solidFill>
                            <a:srgbClr val="000000"/>
                          </a:solidFill>
                          <a:latin typeface="Calibri"/>
                        </a:rPr>
                        <a:t>       11.654,84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mk-MK" sz="1050" b="1" i="0" u="none" strike="noStrike">
                          <a:solidFill>
                            <a:srgbClr val="000000"/>
                          </a:solidFill>
                          <a:latin typeface="Calibri"/>
                        </a:rPr>
                        <a:t>5.079,5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mk-MK" sz="1050" b="0" i="0" u="none" strike="noStrike">
                          <a:solidFill>
                            <a:srgbClr val="000000"/>
                          </a:solidFill>
                          <a:latin typeface="Calibri"/>
                        </a:rPr>
                        <a:t>           5.550,2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mk-MK" sz="1050" b="0" i="0" u="none" strike="noStrike">
                          <a:solidFill>
                            <a:srgbClr val="000000"/>
                          </a:solidFill>
                          <a:latin typeface="Calibri"/>
                        </a:rPr>
                        <a:t>         21.134,3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02"/>
                  </a:ext>
                </a:extLst>
              </a:tr>
              <a:tr h="376095">
                <a:tc>
                  <a:txBody>
                    <a:bodyPr/>
                    <a:lstStyle/>
                    <a:p>
                      <a:pPr algn="ctr" fontAlgn="ctr"/>
                      <a:r>
                        <a:rPr lang="en-US" sz="1050" b="0" i="0" u="none" strike="noStrike">
                          <a:solidFill>
                            <a:srgbClr val="000000"/>
                          </a:solidFill>
                          <a:latin typeface="Calibri"/>
                        </a:rPr>
                        <a:t>PM2.5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1050" b="1" i="0" u="none" strike="noStrike">
                          <a:solidFill>
                            <a:srgbClr val="000000"/>
                          </a:solidFill>
                          <a:latin typeface="Calibri"/>
                        </a:rPr>
                        <a:t>Lung cancer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mk-MK" sz="1050" b="0" i="0" u="none" strike="noStrike">
                          <a:solidFill>
                            <a:srgbClr val="000000"/>
                          </a:solidFill>
                          <a:latin typeface="Calibri"/>
                        </a:rPr>
                        <a:t>&gt;30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mk-MK" sz="1050" b="0" i="0" u="none" strike="noStrike">
                          <a:solidFill>
                            <a:srgbClr val="000000"/>
                          </a:solidFill>
                          <a:latin typeface="Calibri"/>
                        </a:rPr>
                        <a:t>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mk-MK" sz="1050" b="1" i="0" u="none" strike="noStrike">
                          <a:solidFill>
                            <a:srgbClr val="000000"/>
                          </a:solidFill>
                          <a:latin typeface="Calibri"/>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mk-MK" sz="1050" b="0" i="0" u="none" strike="noStrike">
                          <a:solidFill>
                            <a:srgbClr val="000000"/>
                          </a:solidFill>
                          <a:latin typeface="Calibri"/>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mk-MK" sz="1050" b="1" i="0" u="none" strike="noStrike">
                          <a:solidFill>
                            <a:srgbClr val="000000"/>
                          </a:solidFill>
                          <a:latin typeface="Calibri"/>
                        </a:rPr>
                        <a:t>1,347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mk-MK" sz="1050" b="0" i="0" u="none" strike="noStrike">
                          <a:solidFill>
                            <a:srgbClr val="000000"/>
                          </a:solidFill>
                          <a:latin typeface="Calibri"/>
                        </a:rPr>
                        <a:t>1,105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mk-MK" sz="1050" b="0" i="0" u="none" strike="noStrike">
                          <a:solidFill>
                            <a:srgbClr val="000000"/>
                          </a:solidFill>
                          <a:latin typeface="Calibri"/>
                        </a:rPr>
                        <a:t>1,641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mk-MK" sz="1050" b="0" i="0" u="none" strike="noStrike">
                          <a:solidFill>
                            <a:srgbClr val="000000"/>
                          </a:solidFill>
                          <a:latin typeface="Calibri"/>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fontAlgn="ctr"/>
                      <a:r>
                        <a:rPr lang="mk-MK" sz="1050" b="1" i="0" u="none" strike="noStrike">
                          <a:solidFill>
                            <a:srgbClr val="000000"/>
                          </a:solidFill>
                          <a:latin typeface="Calibri"/>
                        </a:rPr>
                        <a:t>0,258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mk-MK" sz="1050" b="0" i="0" u="none" strike="noStrike">
                          <a:solidFill>
                            <a:srgbClr val="000000"/>
                          </a:solidFill>
                          <a:latin typeface="Calibri"/>
                        </a:rPr>
                        <a:t>0,104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fontAlgn="ctr"/>
                      <a:r>
                        <a:rPr lang="mk-MK" sz="1050" b="0" i="0" u="none" strike="noStrike">
                          <a:solidFill>
                            <a:srgbClr val="000000"/>
                          </a:solidFill>
                          <a:latin typeface="Calibri"/>
                        </a:rPr>
                        <a:t>0,512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mk-MK" sz="1050" b="1" i="0" u="none" strike="noStrike" dirty="0">
                          <a:solidFill>
                            <a:srgbClr val="000000"/>
                          </a:solidFill>
                          <a:latin typeface="Calibri"/>
                        </a:rPr>
                        <a:t>          6.575,37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vMerge="1">
                  <a:txBody>
                    <a:bodyPr/>
                    <a:lstStyle/>
                    <a:p>
                      <a:endParaRPr lang="mk-MK"/>
                    </a:p>
                  </a:txBody>
                  <a:tcPr/>
                </a:tc>
                <a:tc vMerge="1">
                  <a:txBody>
                    <a:bodyPr/>
                    <a:lstStyle/>
                    <a:p>
                      <a:endParaRPr lang="mk-MK"/>
                    </a:p>
                  </a:txBody>
                  <a:tcPr/>
                </a:tc>
                <a:tc vMerge="1">
                  <a:txBody>
                    <a:bodyPr/>
                    <a:lstStyle/>
                    <a:p>
                      <a:endParaRPr lang="mk-MK"/>
                    </a:p>
                  </a:txBody>
                  <a:tcPr/>
                </a:tc>
                <a:extLst>
                  <a:ext uri="{0D108BD9-81ED-4DB2-BD59-A6C34878D82A}">
                    <a16:rowId xmlns:a16="http://schemas.microsoft.com/office/drawing/2014/main" xmlns="" val="10003"/>
                  </a:ext>
                </a:extLst>
              </a:tr>
            </a:tbl>
          </a:graphicData>
        </a:graphic>
      </p:graphicFrame>
      <p:graphicFrame>
        <p:nvGraphicFramePr>
          <p:cNvPr id="10" name="Table 9"/>
          <p:cNvGraphicFramePr>
            <a:graphicFrameLocks noGrp="1"/>
          </p:cNvGraphicFramePr>
          <p:nvPr/>
        </p:nvGraphicFramePr>
        <p:xfrm>
          <a:off x="0" y="3962400"/>
          <a:ext cx="9166225" cy="2743200"/>
        </p:xfrm>
        <a:graphic>
          <a:graphicData uri="http://schemas.openxmlformats.org/drawingml/2006/table">
            <a:tbl>
              <a:tblPr/>
              <a:tblGrid>
                <a:gridCol w="447708">
                  <a:extLst>
                    <a:ext uri="{9D8B030D-6E8A-4147-A177-3AD203B41FA5}">
                      <a16:colId xmlns:a16="http://schemas.microsoft.com/office/drawing/2014/main" xmlns="" val="20000"/>
                    </a:ext>
                  </a:extLst>
                </a:gridCol>
                <a:gridCol w="792393">
                  <a:extLst>
                    <a:ext uri="{9D8B030D-6E8A-4147-A177-3AD203B41FA5}">
                      <a16:colId xmlns:a16="http://schemas.microsoft.com/office/drawing/2014/main" xmlns="" val="20001"/>
                    </a:ext>
                  </a:extLst>
                </a:gridCol>
                <a:gridCol w="426158">
                  <a:extLst>
                    <a:ext uri="{9D8B030D-6E8A-4147-A177-3AD203B41FA5}">
                      <a16:colId xmlns:a16="http://schemas.microsoft.com/office/drawing/2014/main" xmlns="" val="20002"/>
                    </a:ext>
                  </a:extLst>
                </a:gridCol>
                <a:gridCol w="541578">
                  <a:extLst>
                    <a:ext uri="{9D8B030D-6E8A-4147-A177-3AD203B41FA5}">
                      <a16:colId xmlns:a16="http://schemas.microsoft.com/office/drawing/2014/main" xmlns="" val="20003"/>
                    </a:ext>
                  </a:extLst>
                </a:gridCol>
                <a:gridCol w="472772">
                  <a:extLst>
                    <a:ext uri="{9D8B030D-6E8A-4147-A177-3AD203B41FA5}">
                      <a16:colId xmlns:a16="http://schemas.microsoft.com/office/drawing/2014/main" xmlns="" val="20004"/>
                    </a:ext>
                  </a:extLst>
                </a:gridCol>
                <a:gridCol w="426158">
                  <a:extLst>
                    <a:ext uri="{9D8B030D-6E8A-4147-A177-3AD203B41FA5}">
                      <a16:colId xmlns:a16="http://schemas.microsoft.com/office/drawing/2014/main" xmlns="" val="20005"/>
                    </a:ext>
                  </a:extLst>
                </a:gridCol>
                <a:gridCol w="470553">
                  <a:extLst>
                    <a:ext uri="{9D8B030D-6E8A-4147-A177-3AD203B41FA5}">
                      <a16:colId xmlns:a16="http://schemas.microsoft.com/office/drawing/2014/main" xmlns="" val="20006"/>
                    </a:ext>
                  </a:extLst>
                </a:gridCol>
                <a:gridCol w="452795">
                  <a:extLst>
                    <a:ext uri="{9D8B030D-6E8A-4147-A177-3AD203B41FA5}">
                      <a16:colId xmlns:a16="http://schemas.microsoft.com/office/drawing/2014/main" xmlns="" val="20007"/>
                    </a:ext>
                  </a:extLst>
                </a:gridCol>
                <a:gridCol w="426158">
                  <a:extLst>
                    <a:ext uri="{9D8B030D-6E8A-4147-A177-3AD203B41FA5}">
                      <a16:colId xmlns:a16="http://schemas.microsoft.com/office/drawing/2014/main" xmlns="" val="20008"/>
                    </a:ext>
                  </a:extLst>
                </a:gridCol>
                <a:gridCol w="559335">
                  <a:extLst>
                    <a:ext uri="{9D8B030D-6E8A-4147-A177-3AD203B41FA5}">
                      <a16:colId xmlns:a16="http://schemas.microsoft.com/office/drawing/2014/main" xmlns="" val="20009"/>
                    </a:ext>
                  </a:extLst>
                </a:gridCol>
                <a:gridCol w="497186">
                  <a:extLst>
                    <a:ext uri="{9D8B030D-6E8A-4147-A177-3AD203B41FA5}">
                      <a16:colId xmlns:a16="http://schemas.microsoft.com/office/drawing/2014/main" xmlns="" val="20010"/>
                    </a:ext>
                  </a:extLst>
                </a:gridCol>
                <a:gridCol w="426158">
                  <a:extLst>
                    <a:ext uri="{9D8B030D-6E8A-4147-A177-3AD203B41FA5}">
                      <a16:colId xmlns:a16="http://schemas.microsoft.com/office/drawing/2014/main" xmlns="" val="20011"/>
                    </a:ext>
                  </a:extLst>
                </a:gridCol>
                <a:gridCol w="426158">
                  <a:extLst>
                    <a:ext uri="{9D8B030D-6E8A-4147-A177-3AD203B41FA5}">
                      <a16:colId xmlns:a16="http://schemas.microsoft.com/office/drawing/2014/main" xmlns="" val="20012"/>
                    </a:ext>
                  </a:extLst>
                </a:gridCol>
                <a:gridCol w="685851">
                  <a:extLst>
                    <a:ext uri="{9D8B030D-6E8A-4147-A177-3AD203B41FA5}">
                      <a16:colId xmlns:a16="http://schemas.microsoft.com/office/drawing/2014/main" xmlns="" val="20013"/>
                    </a:ext>
                  </a:extLst>
                </a:gridCol>
                <a:gridCol w="978837">
                  <a:extLst>
                    <a:ext uri="{9D8B030D-6E8A-4147-A177-3AD203B41FA5}">
                      <a16:colId xmlns:a16="http://schemas.microsoft.com/office/drawing/2014/main" xmlns="" val="20014"/>
                    </a:ext>
                  </a:extLst>
                </a:gridCol>
                <a:gridCol w="568215">
                  <a:extLst>
                    <a:ext uri="{9D8B030D-6E8A-4147-A177-3AD203B41FA5}">
                      <a16:colId xmlns:a16="http://schemas.microsoft.com/office/drawing/2014/main" xmlns="" val="20015"/>
                    </a:ext>
                  </a:extLst>
                </a:gridCol>
                <a:gridCol w="568215">
                  <a:extLst>
                    <a:ext uri="{9D8B030D-6E8A-4147-A177-3AD203B41FA5}">
                      <a16:colId xmlns:a16="http://schemas.microsoft.com/office/drawing/2014/main" xmlns="" val="20016"/>
                    </a:ext>
                  </a:extLst>
                </a:gridCol>
              </a:tblGrid>
              <a:tr h="267630">
                <a:tc gridSpan="17">
                  <a:txBody>
                    <a:bodyPr/>
                    <a:lstStyle/>
                    <a:p>
                      <a:pPr algn="ctr" fontAlgn="ctr"/>
                      <a:r>
                        <a:rPr lang="en-US" sz="1000" b="1" i="0" u="none" strike="noStrike" dirty="0">
                          <a:solidFill>
                            <a:srgbClr val="000000"/>
                          </a:solidFill>
                          <a:latin typeface="Calibri"/>
                        </a:rPr>
                        <a:t>Macedonia estimates - Cardiopulmonary disease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extLst>
                  <a:ext uri="{0D108BD9-81ED-4DB2-BD59-A6C34878D82A}">
                    <a16:rowId xmlns:a16="http://schemas.microsoft.com/office/drawing/2014/main" xmlns="" val="10000"/>
                  </a:ext>
                </a:extLst>
              </a:tr>
              <a:tr h="1391670">
                <a:tc>
                  <a:txBody>
                    <a:bodyPr/>
                    <a:lstStyle/>
                    <a:p>
                      <a:pPr algn="ctr" fontAlgn="ctr"/>
                      <a:r>
                        <a:rPr lang="en-US" sz="1000" b="0" i="0" u="none" strike="noStrike" dirty="0">
                          <a:solidFill>
                            <a:srgbClr val="000000"/>
                          </a:solidFill>
                          <a:latin typeface="Calibri"/>
                        </a:rPr>
                        <a:t>Stressor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0000"/>
                          </a:solidFill>
                          <a:latin typeface="Calibri"/>
                        </a:rPr>
                        <a:t>Health endpoint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0" i="0" u="none" strike="noStrike">
                          <a:solidFill>
                            <a:srgbClr val="000000"/>
                          </a:solidFill>
                          <a:latin typeface="Calibri"/>
                        </a:rPr>
                        <a:t>Population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EBD - YLL / 1000 (WHO GBD 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latin typeface="Calibri"/>
                        </a:rPr>
                        <a:t> Annual mean PM2.5 μg m</a:t>
                      </a:r>
                      <a:r>
                        <a:rPr lang="en-US" sz="1000" b="1" i="0" u="none" strike="noStrike" baseline="30000">
                          <a:solidFill>
                            <a:srgbClr val="000000"/>
                          </a:solidFill>
                          <a:latin typeface="Calibri"/>
                        </a:rPr>
                        <a:t>3</a:t>
                      </a:r>
                      <a:r>
                        <a:rPr lang="en-US" sz="10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0" i="0" u="none" strike="noStrike">
                          <a:solidFill>
                            <a:srgbClr val="000000"/>
                          </a:solidFill>
                          <a:latin typeface="Calibri"/>
                        </a:rPr>
                        <a:t>per 10 </a:t>
                      </a:r>
                      <a:r>
                        <a:rPr lang="el-GR" sz="1000" b="0" i="0" u="none" strike="noStrike">
                          <a:solidFill>
                            <a:srgbClr val="000000"/>
                          </a:solidFill>
                          <a:latin typeface="Calibri"/>
                        </a:rPr>
                        <a:t>μ</a:t>
                      </a:r>
                      <a:r>
                        <a:rPr lang="en-US" sz="1000" b="0" i="0" u="none" strike="noStrike">
                          <a:solidFill>
                            <a:srgbClr val="000000"/>
                          </a:solidFill>
                          <a:latin typeface="Calibri"/>
                        </a:rPr>
                        <a:t>g m</a:t>
                      </a:r>
                      <a:r>
                        <a:rPr lang="en-US" sz="1000" b="0" i="0" u="none" strike="noStrike" baseline="30000">
                          <a:solidFill>
                            <a:srgbClr val="000000"/>
                          </a:solidFill>
                          <a:latin typeface="Calibri"/>
                        </a:rPr>
                        <a:t>3</a:t>
                      </a:r>
                      <a:r>
                        <a:rPr lang="en-US" sz="1000" b="0" i="0" u="none" strike="noStrike">
                          <a:solidFill>
                            <a:srgbClr val="000000"/>
                          </a:solidFill>
                          <a:latin typeface="Calibri"/>
                        </a:rPr>
                        <a:t> increments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latin typeface="Calibri"/>
                        </a:rPr>
                        <a:t>RR -MK exposure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0" i="0" u="none" strike="noStrike">
                          <a:solidFill>
                            <a:srgbClr val="000000"/>
                          </a:solidFill>
                          <a:latin typeface="Calibri"/>
                        </a:rPr>
                        <a:t>RR 10</a:t>
                      </a:r>
                      <a:r>
                        <a:rPr lang="el-GR" sz="1000" b="0" i="0" u="none" strike="noStrike">
                          <a:solidFill>
                            <a:srgbClr val="000000"/>
                          </a:solidFill>
                          <a:latin typeface="Calibri"/>
                        </a:rPr>
                        <a:t>μ</a:t>
                      </a:r>
                      <a:r>
                        <a:rPr lang="en-US" sz="1000" b="0" i="0" u="none" strike="noStrike">
                          <a:solidFill>
                            <a:srgbClr val="000000"/>
                          </a:solidFill>
                          <a:latin typeface="Calibri"/>
                        </a:rPr>
                        <a:t>g LCL (95%)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RR 10</a:t>
                      </a:r>
                      <a:r>
                        <a:rPr lang="el-GR" sz="1000" b="0" i="0" u="none" strike="noStrike">
                          <a:solidFill>
                            <a:srgbClr val="000000"/>
                          </a:solidFill>
                          <a:latin typeface="Calibri"/>
                        </a:rPr>
                        <a:t>μ</a:t>
                      </a:r>
                      <a:r>
                        <a:rPr lang="en-US" sz="1000" b="0" i="0" u="none" strike="noStrike">
                          <a:solidFill>
                            <a:srgbClr val="000000"/>
                          </a:solidFill>
                          <a:latin typeface="Calibri"/>
                        </a:rPr>
                        <a:t>g UCL (95%)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Fraction of population exposed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latin typeface="Calibri"/>
                        </a:rPr>
                        <a:t>Population atributble fraction (PAF)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0" i="0" u="none" strike="noStrike">
                          <a:solidFill>
                            <a:srgbClr val="000000"/>
                          </a:solidFill>
                          <a:latin typeface="Calibri"/>
                        </a:rPr>
                        <a:t>PAF LCL (95%)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PAF UCL (95%)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latin typeface="Calibri"/>
                        </a:rPr>
                        <a:t>Estimated burden of diseases-YLL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1" i="0" u="none" strike="noStrike">
                          <a:solidFill>
                            <a:srgbClr val="000000"/>
                          </a:solidFill>
                          <a:latin typeface="Calibri"/>
                        </a:rPr>
                        <a:t>Years of life saved in Macedonia if annual mean of PM2.5 is reduced to 25 μg m</a:t>
                      </a:r>
                      <a:r>
                        <a:rPr lang="en-US" sz="1000" b="1" i="0" u="none" strike="noStrike" baseline="30000">
                          <a:solidFill>
                            <a:srgbClr val="000000"/>
                          </a:solidFill>
                          <a:latin typeface="Calibri"/>
                        </a:rPr>
                        <a:t>3</a:t>
                      </a:r>
                      <a:endParaRPr lang="en-US" sz="1000" b="1"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ctr" fontAlgn="ctr"/>
                      <a:r>
                        <a:rPr lang="en-US" sz="1000" b="0" i="0" u="none" strike="noStrike" dirty="0">
                          <a:solidFill>
                            <a:srgbClr val="000000"/>
                          </a:solidFill>
                          <a:latin typeface="Calibri"/>
                        </a:rPr>
                        <a:t>95%CI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mk-MK"/>
                    </a:p>
                  </a:txBody>
                  <a:tcPr/>
                </a:tc>
                <a:extLst>
                  <a:ext uri="{0D108BD9-81ED-4DB2-BD59-A6C34878D82A}">
                    <a16:rowId xmlns:a16="http://schemas.microsoft.com/office/drawing/2014/main" xmlns="" val="10001"/>
                  </a:ext>
                </a:extLst>
              </a:tr>
              <a:tr h="535260">
                <a:tc>
                  <a:txBody>
                    <a:bodyPr/>
                    <a:lstStyle/>
                    <a:p>
                      <a:pPr algn="ctr" fontAlgn="ctr"/>
                      <a:r>
                        <a:rPr lang="en-US" sz="1000" b="0" i="0" u="none" strike="noStrike" dirty="0">
                          <a:solidFill>
                            <a:srgbClr val="000000"/>
                          </a:solidFill>
                          <a:latin typeface="Calibri"/>
                        </a:rPr>
                        <a:t>PM 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latin typeface="Calibri"/>
                        </a:rPr>
                        <a:t>Cardiopulmonary disease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mk-MK" sz="1000" b="0" i="0" u="none" strike="noStrike">
                          <a:solidFill>
                            <a:srgbClr val="000000"/>
                          </a:solidFill>
                          <a:latin typeface="Calibri"/>
                        </a:rPr>
                        <a:t>&gt;30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00" b="0" i="0" u="none" strike="noStrike">
                          <a:solidFill>
                            <a:srgbClr val="000000"/>
                          </a:solidFill>
                          <a:latin typeface="Calibri"/>
                        </a:rPr>
                        <a:t>226,6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00" b="1" i="0" u="none" strike="noStrike">
                          <a:solidFill>
                            <a:srgbClr val="000000"/>
                          </a:solidFill>
                          <a:latin typeface="Calibri"/>
                        </a:rPr>
                        <a:t>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00" b="0" i="0" u="none" strike="noStrike">
                          <a:solidFill>
                            <a:srgbClr val="000000"/>
                          </a:solidFill>
                          <a:latin typeface="Calibri"/>
                        </a:rPr>
                        <a:t>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00" b="1" i="0" u="none" strike="noStrike">
                          <a:solidFill>
                            <a:srgbClr val="000000"/>
                          </a:solidFill>
                          <a:latin typeface="Calibri"/>
                        </a:rPr>
                        <a:t>1,481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00" b="0" i="0" u="none" strike="noStrike">
                          <a:solidFill>
                            <a:srgbClr val="000000"/>
                          </a:solidFill>
                          <a:latin typeface="Calibri"/>
                        </a:rPr>
                        <a:t>1,108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00" b="0" i="0" u="none" strike="noStrike">
                          <a:solidFill>
                            <a:srgbClr val="000000"/>
                          </a:solidFill>
                          <a:latin typeface="Calibri"/>
                        </a:rPr>
                        <a:t>1,957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00" b="0" i="0" u="none" strike="noStrike">
                          <a:solidFill>
                            <a:srgbClr val="000000"/>
                          </a:solidFill>
                          <a:latin typeface="Calibri"/>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00" b="1" i="0" u="none" strike="noStrike">
                          <a:solidFill>
                            <a:srgbClr val="000000"/>
                          </a:solidFill>
                          <a:latin typeface="Calibri"/>
                        </a:rPr>
                        <a:t>0,325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00" b="0" i="0" u="none" strike="noStrike">
                          <a:solidFill>
                            <a:srgbClr val="000000"/>
                          </a:solidFill>
                          <a:latin typeface="Calibri"/>
                        </a:rPr>
                        <a:t>0,107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00" b="0" i="0" u="none" strike="noStrike">
                          <a:solidFill>
                            <a:srgbClr val="000000"/>
                          </a:solidFill>
                          <a:latin typeface="Calibri"/>
                        </a:rPr>
                        <a:t>0,652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00" b="1" i="0" u="none" strike="noStrike" dirty="0">
                          <a:solidFill>
                            <a:srgbClr val="000000"/>
                          </a:solidFill>
                          <a:latin typeface="Calibri"/>
                        </a:rPr>
                        <a:t>73</a:t>
                      </a:r>
                      <a:r>
                        <a:rPr lang="en-US" sz="1000" b="1" i="0" u="none" strike="noStrike" dirty="0">
                          <a:solidFill>
                            <a:srgbClr val="000000"/>
                          </a:solidFill>
                          <a:latin typeface="Calibri"/>
                        </a:rPr>
                        <a:t>.</a:t>
                      </a:r>
                      <a:r>
                        <a:rPr lang="mk-MK" sz="1000" b="1" i="0" u="none" strike="noStrike" dirty="0">
                          <a:solidFill>
                            <a:srgbClr val="000000"/>
                          </a:solidFill>
                          <a:latin typeface="Calibri"/>
                        </a:rPr>
                        <a:t>597,17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mk-MK" sz="1000" b="1" i="0" u="none" strike="noStrike">
                          <a:solidFill>
                            <a:srgbClr val="000000"/>
                          </a:solidFill>
                          <a:latin typeface="Calibri"/>
                        </a:rPr>
                        <a:t>34.056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mk-MK" sz="1000" b="0" i="0" u="none" strike="noStrike">
                          <a:solidFill>
                            <a:srgbClr val="000000"/>
                          </a:solidFill>
                          <a:latin typeface="Calibri"/>
                        </a:rPr>
                        <a:t>         24.154,8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mk-MK" sz="1000" b="0" i="0" u="none" strike="noStrike" dirty="0">
                          <a:solidFill>
                            <a:srgbClr val="000000"/>
                          </a:solidFill>
                          <a:latin typeface="Calibri"/>
                        </a:rPr>
                        <a:t>      147.724,5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02"/>
                  </a:ext>
                </a:extLst>
              </a:tr>
              <a:tr h="548640">
                <a:tc>
                  <a:txBody>
                    <a:bodyPr/>
                    <a:lstStyle/>
                    <a:p>
                      <a:pPr algn="ctr" fontAlgn="ctr"/>
                      <a:r>
                        <a:rPr lang="en-US" sz="1000" b="0" i="0" u="none" strike="noStrike">
                          <a:solidFill>
                            <a:srgbClr val="000000"/>
                          </a:solidFill>
                          <a:latin typeface="Calibri"/>
                        </a:rPr>
                        <a:t>PM 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1000" b="1" i="0" u="none" strike="noStrike">
                          <a:solidFill>
                            <a:srgbClr val="000000"/>
                          </a:solidFill>
                          <a:latin typeface="Calibri"/>
                        </a:rPr>
                        <a:t>Cardiopulmonary disease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mk-MK" sz="1000" b="0" i="0" u="none" strike="noStrike">
                          <a:solidFill>
                            <a:srgbClr val="000000"/>
                          </a:solidFill>
                          <a:latin typeface="Calibri"/>
                        </a:rPr>
                        <a:t>&gt;30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mk-MK" sz="1000" b="0" i="0" u="none" strike="noStrike">
                          <a:solidFill>
                            <a:srgbClr val="000000"/>
                          </a:solidFill>
                          <a:latin typeface="Calibri"/>
                        </a:rPr>
                        <a:t>226,6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mk-MK" sz="1000" b="1" i="0" u="none" strike="noStrike">
                          <a:solidFill>
                            <a:srgbClr val="000000"/>
                          </a:solidFill>
                          <a:latin typeface="Calibri"/>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mk-MK" sz="1000" b="0" i="0" u="none" strike="noStrike">
                          <a:solidFill>
                            <a:srgbClr val="000000"/>
                          </a:solidFill>
                          <a:latin typeface="Calibri"/>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mk-MK" sz="1000" b="1" i="0" u="none" strike="noStrike">
                          <a:solidFill>
                            <a:srgbClr val="000000"/>
                          </a:solidFill>
                          <a:latin typeface="Calibri"/>
                        </a:rPr>
                        <a:t>1,211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mk-MK" sz="1000" b="0" i="0" u="none" strike="noStrike">
                          <a:solidFill>
                            <a:srgbClr val="000000"/>
                          </a:solidFill>
                          <a:latin typeface="Calibri"/>
                        </a:rPr>
                        <a:t>1,024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mk-MK" sz="1000" b="0" i="0" u="none" strike="noStrike">
                          <a:solidFill>
                            <a:srgbClr val="000000"/>
                          </a:solidFill>
                          <a:latin typeface="Calibri"/>
                        </a:rPr>
                        <a:t>1,388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mk-MK" sz="1000" b="0" i="0" u="none" strike="noStrike" dirty="0">
                          <a:solidFill>
                            <a:srgbClr val="000000"/>
                          </a:solidFill>
                          <a:latin typeface="Calibri"/>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mk-MK" sz="1000" b="1" i="0" u="none" strike="noStrike">
                          <a:solidFill>
                            <a:srgbClr val="000000"/>
                          </a:solidFill>
                          <a:latin typeface="Calibri"/>
                        </a:rPr>
                        <a:t>0,174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00" b="0" i="0" u="none" strike="noStrike">
                          <a:solidFill>
                            <a:srgbClr val="000000"/>
                          </a:solidFill>
                          <a:latin typeface="Calibri"/>
                        </a:rPr>
                        <a:t>0,024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mk-MK" sz="1000" b="0" i="0" u="none" strike="noStrike">
                          <a:solidFill>
                            <a:srgbClr val="000000"/>
                          </a:solidFill>
                          <a:latin typeface="Calibri"/>
                        </a:rPr>
                        <a:t>0,350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mk-MK" sz="1000" b="1" i="0" u="none" strike="noStrike" dirty="0">
                          <a:solidFill>
                            <a:srgbClr val="000000"/>
                          </a:solidFill>
                          <a:latin typeface="Calibri"/>
                        </a:rPr>
                        <a:t>39</a:t>
                      </a:r>
                      <a:r>
                        <a:rPr lang="en-US" sz="1000" b="1" i="0" u="none" strike="noStrike" dirty="0">
                          <a:solidFill>
                            <a:srgbClr val="000000"/>
                          </a:solidFill>
                          <a:latin typeface="Calibri"/>
                        </a:rPr>
                        <a:t>.</a:t>
                      </a:r>
                      <a:r>
                        <a:rPr lang="mk-MK" sz="1000" b="1" i="0" u="none" strike="noStrike" dirty="0">
                          <a:solidFill>
                            <a:srgbClr val="000000"/>
                          </a:solidFill>
                          <a:latin typeface="Calibri"/>
                        </a:rPr>
                        <a:t>541,07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vMerge="1">
                  <a:txBody>
                    <a:bodyPr/>
                    <a:lstStyle/>
                    <a:p>
                      <a:endParaRPr lang="mk-MK"/>
                    </a:p>
                  </a:txBody>
                  <a:tcPr/>
                </a:tc>
                <a:tc vMerge="1">
                  <a:txBody>
                    <a:bodyPr/>
                    <a:lstStyle/>
                    <a:p>
                      <a:endParaRPr lang="mk-MK"/>
                    </a:p>
                  </a:txBody>
                  <a:tcPr/>
                </a:tc>
                <a:tc vMerge="1">
                  <a:txBody>
                    <a:bodyPr/>
                    <a:lstStyle/>
                    <a:p>
                      <a:endParaRPr lang="mk-MK"/>
                    </a:p>
                  </a:txBody>
                  <a:tcPr/>
                </a:tc>
                <a:extLst>
                  <a:ext uri="{0D108BD9-81ED-4DB2-BD59-A6C34878D82A}">
                    <a16:rowId xmlns:a16="http://schemas.microsoft.com/office/drawing/2014/main" xmlns="" val="10003"/>
                  </a:ext>
                </a:extLst>
              </a:tr>
            </a:tbl>
          </a:graphicData>
        </a:graphic>
      </p:graphicFrame>
      <p:sp>
        <p:nvSpPr>
          <p:cNvPr id="58520" name="Date Placeholder 3"/>
          <p:cNvSpPr>
            <a:spLocks noGrp="1"/>
          </p:cNvSpPr>
          <p:nvPr>
            <p:ph type="dt" sz="quarter" idx="10"/>
          </p:nvPr>
        </p:nvSpPr>
        <p:spPr>
          <a:noFill/>
          <a:ln>
            <a:miter lim="800000"/>
            <a:headEnd/>
            <a:tailEnd/>
          </a:ln>
        </p:spPr>
        <p:txBody>
          <a:bodyPr/>
          <a:lstStyle/>
          <a:p>
            <a:r>
              <a:rPr lang="fi-FI" altLang="en-US" smtClean="0">
                <a:solidFill>
                  <a:srgbClr val="FFFFFF"/>
                </a:solidFill>
                <a:latin typeface="Arial" pitchFamily="34" charset="0"/>
              </a:rPr>
              <a:t>2017-01-18</a:t>
            </a:r>
          </a:p>
        </p:txBody>
      </p:sp>
      <p:sp>
        <p:nvSpPr>
          <p:cNvPr id="58521" name="Footer Placeholder 4"/>
          <p:cNvSpPr>
            <a:spLocks noGrp="1"/>
          </p:cNvSpPr>
          <p:nvPr>
            <p:ph type="ftr" sz="quarter" idx="11"/>
          </p:nvPr>
        </p:nvSpPr>
        <p:spPr>
          <a:noFill/>
          <a:ln>
            <a:miter lim="800000"/>
            <a:headEnd/>
            <a:tailEnd/>
          </a:ln>
        </p:spPr>
        <p:txBody>
          <a:bodyPr/>
          <a:lstStyle/>
          <a:p>
            <a:r>
              <a:rPr lang="en-US" altLang="en-US" smtClean="0">
                <a:solidFill>
                  <a:srgbClr val="FFFFFF"/>
                </a:solidFill>
                <a:latin typeface="Arial" pitchFamily="34" charset="0"/>
              </a:rPr>
              <a:t>Hänninen, O: Twinning case studies</a:t>
            </a:r>
            <a:endParaRPr lang="fi-FI" altLang="en-US" smtClean="0">
              <a:solidFill>
                <a:srgbClr val="FFFFFF"/>
              </a:solidFill>
              <a:latin typeface="Arial" pitchFamily="34" charset="0"/>
            </a:endParaRPr>
          </a:p>
        </p:txBody>
      </p:sp>
      <p:sp>
        <p:nvSpPr>
          <p:cNvPr id="58522" name="Slide Number Placeholder 5"/>
          <p:cNvSpPr>
            <a:spLocks noGrp="1"/>
          </p:cNvSpPr>
          <p:nvPr>
            <p:ph type="sldNum" sz="quarter" idx="12"/>
          </p:nvPr>
        </p:nvSpPr>
        <p:spPr>
          <a:noFill/>
          <a:ln>
            <a:miter lim="800000"/>
            <a:headEnd/>
            <a:tailEnd/>
          </a:ln>
        </p:spPr>
        <p:txBody>
          <a:bodyPr/>
          <a:lstStyle/>
          <a:p>
            <a:fld id="{E700D934-6B03-4791-94F9-1F5898EA4687}" type="slidenum">
              <a:rPr lang="fi-FI" altLang="en-US">
                <a:solidFill>
                  <a:srgbClr val="FFFFFF"/>
                </a:solidFill>
              </a:rPr>
              <a:pPr/>
              <a:t>50</a:t>
            </a:fld>
            <a:endParaRPr lang="fi-FI" altLang="en-US">
              <a:solidFill>
                <a:srgbClr val="FFFFFF"/>
              </a:solidFill>
            </a:endParaRPr>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p:cNvPicPr>
            <a:picLocks noChangeAspect="1" noChangeArrowheads="1"/>
          </p:cNvPicPr>
          <p:nvPr/>
        </p:nvPicPr>
        <p:blipFill>
          <a:blip r:embed="rId3"/>
          <a:srcRect/>
          <a:stretch>
            <a:fillRect/>
          </a:stretch>
        </p:blipFill>
        <p:spPr bwMode="auto">
          <a:xfrm>
            <a:off x="0" y="-288925"/>
            <a:ext cx="9142413" cy="6853238"/>
          </a:xfrm>
          <a:prstGeom prst="rect">
            <a:avLst/>
          </a:prstGeom>
          <a:noFill/>
          <a:ln w="9525">
            <a:noFill/>
            <a:round/>
            <a:headEnd/>
            <a:tailEnd/>
          </a:ln>
        </p:spPr>
      </p:pic>
      <p:sp>
        <p:nvSpPr>
          <p:cNvPr id="3076" name="Text Box 2"/>
          <p:cNvSpPr txBox="1">
            <a:spLocks noChangeArrowheads="1"/>
          </p:cNvSpPr>
          <p:nvPr/>
        </p:nvSpPr>
        <p:spPr bwMode="auto">
          <a:xfrm>
            <a:off x="163513" y="34925"/>
            <a:ext cx="8440737" cy="588963"/>
          </a:xfrm>
          <a:prstGeom prst="rect">
            <a:avLst/>
          </a:prstGeom>
          <a:noFill/>
          <a:ln>
            <a:noFill/>
          </a:ln>
        </p:spPr>
        <p:txBody>
          <a:bodyPr wrap="none" lIns="81555" tIns="40777" rIns="81555" bIns="40777"/>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eaLnBrk="1">
              <a:buSzPct val="100000"/>
              <a:defRPr/>
            </a:pPr>
            <a:r>
              <a:rPr lang="en-US" altLang="fr-FR" sz="3600" b="1" dirty="0">
                <a:solidFill>
                  <a:srgbClr val="0B9660"/>
                </a:solidFill>
                <a:latin typeface="+mj-lt"/>
                <a:cs typeface="Arial" charset="0"/>
              </a:rPr>
              <a:t>Cost of PM2.5 air pollution in Europe, </a:t>
            </a:r>
          </a:p>
          <a:p>
            <a:pPr eaLnBrk="1">
              <a:buSzPct val="100000"/>
              <a:defRPr/>
            </a:pPr>
            <a:r>
              <a:rPr lang="en-US" altLang="fr-FR" sz="3600" b="1" dirty="0">
                <a:solidFill>
                  <a:srgbClr val="0B9660"/>
                </a:solidFill>
                <a:latin typeface="+mj-lt"/>
                <a:cs typeface="Arial" charset="0"/>
              </a:rPr>
              <a:t>2010</a:t>
            </a:r>
            <a:endParaRPr lang="en-US" altLang="fr-FR" sz="3600" b="1" dirty="0">
              <a:solidFill>
                <a:srgbClr val="0059B2"/>
              </a:solidFill>
              <a:latin typeface="+mj-lt"/>
              <a:cs typeface="Arial" charset="0"/>
            </a:endParaRPr>
          </a:p>
        </p:txBody>
      </p:sp>
      <p:sp>
        <p:nvSpPr>
          <p:cNvPr id="59396" name="TextBox 5"/>
          <p:cNvSpPr txBox="1">
            <a:spLocks noChangeArrowheads="1"/>
          </p:cNvSpPr>
          <p:nvPr/>
        </p:nvSpPr>
        <p:spPr bwMode="auto">
          <a:xfrm>
            <a:off x="685800" y="1143000"/>
            <a:ext cx="3756025" cy="6242050"/>
          </a:xfrm>
          <a:prstGeom prst="rect">
            <a:avLst/>
          </a:prstGeom>
          <a:noFill/>
          <a:ln w="9525">
            <a:noFill/>
            <a:miter lim="800000"/>
            <a:headEnd/>
            <a:tailEnd/>
          </a:ln>
        </p:spPr>
        <p:txBody>
          <a:bodyPr lIns="82858" tIns="41430" rIns="82858" bIns="41430">
            <a:spAutoFit/>
          </a:bodyPr>
          <a:lstStyle/>
          <a:p>
            <a:pPr marL="546100" indent="-546100">
              <a:spcBef>
                <a:spcPts val="1088"/>
              </a:spcBef>
              <a:buFontTx/>
              <a:buBlip>
                <a:blip r:embed="rId4"/>
              </a:buBlip>
            </a:pPr>
            <a:r>
              <a:rPr lang="en-GB" altLang="en-US" sz="2800" b="1">
                <a:ea typeface="Microsoft YaHei" pitchFamily="34" charset="-122"/>
                <a:cs typeface="Arial" pitchFamily="34" charset="0"/>
              </a:rPr>
              <a:t>US $ 1.6 trillions: 1,574,649,000,000</a:t>
            </a:r>
          </a:p>
          <a:p>
            <a:pPr marL="546100" indent="-546100">
              <a:spcBef>
                <a:spcPts val="1088"/>
              </a:spcBef>
              <a:buFontTx/>
              <a:buBlip>
                <a:blip r:embed="rId4"/>
              </a:buBlip>
            </a:pPr>
            <a:r>
              <a:rPr lang="en-GB" altLang="en-US" sz="2800" b="1">
                <a:ea typeface="Microsoft YaHei" pitchFamily="34" charset="-122"/>
                <a:cs typeface="Arial" pitchFamily="34" charset="0"/>
              </a:rPr>
              <a:t> &gt;10% GDP in 22 countries (of 48)</a:t>
            </a:r>
          </a:p>
          <a:p>
            <a:pPr marL="546100" indent="-546100">
              <a:spcBef>
                <a:spcPts val="1088"/>
              </a:spcBef>
              <a:buFontTx/>
              <a:buBlip>
                <a:blip r:embed="rId4"/>
              </a:buBlip>
            </a:pPr>
            <a:r>
              <a:rPr lang="en-GB" altLang="en-US" sz="2800" b="1">
                <a:ea typeface="Microsoft YaHei" pitchFamily="34" charset="-122"/>
                <a:cs typeface="Arial" pitchFamily="34" charset="0"/>
              </a:rPr>
              <a:t>Mix of regulation, investment and pricing needed</a:t>
            </a:r>
          </a:p>
          <a:p>
            <a:pPr marL="546100" indent="-546100">
              <a:spcBef>
                <a:spcPts val="1088"/>
              </a:spcBef>
              <a:buFontTx/>
              <a:buBlip>
                <a:blip r:embed="rId4"/>
              </a:buBlip>
            </a:pPr>
            <a:endParaRPr lang="en-GB" altLang="en-US" sz="2800">
              <a:ea typeface="Microsoft YaHei" pitchFamily="34" charset="-122"/>
              <a:cs typeface="Arial" pitchFamily="34" charset="0"/>
            </a:endParaRPr>
          </a:p>
          <a:p>
            <a:pPr marL="546100" indent="-546100">
              <a:spcBef>
                <a:spcPts val="1088"/>
              </a:spcBef>
              <a:buFontTx/>
              <a:buBlip>
                <a:blip r:embed="rId4"/>
              </a:buBlip>
            </a:pPr>
            <a:endParaRPr lang="en-GB" altLang="en-US" sz="2800">
              <a:ea typeface="Microsoft YaHei" pitchFamily="34" charset="-122"/>
              <a:cs typeface="Arial" pitchFamily="34" charset="0"/>
            </a:endParaRPr>
          </a:p>
          <a:p>
            <a:pPr marL="546100" indent="-546100">
              <a:spcBef>
                <a:spcPts val="1088"/>
              </a:spcBef>
              <a:buFontTx/>
              <a:buBlip>
                <a:blip r:embed="rId4"/>
              </a:buBlip>
            </a:pPr>
            <a:endParaRPr lang="en-GB" altLang="en-US" sz="2800">
              <a:latin typeface="HelveticaNeueLT Pro 55 Roman"/>
              <a:ea typeface="Microsoft YaHei" pitchFamily="34" charset="-122"/>
              <a:cs typeface="Arial" pitchFamily="34" charset="0"/>
            </a:endParaRPr>
          </a:p>
          <a:p>
            <a:pPr lvl="1">
              <a:spcBef>
                <a:spcPts val="1088"/>
              </a:spcBef>
              <a:buFontTx/>
              <a:buBlip>
                <a:blip r:embed="rId4"/>
              </a:buBlip>
            </a:pPr>
            <a:endParaRPr lang="en-GB" altLang="en-US" sz="2800">
              <a:latin typeface="HelveticaNeueLT Pro 55 Roman"/>
              <a:ea typeface="Microsoft YaHei" pitchFamily="34" charset="-122"/>
              <a:cs typeface="Arial" pitchFamily="34" charset="0"/>
            </a:endParaRPr>
          </a:p>
          <a:p>
            <a:pPr marL="546100" indent="-546100">
              <a:spcBef>
                <a:spcPts val="1088"/>
              </a:spcBef>
              <a:buFontTx/>
              <a:buBlip>
                <a:blip r:embed="rId4"/>
              </a:buBlip>
            </a:pPr>
            <a:endParaRPr lang="en-GB" altLang="en-US" sz="2800">
              <a:ea typeface="Microsoft YaHei" pitchFamily="34" charset="-122"/>
              <a:cs typeface="Arial" pitchFamily="34" charset="0"/>
            </a:endParaRPr>
          </a:p>
        </p:txBody>
      </p:sp>
      <p:pic>
        <p:nvPicPr>
          <p:cNvPr id="44034" name="Picture 2"/>
          <p:cNvPicPr>
            <a:picLocks noChangeAspect="1" noChangeArrowheads="1"/>
          </p:cNvPicPr>
          <p:nvPr/>
        </p:nvPicPr>
        <p:blipFill rotWithShape="1">
          <a:blip r:embed="rId5"/>
          <a:srcRect/>
          <a:stretch/>
        </p:blipFill>
        <p:spPr bwMode="auto">
          <a:xfrm>
            <a:off x="5094288" y="1338263"/>
            <a:ext cx="3738562" cy="5226050"/>
          </a:xfrm>
          <a:prstGeom prst="rect">
            <a:avLst/>
          </a:prstGeom>
          <a:noFill/>
          <a:ln>
            <a:noFill/>
          </a:ln>
          <a:effectLst>
            <a:outerShdw blurRad="76200" dir="18900000" sy="23000" kx="-1200000" algn="bl" rotWithShape="0">
              <a:prstClr val="black">
                <a:alpha val="20000"/>
              </a:prst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p:cNvPicPr>
            <a:picLocks noChangeAspect="1" noChangeArrowheads="1"/>
          </p:cNvPicPr>
          <p:nvPr/>
        </p:nvPicPr>
        <p:blipFill>
          <a:blip r:embed="rId3"/>
          <a:srcRect/>
          <a:stretch>
            <a:fillRect/>
          </a:stretch>
        </p:blipFill>
        <p:spPr bwMode="auto">
          <a:xfrm>
            <a:off x="1588" y="4763"/>
            <a:ext cx="9142412" cy="6853237"/>
          </a:xfrm>
          <a:prstGeom prst="rect">
            <a:avLst/>
          </a:prstGeom>
          <a:noFill/>
          <a:ln w="9525">
            <a:noFill/>
            <a:round/>
            <a:headEnd/>
            <a:tailEnd/>
          </a:ln>
        </p:spPr>
      </p:pic>
      <p:sp>
        <p:nvSpPr>
          <p:cNvPr id="61443" name="TextBox 5"/>
          <p:cNvSpPr txBox="1">
            <a:spLocks noChangeArrowheads="1"/>
          </p:cNvSpPr>
          <p:nvPr/>
        </p:nvSpPr>
        <p:spPr bwMode="auto">
          <a:xfrm>
            <a:off x="652463" y="4408488"/>
            <a:ext cx="7773987" cy="1382712"/>
          </a:xfrm>
          <a:prstGeom prst="rect">
            <a:avLst/>
          </a:prstGeom>
          <a:noFill/>
          <a:ln w="9525">
            <a:noFill/>
            <a:miter lim="800000"/>
            <a:headEnd/>
            <a:tailEnd/>
          </a:ln>
        </p:spPr>
        <p:txBody>
          <a:bodyPr lIns="82858" tIns="41430" rIns="82858" bIns="41430">
            <a:spAutoFit/>
          </a:bodyPr>
          <a:lstStyle/>
          <a:p>
            <a:pPr marL="546100" indent="-546100">
              <a:spcBef>
                <a:spcPts val="1088"/>
              </a:spcBef>
              <a:buFontTx/>
              <a:buBlip>
                <a:blip r:embed="rId4"/>
              </a:buBlip>
            </a:pPr>
            <a:r>
              <a:rPr lang="en-GB" altLang="en-US" sz="2200">
                <a:ea typeface="Microsoft YaHei" pitchFamily="34" charset="-122"/>
                <a:cs typeface="Arial" pitchFamily="34" charset="0"/>
              </a:rPr>
              <a:t>In each </a:t>
            </a:r>
            <a:endParaRPr lang="en-GB" altLang="en-US" sz="2200">
              <a:latin typeface="HelveticaNeueLT Pro 55 Roman"/>
              <a:ea typeface="Microsoft YaHei" pitchFamily="34" charset="-122"/>
              <a:cs typeface="Arial" pitchFamily="34" charset="0"/>
            </a:endParaRPr>
          </a:p>
          <a:p>
            <a:pPr lvl="1">
              <a:spcBef>
                <a:spcPts val="1088"/>
              </a:spcBef>
              <a:buFontTx/>
              <a:buBlip>
                <a:blip r:embed="rId4"/>
              </a:buBlip>
            </a:pPr>
            <a:endParaRPr lang="en-GB" altLang="en-US" sz="2200">
              <a:latin typeface="HelveticaNeueLT Pro 55 Roman"/>
              <a:ea typeface="Microsoft YaHei" pitchFamily="34" charset="-122"/>
              <a:cs typeface="Arial" pitchFamily="34" charset="0"/>
            </a:endParaRPr>
          </a:p>
          <a:p>
            <a:pPr marL="546100" indent="-546100">
              <a:spcBef>
                <a:spcPts val="1088"/>
              </a:spcBef>
              <a:buFontTx/>
              <a:buBlip>
                <a:blip r:embed="rId4"/>
              </a:buBlip>
            </a:pPr>
            <a:endParaRPr lang="en-GB" altLang="en-US" sz="2200">
              <a:ea typeface="Microsoft YaHei" pitchFamily="34" charset="-122"/>
              <a:cs typeface="Arial" pitchFamily="34" charset="0"/>
            </a:endParaRPr>
          </a:p>
        </p:txBody>
      </p:sp>
      <p:pic>
        <p:nvPicPr>
          <p:cNvPr id="61444" name="Picture 2"/>
          <p:cNvPicPr>
            <a:picLocks noChangeAspect="1" noChangeArrowheads="1"/>
          </p:cNvPicPr>
          <p:nvPr/>
        </p:nvPicPr>
        <p:blipFill>
          <a:blip r:embed="rId5"/>
          <a:srcRect r="417" b="19763"/>
          <a:stretch>
            <a:fillRect/>
          </a:stretch>
        </p:blipFill>
        <p:spPr bwMode="auto">
          <a:xfrm>
            <a:off x="652463" y="4763"/>
            <a:ext cx="7870825" cy="4903787"/>
          </a:xfrm>
          <a:prstGeom prst="rect">
            <a:avLst/>
          </a:prstGeom>
          <a:noFill/>
          <a:ln w="9525">
            <a:noFill/>
            <a:miter lim="800000"/>
            <a:headEnd/>
            <a:tailEnd/>
          </a:ln>
        </p:spPr>
      </p:pic>
      <p:sp>
        <p:nvSpPr>
          <p:cNvPr id="2" name="Rectangle 1"/>
          <p:cNvSpPr/>
          <p:nvPr/>
        </p:nvSpPr>
        <p:spPr bwMode="auto">
          <a:xfrm>
            <a:off x="392113" y="3167063"/>
            <a:ext cx="8359775" cy="2220912"/>
          </a:xfrm>
          <a:prstGeom prst="rect">
            <a:avLst/>
          </a:prstGeom>
          <a:gradFill>
            <a:gsLst>
              <a:gs pos="0">
                <a:schemeClr val="bg1">
                  <a:alpha val="0"/>
                  <a:lumMod val="0"/>
                  <a:lumOff val="100000"/>
                </a:schemeClr>
              </a:gs>
              <a:gs pos="57000">
                <a:schemeClr val="bg1">
                  <a:lumMod val="0"/>
                  <a:lumOff val="100000"/>
                </a:schemeClr>
              </a:gs>
            </a:gsLst>
            <a:lin ang="5400000" scaled="1"/>
          </a:gradFill>
          <a:ln w="9525" cap="flat" cmpd="sng" algn="ctr">
            <a:noFill/>
            <a:prstDash val="solid"/>
            <a:round/>
            <a:headEnd type="none" w="med" len="med"/>
            <a:tailEnd type="none" w="med" len="med"/>
          </a:ln>
          <a:effectLst/>
        </p:spPr>
        <p:txBody>
          <a:bodyPr lIns="82858" tIns="41430" rIns="82858" bIns="41430"/>
          <a:lstStyle/>
          <a:p>
            <a:pPr eaLnBrk="1">
              <a:lnSpc>
                <a:spcPct val="93000"/>
              </a:lnSpc>
              <a:buClr>
                <a:srgbClr val="000000"/>
              </a:buClr>
              <a:buSzPct val="100000"/>
              <a:defRPr/>
            </a:pPr>
            <a:endParaRPr lang="en-GB">
              <a:ea typeface="Microsoft YaHei" panose="020B0503020204020204" pitchFamily="34" charset="-122"/>
              <a:cs typeface="Arial" charset="0"/>
            </a:endParaRPr>
          </a:p>
        </p:txBody>
      </p:sp>
      <p:sp>
        <p:nvSpPr>
          <p:cNvPr id="61446" name="TextBox 5"/>
          <p:cNvSpPr txBox="1">
            <a:spLocks noChangeArrowheads="1"/>
          </p:cNvSpPr>
          <p:nvPr/>
        </p:nvSpPr>
        <p:spPr bwMode="auto">
          <a:xfrm>
            <a:off x="685800" y="4735513"/>
            <a:ext cx="7837488" cy="419100"/>
          </a:xfrm>
          <a:prstGeom prst="rect">
            <a:avLst/>
          </a:prstGeom>
          <a:noFill/>
          <a:ln w="9525">
            <a:noFill/>
            <a:miter lim="800000"/>
            <a:headEnd/>
            <a:tailEnd/>
          </a:ln>
        </p:spPr>
        <p:txBody>
          <a:bodyPr lIns="82858" tIns="41430" rIns="82858" bIns="41430">
            <a:spAutoFit/>
          </a:bodyPr>
          <a:lstStyle/>
          <a:p>
            <a:pPr marL="493713" lvl="1" indent="-493713">
              <a:spcBef>
                <a:spcPts val="1088"/>
              </a:spcBef>
              <a:buFontTx/>
              <a:buBlip>
                <a:blip r:embed="rId4"/>
              </a:buBlip>
            </a:pPr>
            <a:r>
              <a:rPr lang="en-GB" altLang="en-US" sz="2200">
                <a:latin typeface="HelveticaNeueLT Pro 55 Roman"/>
                <a:ea typeface="Microsoft YaHei" pitchFamily="34" charset="-122"/>
                <a:cs typeface="Arial" pitchFamily="34" charset="0"/>
              </a:rPr>
              <a:t>%GDP: from 0.7% to 35.2%</a:t>
            </a:r>
            <a:endParaRPr lang="en-GB" altLang="en-US" sz="2900">
              <a:latin typeface="HelveticaNeueLT Pro 55 Roman"/>
              <a:ea typeface="Microsoft YaHei" pitchFamily="34" charset="-122"/>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noChangeArrowheads="1"/>
          </p:cNvSpPr>
          <p:nvPr>
            <p:ph type="title"/>
          </p:nvPr>
        </p:nvSpPr>
        <p:spPr>
          <a:xfrm>
            <a:off x="762000" y="228600"/>
            <a:ext cx="8153400" cy="1676400"/>
          </a:xfrm>
          <a:solidFill>
            <a:schemeClr val="bg1"/>
          </a:solidFill>
        </p:spPr>
        <p:txBody>
          <a:bodyPr/>
          <a:lstStyle/>
          <a:p>
            <a:r>
              <a:rPr lang="en-GB" altLang="en-US" smtClean="0"/>
              <a:t>Health Economic Assessment Tool (HEAT)</a:t>
            </a:r>
            <a:r>
              <a:rPr lang="mk-MK" altLang="en-US" smtClean="0"/>
              <a:t> - Алатка за економска проценка на здравјето</a:t>
            </a:r>
            <a:endParaRPr lang="en-US" altLang="en-US" smtClean="0"/>
          </a:p>
        </p:txBody>
      </p:sp>
      <p:sp>
        <p:nvSpPr>
          <p:cNvPr id="63491" name="Content Placeholder 3"/>
          <p:cNvSpPr>
            <a:spLocks noGrp="1" noChangeArrowheads="1"/>
          </p:cNvSpPr>
          <p:nvPr>
            <p:ph sz="half" idx="1"/>
          </p:nvPr>
        </p:nvSpPr>
        <p:spPr>
          <a:xfrm>
            <a:off x="533400" y="2362200"/>
            <a:ext cx="4110038" cy="4495800"/>
          </a:xfrm>
        </p:spPr>
        <p:txBody>
          <a:bodyPr/>
          <a:lstStyle/>
          <a:p>
            <a:r>
              <a:rPr lang="mk-MK" altLang="en-US" sz="2700" b="1" smtClean="0"/>
              <a:t>Дизајнирана да помогне да се спроведе економска проценка на здравствените придобивки од пешачење</a:t>
            </a:r>
            <a:r>
              <a:rPr lang="en-GB" altLang="en-US" sz="2700" b="1" smtClean="0"/>
              <a:t> </a:t>
            </a:r>
            <a:r>
              <a:rPr lang="mk-MK" altLang="en-US" sz="2700" b="1" smtClean="0"/>
              <a:t>и возење велосипед во намалување на смртноста - СЗО</a:t>
            </a:r>
            <a:endParaRPr lang="en-GB" altLang="en-US" sz="2700" b="1" smtClean="0"/>
          </a:p>
        </p:txBody>
      </p:sp>
      <p:pic>
        <p:nvPicPr>
          <p:cNvPr id="63492" name="Content Placeholder 5" descr="HEAT.JPG"/>
          <p:cNvPicPr>
            <a:picLocks noGrp="1" noChangeAspect="1" noChangeArrowheads="1"/>
          </p:cNvPicPr>
          <p:nvPr>
            <p:ph sz="half" idx="2"/>
          </p:nvPr>
        </p:nvPicPr>
        <p:blipFill>
          <a:blip r:embed="rId3"/>
          <a:srcRect/>
          <a:stretch>
            <a:fillRect/>
          </a:stretch>
        </p:blipFill>
        <p:spPr>
          <a:xfrm>
            <a:off x="4643438" y="2205038"/>
            <a:ext cx="4462462" cy="2879725"/>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noChangeArrowheads="1"/>
          </p:cNvSpPr>
          <p:nvPr>
            <p:ph type="title"/>
          </p:nvPr>
        </p:nvSpPr>
        <p:spPr>
          <a:xfrm>
            <a:off x="11113" y="0"/>
            <a:ext cx="9067800" cy="2057400"/>
          </a:xfrm>
          <a:solidFill>
            <a:schemeClr val="bg1"/>
          </a:solidFill>
        </p:spPr>
        <p:txBody>
          <a:bodyPr/>
          <a:lstStyle/>
          <a:p>
            <a:pPr algn="ctr"/>
            <a:r>
              <a:rPr lang="en-US" altLang="en-US" sz="2600" smtClean="0">
                <a:solidFill>
                  <a:srgbClr val="0070C0"/>
                </a:solidFill>
              </a:rPr>
              <a:t>Health Impacts and Economic Costs of Air Pollution in the Metropolitan Area of Skopje</a:t>
            </a:r>
            <a:r>
              <a:rPr lang="en-US" altLang="en-US" sz="2400" smtClean="0"/>
              <a:t/>
            </a:r>
            <a:br>
              <a:rPr lang="en-US" altLang="en-US" sz="2400" smtClean="0"/>
            </a:br>
            <a:r>
              <a:rPr lang="pt-BR" altLang="en-US" sz="2000" i="1" smtClean="0">
                <a:solidFill>
                  <a:srgbClr val="000000"/>
                </a:solidFill>
              </a:rPr>
              <a:t>Gerardo Sanchez Martinez, Joseph V. Spadaro, Dimitris Chapizanis, </a:t>
            </a:r>
            <a:r>
              <a:rPr lang="en-US" altLang="en-US" sz="2000" i="1" smtClean="0">
                <a:solidFill>
                  <a:srgbClr val="000000"/>
                </a:solidFill>
              </a:rPr>
              <a:t>Vladimir Kendrovski, Mihail Kochubovski and Pierpaolo Mudu. Int. J. Environ. Res. Public Health 2018, 15, 626; doi:10.3390/ijerph15040626.</a:t>
            </a:r>
          </a:p>
        </p:txBody>
      </p:sp>
      <p:sp>
        <p:nvSpPr>
          <p:cNvPr id="65539" name="Content Placeholder 2"/>
          <p:cNvSpPr>
            <a:spLocks noGrp="1" noChangeArrowheads="1"/>
          </p:cNvSpPr>
          <p:nvPr>
            <p:ph idx="1"/>
          </p:nvPr>
        </p:nvSpPr>
        <p:spPr>
          <a:xfrm>
            <a:off x="0" y="2209800"/>
            <a:ext cx="9144000" cy="5105400"/>
          </a:xfrm>
          <a:solidFill>
            <a:schemeClr val="bg1"/>
          </a:solidFill>
        </p:spPr>
        <p:txBody>
          <a:bodyPr/>
          <a:lstStyle/>
          <a:p>
            <a:r>
              <a:rPr lang="en-US" altLang="en-US" sz="2300" smtClean="0"/>
              <a:t>In 2012, long-term exposure to </a:t>
            </a:r>
            <a:r>
              <a:rPr lang="en-US" altLang="en-US" sz="2300" b="1" smtClean="0">
                <a:solidFill>
                  <a:srgbClr val="000000"/>
                </a:solidFill>
              </a:rPr>
              <a:t>PM2.5 (49.2 </a:t>
            </a:r>
            <a:r>
              <a:rPr lang="en-US" altLang="en-US" sz="2400" b="1" smtClean="0">
                <a:cs typeface="Arial" pitchFamily="34" charset="0"/>
                <a:sym typeface="Symbol" pitchFamily="18" charset="2"/>
              </a:rPr>
              <a:t></a:t>
            </a:r>
            <a:r>
              <a:rPr lang="en-US" altLang="en-US" sz="2300" b="1" smtClean="0">
                <a:solidFill>
                  <a:srgbClr val="000000"/>
                </a:solidFill>
              </a:rPr>
              <a:t>g/m3) </a:t>
            </a:r>
            <a:r>
              <a:rPr lang="en-US" altLang="en-US" sz="2300" smtClean="0"/>
              <a:t>caused an estimated </a:t>
            </a:r>
            <a:r>
              <a:rPr lang="en-US" altLang="en-US" sz="2300" b="1" smtClean="0">
                <a:solidFill>
                  <a:srgbClr val="FF0000"/>
                </a:solidFill>
              </a:rPr>
              <a:t>1199 premature deaths </a:t>
            </a:r>
            <a:r>
              <a:rPr lang="en-US" altLang="en-US" sz="2300" smtClean="0"/>
              <a:t>(CI95% 821–1519). The social cost of the predicted premature mortality in 2012 due to air pollution was estimated at between 570 and 1470 million euros.</a:t>
            </a:r>
          </a:p>
          <a:p>
            <a:r>
              <a:rPr lang="en-US" altLang="en-US" sz="2300" smtClean="0"/>
              <a:t>Moreover, PM2.5 was also estimated to be responsible for </a:t>
            </a:r>
            <a:r>
              <a:rPr lang="en-US" altLang="en-US" sz="2300" b="1" smtClean="0">
                <a:solidFill>
                  <a:srgbClr val="FF0000"/>
                </a:solidFill>
              </a:rPr>
              <a:t>547 hospital admissions</a:t>
            </a:r>
            <a:r>
              <a:rPr lang="en-US" altLang="en-US" sz="2300" smtClean="0"/>
              <a:t> (CI95% 104–977) from </a:t>
            </a:r>
            <a:r>
              <a:rPr lang="en-US" altLang="en-US" sz="2300" b="1" smtClean="0">
                <a:solidFill>
                  <a:srgbClr val="000000"/>
                </a:solidFill>
              </a:rPr>
              <a:t>cardiovascular diseases</a:t>
            </a:r>
            <a:r>
              <a:rPr lang="en-US" altLang="en-US" sz="2300" smtClean="0"/>
              <a:t>, and </a:t>
            </a:r>
            <a:r>
              <a:rPr lang="en-US" altLang="en-US" sz="2300" b="1" smtClean="0">
                <a:solidFill>
                  <a:srgbClr val="FF0000"/>
                </a:solidFill>
              </a:rPr>
              <a:t>937 admissions </a:t>
            </a:r>
            <a:r>
              <a:rPr lang="en-US" altLang="en-US" sz="2300" smtClean="0"/>
              <a:t>(CI95% 937–1869) for </a:t>
            </a:r>
            <a:r>
              <a:rPr lang="en-US" altLang="en-US" sz="2300" b="1" smtClean="0">
                <a:solidFill>
                  <a:srgbClr val="000000"/>
                </a:solidFill>
              </a:rPr>
              <a:t>respiratory disease</a:t>
            </a:r>
            <a:r>
              <a:rPr lang="en-US" altLang="en-US" sz="2300" smtClean="0"/>
              <a:t> that year. </a:t>
            </a:r>
          </a:p>
          <a:p>
            <a:r>
              <a:rPr lang="en-US" altLang="en-US" sz="2300" b="1" smtClean="0"/>
              <a:t>Reducing PM2.5 levels to the EU limit (25 </a:t>
            </a:r>
            <a:r>
              <a:rPr lang="en-US" altLang="en-US" sz="2400" b="1" smtClean="0">
                <a:cs typeface="Arial" pitchFamily="34" charset="0"/>
                <a:sym typeface="Symbol" pitchFamily="18" charset="2"/>
              </a:rPr>
              <a:t></a:t>
            </a:r>
            <a:r>
              <a:rPr lang="en-US" altLang="en-US" sz="2300" b="1" smtClean="0"/>
              <a:t>g/m3) could have averted an estimated 45% of PM-attributable mortality, while achieving the WHO Air Quality Guidelines (10 </a:t>
            </a:r>
            <a:r>
              <a:rPr lang="en-US" altLang="en-US" sz="2400" b="1" smtClean="0">
                <a:cs typeface="Arial" pitchFamily="34" charset="0"/>
                <a:sym typeface="Symbol" pitchFamily="18" charset="2"/>
              </a:rPr>
              <a:t></a:t>
            </a:r>
            <a:r>
              <a:rPr lang="en-US" altLang="en-US" sz="2300" b="1" smtClean="0"/>
              <a:t>g/m3) could have averted an estimated 77% of PM-attributable mortality</a:t>
            </a:r>
            <a:r>
              <a:rPr lang="en-US" altLang="en-US" sz="2300" smtClean="0"/>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333375"/>
            <a:ext cx="7702550" cy="1419225"/>
          </a:xfrm>
          <a:solidFill>
            <a:schemeClr val="bg1"/>
          </a:solidFill>
        </p:spPr>
        <p:txBody>
          <a:bodyPr/>
          <a:lstStyle/>
          <a:p>
            <a:pPr>
              <a:defRPr/>
            </a:pPr>
            <a:r>
              <a:rPr lang="mk-MK" sz="3200" dirty="0">
                <a:solidFill>
                  <a:srgbClr val="000099"/>
                </a:solidFill>
                <a:effectLst>
                  <a:outerShdw blurRad="38100" dist="38100" dir="2700000" algn="tl">
                    <a:srgbClr val="000000"/>
                  </a:outerShdw>
                </a:effectLst>
                <a:cs typeface="Arial" panose="020B0604020202020204" pitchFamily="34" charset="0"/>
              </a:rPr>
              <a:t>ВАЖНА УЛОГА НА ПРОФЕСИОНАЛЦИТЕ ЗА ЗАШТИТА НА ЗДРАВЈЕТО И ОКОЛИНАТА</a:t>
            </a:r>
            <a:endParaRPr lang="en-GB" sz="3200" dirty="0">
              <a:solidFill>
                <a:srgbClr val="000099"/>
              </a:solidFill>
              <a:effectLst>
                <a:outerShdw blurRad="38100" dist="38100" dir="2700000" algn="tl">
                  <a:srgbClr val="000000"/>
                </a:outerShdw>
              </a:effectLst>
              <a:cs typeface="Arial" panose="020B0604020202020204" pitchFamily="34" charset="0"/>
            </a:endParaRPr>
          </a:p>
        </p:txBody>
      </p:sp>
      <p:sp>
        <p:nvSpPr>
          <p:cNvPr id="66563" name="Rectangle 3"/>
          <p:cNvSpPr>
            <a:spLocks noGrp="1" noChangeArrowheads="1"/>
          </p:cNvSpPr>
          <p:nvPr>
            <p:ph type="body" idx="1"/>
          </p:nvPr>
        </p:nvSpPr>
        <p:spPr>
          <a:xfrm>
            <a:off x="323850" y="2060575"/>
            <a:ext cx="8496300" cy="4321175"/>
          </a:xfrm>
          <a:solidFill>
            <a:schemeClr val="bg1"/>
          </a:solidFill>
        </p:spPr>
        <p:txBody>
          <a:bodyPr/>
          <a:lstStyle/>
          <a:p>
            <a:pPr>
              <a:lnSpc>
                <a:spcPct val="80000"/>
              </a:lnSpc>
              <a:buFont typeface="Wingdings" pitchFamily="2" charset="2"/>
              <a:buChar char="v"/>
            </a:pPr>
            <a:r>
              <a:rPr lang="mk-MK" altLang="en-US" b="1" smtClean="0">
                <a:cs typeface="Arial" pitchFamily="34" charset="0"/>
              </a:rPr>
              <a:t>Дијагноза и третман</a:t>
            </a:r>
            <a:endParaRPr lang="en-US" altLang="en-US" b="1" smtClean="0">
              <a:cs typeface="Arial" pitchFamily="34" charset="0"/>
            </a:endParaRPr>
          </a:p>
          <a:p>
            <a:pPr>
              <a:lnSpc>
                <a:spcPct val="80000"/>
              </a:lnSpc>
              <a:buFont typeface="Wingdings" pitchFamily="2" charset="2"/>
              <a:buChar char="v"/>
            </a:pPr>
            <a:r>
              <a:rPr lang="mk-MK" altLang="en-US" b="1" smtClean="0">
                <a:cs typeface="Arial" pitchFamily="34" charset="0"/>
              </a:rPr>
              <a:t>Изведување на истражувања и нивно објавување</a:t>
            </a:r>
            <a:endParaRPr lang="en-US" altLang="en-US" b="1" smtClean="0">
              <a:cs typeface="Arial" pitchFamily="34" charset="0"/>
            </a:endParaRPr>
          </a:p>
          <a:p>
            <a:pPr lvl="1">
              <a:lnSpc>
                <a:spcPct val="80000"/>
              </a:lnSpc>
              <a:buFont typeface="Wingdings" pitchFamily="2" charset="2"/>
              <a:buChar char="§"/>
            </a:pPr>
            <a:r>
              <a:rPr lang="mk-MK" altLang="en-US" b="1" smtClean="0">
                <a:cs typeface="Arial" pitchFamily="34" charset="0"/>
              </a:rPr>
              <a:t>Поединечни случаи</a:t>
            </a:r>
            <a:endParaRPr lang="en-US" altLang="en-US" b="1" smtClean="0">
              <a:cs typeface="Arial" pitchFamily="34" charset="0"/>
            </a:endParaRPr>
          </a:p>
          <a:p>
            <a:pPr lvl="1">
              <a:lnSpc>
                <a:spcPct val="80000"/>
              </a:lnSpc>
              <a:buFont typeface="Wingdings" pitchFamily="2" charset="2"/>
              <a:buChar char="§"/>
            </a:pPr>
            <a:r>
              <a:rPr lang="mk-MK" altLang="en-US" b="1" smtClean="0">
                <a:cs typeface="Arial" pitchFamily="34" charset="0"/>
              </a:rPr>
              <a:t>Интервенции на локално ниво</a:t>
            </a:r>
            <a:endParaRPr lang="en-US" altLang="en-US" b="1" smtClean="0">
              <a:cs typeface="Arial" pitchFamily="34" charset="0"/>
            </a:endParaRPr>
          </a:p>
          <a:p>
            <a:pPr>
              <a:lnSpc>
                <a:spcPct val="80000"/>
              </a:lnSpc>
              <a:buFont typeface="Wingdings" pitchFamily="2" charset="2"/>
              <a:buChar char="v"/>
            </a:pPr>
            <a:r>
              <a:rPr lang="mk-MK" altLang="en-US" b="1" smtClean="0">
                <a:cs typeface="Arial" pitchFamily="34" charset="0"/>
              </a:rPr>
              <a:t>Едукација</a:t>
            </a:r>
            <a:endParaRPr lang="en-US" altLang="en-US" b="1" smtClean="0">
              <a:cs typeface="Arial" pitchFamily="34" charset="0"/>
            </a:endParaRPr>
          </a:p>
          <a:p>
            <a:pPr lvl="1">
              <a:lnSpc>
                <a:spcPct val="80000"/>
              </a:lnSpc>
              <a:buFont typeface="Wingdings" pitchFamily="2" charset="2"/>
              <a:buChar char="§"/>
            </a:pPr>
            <a:r>
              <a:rPr lang="mk-MK" altLang="en-US" b="1" smtClean="0">
                <a:cs typeface="Arial" pitchFamily="34" charset="0"/>
              </a:rPr>
              <a:t>Пациенти и семејства</a:t>
            </a:r>
            <a:endParaRPr lang="en-US" altLang="en-US" b="1" smtClean="0">
              <a:cs typeface="Arial" pitchFamily="34" charset="0"/>
            </a:endParaRPr>
          </a:p>
          <a:p>
            <a:pPr lvl="1">
              <a:lnSpc>
                <a:spcPct val="80000"/>
              </a:lnSpc>
              <a:buFont typeface="Wingdings" pitchFamily="2" charset="2"/>
              <a:buChar char="§"/>
            </a:pPr>
            <a:r>
              <a:rPr lang="mk-MK" altLang="en-US" b="1" smtClean="0">
                <a:cs typeface="Arial" pitchFamily="34" charset="0"/>
              </a:rPr>
              <a:t>Колеги и студенти</a:t>
            </a:r>
            <a:endParaRPr lang="en-US" altLang="en-US" b="1" smtClean="0">
              <a:cs typeface="Arial" pitchFamily="34" charset="0"/>
            </a:endParaRPr>
          </a:p>
          <a:p>
            <a:pPr>
              <a:lnSpc>
                <a:spcPct val="80000"/>
              </a:lnSpc>
              <a:buFont typeface="Wingdings" pitchFamily="2" charset="2"/>
              <a:buChar char="v"/>
            </a:pPr>
            <a:r>
              <a:rPr lang="mk-MK" altLang="en-US" b="1" smtClean="0">
                <a:cs typeface="Arial" pitchFamily="34" charset="0"/>
              </a:rPr>
              <a:t>Пропаганда</a:t>
            </a:r>
            <a:endParaRPr lang="en-US" altLang="en-US" b="1" smtClean="0">
              <a:cs typeface="Arial" pitchFamily="34" charset="0"/>
            </a:endParaRPr>
          </a:p>
          <a:p>
            <a:pPr>
              <a:lnSpc>
                <a:spcPct val="80000"/>
              </a:lnSpc>
              <a:buFont typeface="Wingdings" pitchFamily="2" charset="2"/>
              <a:buChar char="v"/>
            </a:pPr>
            <a:r>
              <a:rPr lang="mk-MK" altLang="en-US" b="1" smtClean="0">
                <a:cs typeface="Arial" pitchFamily="34" charset="0"/>
              </a:rPr>
              <a:t>Обезбедување на добар пример за работа и однесување</a:t>
            </a:r>
            <a:endParaRPr lang="en-GB" altLang="en-US" b="1" smtClean="0">
              <a:cs typeface="Arial" pitchFamily="34" charset="0"/>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a:spLocks noGrp="1" noChangeArrowheads="1"/>
          </p:cNvSpPr>
          <p:nvPr>
            <p:ph type="title"/>
          </p:nvPr>
        </p:nvSpPr>
        <p:spPr>
          <a:xfrm>
            <a:off x="762000" y="228600"/>
            <a:ext cx="7924800" cy="1676400"/>
          </a:xfrm>
          <a:solidFill>
            <a:schemeClr val="bg1"/>
          </a:solidFill>
        </p:spPr>
        <p:txBody>
          <a:bodyPr/>
          <a:lstStyle/>
          <a:p>
            <a:pPr eaLnBrk="1" hangingPunct="1"/>
            <a:r>
              <a:rPr lang="mk-MK" altLang="en-US" sz="3200" smtClean="0">
                <a:cs typeface="Arial" pitchFamily="34" charset="0"/>
              </a:rPr>
              <a:t>Предлог мерки за намалување на загадувањето од сообраќајот поврзано со здравствени ризици</a:t>
            </a:r>
            <a:endParaRPr lang="en-US" altLang="en-US" sz="3200" smtClean="0">
              <a:cs typeface="Arial" pitchFamily="34" charset="0"/>
            </a:endParaRPr>
          </a:p>
        </p:txBody>
      </p:sp>
      <p:sp>
        <p:nvSpPr>
          <p:cNvPr id="67587" name="Rectangle 3"/>
          <p:cNvSpPr>
            <a:spLocks noGrp="1" noChangeArrowheads="1"/>
          </p:cNvSpPr>
          <p:nvPr>
            <p:ph type="body" idx="1"/>
          </p:nvPr>
        </p:nvSpPr>
        <p:spPr>
          <a:xfrm>
            <a:off x="838200" y="2514600"/>
            <a:ext cx="7693025" cy="3886200"/>
          </a:xfrm>
        </p:spPr>
        <p:txBody>
          <a:bodyPr/>
          <a:lstStyle/>
          <a:p>
            <a:pPr eaLnBrk="1" hangingPunct="1">
              <a:lnSpc>
                <a:spcPct val="90000"/>
              </a:lnSpc>
              <a:buFont typeface="Wingdings" pitchFamily="2" charset="2"/>
              <a:buNone/>
            </a:pPr>
            <a:r>
              <a:rPr lang="mk-MK" altLang="en-US" sz="3200" b="1" smtClean="0"/>
              <a:t>Во 2014 година во Франција е воведен праг на Алерт за</a:t>
            </a:r>
            <a:r>
              <a:rPr lang="en-US" altLang="en-US" sz="3200" b="1" smtClean="0"/>
              <a:t> PM10</a:t>
            </a:r>
            <a:r>
              <a:rPr lang="mk-MK" altLang="en-US" sz="3200" b="1" smtClean="0"/>
              <a:t> </a:t>
            </a:r>
            <a:endParaRPr lang="en-US" altLang="en-US" sz="3200" b="1" smtClean="0"/>
          </a:p>
          <a:p>
            <a:pPr eaLnBrk="1" hangingPunct="1"/>
            <a:r>
              <a:rPr lang="mk-MK" altLang="en-US" sz="2400" b="1" smtClean="0"/>
              <a:t>Наплата за сообраќаен метеж во центарот на градот</a:t>
            </a:r>
            <a:r>
              <a:rPr lang="en-US" altLang="en-US" sz="2400" b="1" smtClean="0"/>
              <a:t> </a:t>
            </a:r>
            <a:r>
              <a:rPr lang="en-US" altLang="en-US" sz="2400" b="1" smtClean="0">
                <a:cs typeface="Arial" pitchFamily="34" charset="0"/>
              </a:rPr>
              <a:t>↓ </a:t>
            </a:r>
            <a:r>
              <a:rPr lang="mk-MK" altLang="en-US" sz="2400" b="1" smtClean="0">
                <a:cs typeface="Arial" pitchFamily="34" charset="0"/>
              </a:rPr>
              <a:t>аерозагадувањето за</a:t>
            </a:r>
            <a:r>
              <a:rPr lang="en-US" altLang="en-US" sz="2400" b="1" smtClean="0">
                <a:cs typeface="Arial" pitchFamily="34" charset="0"/>
              </a:rPr>
              <a:t> 30% (Low Emission Zone </a:t>
            </a:r>
            <a:r>
              <a:rPr lang="mk-MK" altLang="en-US" sz="2400" b="1" smtClean="0">
                <a:cs typeface="Arial" pitchFamily="34" charset="0"/>
              </a:rPr>
              <a:t>– Зона на ниска емисија</a:t>
            </a:r>
            <a:r>
              <a:rPr lang="en-US" altLang="en-US" sz="2400" b="1" smtClean="0">
                <a:cs typeface="Arial" pitchFamily="34" charset="0"/>
              </a:rPr>
              <a:t>)</a:t>
            </a:r>
          </a:p>
          <a:p>
            <a:pPr eaLnBrk="1" hangingPunct="1"/>
            <a:r>
              <a:rPr lang="mk-MK" altLang="en-US" sz="2400" b="1" smtClean="0">
                <a:cs typeface="Arial" pitchFamily="34" charset="0"/>
              </a:rPr>
              <a:t>Сопатници во возилото</a:t>
            </a:r>
            <a:r>
              <a:rPr lang="en-US" altLang="en-US" sz="2400" b="1" smtClean="0">
                <a:cs typeface="Arial" pitchFamily="34" charset="0"/>
              </a:rPr>
              <a:t> (</a:t>
            </a:r>
            <a:r>
              <a:rPr lang="mk-MK" altLang="en-US" sz="2400" b="1" smtClean="0">
                <a:cs typeface="Arial" pitchFamily="34" charset="0"/>
              </a:rPr>
              <a:t>Париз</a:t>
            </a:r>
            <a:r>
              <a:rPr lang="en-US" altLang="en-US" sz="2400" b="1" smtClean="0">
                <a:cs typeface="Arial" pitchFamily="34" charset="0"/>
              </a:rPr>
              <a:t>)</a:t>
            </a:r>
          </a:p>
          <a:p>
            <a:pPr eaLnBrk="1" hangingPunct="1"/>
            <a:r>
              <a:rPr lang="mk-MK" altLang="en-US" sz="2400" b="1" smtClean="0">
                <a:cs typeface="Arial" pitchFamily="34" charset="0"/>
              </a:rPr>
              <a:t>Велосипедски патеки</a:t>
            </a:r>
            <a:endParaRPr lang="en-US" altLang="en-US" sz="2400" b="1" smtClean="0">
              <a:cs typeface="Arial" pitchFamily="34" charset="0"/>
            </a:endParaRPr>
          </a:p>
          <a:p>
            <a:pPr eaLnBrk="1" hangingPunct="1"/>
            <a:r>
              <a:rPr lang="mk-MK" altLang="en-US" sz="2400" b="1" smtClean="0">
                <a:cs typeface="Arial" pitchFamily="34" charset="0"/>
              </a:rPr>
              <a:t>Паркинг политики</a:t>
            </a:r>
            <a:r>
              <a:rPr lang="en-US" altLang="en-US" sz="2400" b="1" smtClean="0">
                <a:cs typeface="Arial" pitchFamily="34" charset="0"/>
              </a:rPr>
              <a:t> 4 </a:t>
            </a:r>
            <a:r>
              <a:rPr lang="en-US" altLang="en-US" sz="2400" b="1" smtClean="0"/>
              <a:t>€/h (</a:t>
            </a:r>
            <a:r>
              <a:rPr lang="mk-MK" altLang="en-US" sz="2400" b="1" smtClean="0"/>
              <a:t>бесплатно за електрични возила и возила на природен гас</a:t>
            </a:r>
            <a:r>
              <a:rPr lang="en-US" altLang="en-US" sz="2400" b="1" smtClean="0"/>
              <a:t>)</a:t>
            </a:r>
            <a:r>
              <a:rPr lang="en-US" altLang="en-US" sz="2400" smtClean="0"/>
              <a:t> </a:t>
            </a:r>
            <a:endParaRPr lang="en-US" altLang="en-US" sz="2400" smtClean="0">
              <a:cs typeface="Arial" pitchFamily="34" charset="0"/>
            </a:endParaRPr>
          </a:p>
          <a:p>
            <a:pPr eaLnBrk="1" hangingPunct="1">
              <a:lnSpc>
                <a:spcPct val="90000"/>
              </a:lnSpc>
              <a:buFont typeface="Wingdings" pitchFamily="2" charset="2"/>
              <a:buNone/>
            </a:pPr>
            <a:endParaRPr lang="en-US" altLang="en-US" sz="2400" smtClean="0">
              <a:cs typeface="Arial" pitchFamily="34" charset="0"/>
            </a:endParaRPr>
          </a:p>
          <a:p>
            <a:pPr eaLnBrk="1" hangingPunct="1">
              <a:lnSpc>
                <a:spcPct val="90000"/>
              </a:lnSpc>
              <a:buFont typeface="Wingdings" pitchFamily="2" charset="2"/>
              <a:buNone/>
            </a:pPr>
            <a:endParaRPr lang="en-US" altLang="en-US" sz="1000" smtClean="0">
              <a:cs typeface="Arial" pitchFamily="34" charset="0"/>
            </a:endParaRPr>
          </a:p>
          <a:p>
            <a:pPr eaLnBrk="1" hangingPunct="1">
              <a:lnSpc>
                <a:spcPct val="90000"/>
              </a:lnSpc>
              <a:buFont typeface="Wingdings" pitchFamily="2" charset="2"/>
              <a:buNone/>
            </a:pPr>
            <a:endParaRPr lang="en-US" altLang="en-US" sz="10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noChangeArrowheads="1"/>
          </p:cNvSpPr>
          <p:nvPr>
            <p:ph type="title"/>
          </p:nvPr>
        </p:nvSpPr>
        <p:spPr>
          <a:xfrm>
            <a:off x="762000" y="1066800"/>
            <a:ext cx="8229600" cy="706438"/>
          </a:xfrm>
        </p:spPr>
        <p:txBody>
          <a:bodyPr/>
          <a:lstStyle/>
          <a:p>
            <a:r>
              <a:rPr lang="mk-MK" altLang="mk-MK" smtClean="0"/>
              <a:t>Предлог мерки</a:t>
            </a:r>
            <a:endParaRPr lang="en-US" altLang="mk-MK" smtClean="0"/>
          </a:p>
        </p:txBody>
      </p:sp>
      <p:sp>
        <p:nvSpPr>
          <p:cNvPr id="3" name="Content Placeholder 2"/>
          <p:cNvSpPr>
            <a:spLocks noGrp="1"/>
          </p:cNvSpPr>
          <p:nvPr>
            <p:ph idx="1"/>
          </p:nvPr>
        </p:nvSpPr>
        <p:spPr>
          <a:xfrm>
            <a:off x="762000" y="2362200"/>
            <a:ext cx="8229600" cy="4191000"/>
          </a:xfrm>
        </p:spPr>
        <p:txBody>
          <a:bodyPr>
            <a:normAutofit fontScale="85000" lnSpcReduction="10000"/>
          </a:bodyPr>
          <a:lstStyle/>
          <a:p>
            <a:pPr>
              <a:defRPr/>
            </a:pPr>
            <a:r>
              <a:rPr lang="en-US" b="1" dirty="0" smtClean="0"/>
              <a:t>Mo</a:t>
            </a:r>
            <a:r>
              <a:rPr lang="mk-MK" b="1" dirty="0" smtClean="0"/>
              <a:t>ниторинг на квалитетот на амбиентниот воздух</a:t>
            </a:r>
            <a:endParaRPr lang="en-US" b="1" dirty="0"/>
          </a:p>
          <a:p>
            <a:pPr>
              <a:defRPr/>
            </a:pPr>
            <a:r>
              <a:rPr lang="mk-MK" b="1" dirty="0" smtClean="0"/>
              <a:t>Зајакнување на капацитетите на еколошкиот инспекторат</a:t>
            </a:r>
            <a:endParaRPr lang="en-US" b="1" dirty="0"/>
          </a:p>
          <a:p>
            <a:pPr>
              <a:defRPr/>
            </a:pPr>
            <a:r>
              <a:rPr lang="mk-MK" b="1" dirty="0" smtClean="0"/>
              <a:t>Зголемување на јавната свест</a:t>
            </a:r>
            <a:endParaRPr lang="en-US" b="1" dirty="0"/>
          </a:p>
          <a:p>
            <a:pPr>
              <a:defRPr/>
            </a:pPr>
            <a:r>
              <a:rPr lang="mk-MK" b="1" dirty="0" smtClean="0"/>
              <a:t>Намалување на емисиите од домашните ложишта</a:t>
            </a:r>
            <a:endParaRPr lang="en-US" b="1" dirty="0"/>
          </a:p>
          <a:p>
            <a:pPr>
              <a:defRPr/>
            </a:pPr>
            <a:r>
              <a:rPr lang="mk-MK" b="1" dirty="0" smtClean="0"/>
              <a:t>Урбани зелени површини</a:t>
            </a:r>
            <a:endParaRPr lang="en-US" b="1" dirty="0"/>
          </a:p>
          <a:p>
            <a:pPr>
              <a:defRPr/>
            </a:pPr>
            <a:r>
              <a:rPr lang="mk-MK" b="1" dirty="0" smtClean="0"/>
              <a:t>Управување со отпад</a:t>
            </a:r>
            <a:endParaRPr lang="en-US" b="1" dirty="0"/>
          </a:p>
          <a:p>
            <a:pPr>
              <a:defRPr/>
            </a:pPr>
            <a:r>
              <a:rPr lang="mk-MK" b="1" dirty="0"/>
              <a:t>Транспорт</a:t>
            </a:r>
            <a:endParaRPr lang="en-US" b="1" dirty="0"/>
          </a:p>
          <a:p>
            <a:pPr>
              <a:defRPr/>
            </a:pPr>
            <a:r>
              <a:rPr lang="mk-MK" b="1" dirty="0" smtClean="0"/>
              <a:t>Индустрија</a:t>
            </a:r>
            <a:endParaRPr lang="en-US" b="1" dirty="0"/>
          </a:p>
          <a:p>
            <a:pPr>
              <a:defRPr/>
            </a:pPr>
            <a:r>
              <a:rPr lang="mk-MK" b="1" dirty="0" smtClean="0"/>
              <a:t>Градежништво</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p:txBody>
          <a:bodyPr/>
          <a:lstStyle/>
          <a:p>
            <a:r>
              <a:rPr lang="mk-MK" altLang="mk-MK" smtClean="0">
                <a:solidFill>
                  <a:srgbClr val="5004E8"/>
                </a:solidFill>
                <a:cs typeface="Arial" pitchFamily="34" charset="0"/>
              </a:rPr>
              <a:t>Најчести загадувачки материи во комунална средина</a:t>
            </a:r>
            <a:endParaRPr lang="mk-MK" altLang="mk-MK" smtClean="0">
              <a:cs typeface="Arial" pitchFamily="34" charset="0"/>
            </a:endParaRPr>
          </a:p>
        </p:txBody>
      </p:sp>
      <p:sp>
        <p:nvSpPr>
          <p:cNvPr id="11267" name="Content Placeholder 2"/>
          <p:cNvSpPr>
            <a:spLocks noGrp="1" noChangeArrowheads="1"/>
          </p:cNvSpPr>
          <p:nvPr>
            <p:ph idx="1"/>
          </p:nvPr>
        </p:nvSpPr>
        <p:spPr/>
        <p:txBody>
          <a:bodyPr/>
          <a:lstStyle/>
          <a:p>
            <a:pPr algn="just"/>
            <a:r>
              <a:rPr lang="mk-MK" altLang="mk-MK" b="1" smtClean="0">
                <a:solidFill>
                  <a:srgbClr val="FF3300"/>
                </a:solidFill>
                <a:cs typeface="Arial" pitchFamily="34" charset="0"/>
              </a:rPr>
              <a:t>Aeроседимент</a:t>
            </a:r>
            <a:r>
              <a:rPr lang="mk-MK" altLang="mk-MK" b="1" smtClean="0">
                <a:cs typeface="Arial" pitchFamily="34" charset="0"/>
              </a:rPr>
              <a:t> </a:t>
            </a:r>
            <a:r>
              <a:rPr lang="mk-MK" altLang="mk-MK" smtClean="0">
                <a:cs typeface="Arial" pitchFamily="34" charset="0"/>
              </a:rPr>
              <a:t>(oрганско и неорганско потекло)</a:t>
            </a:r>
          </a:p>
          <a:p>
            <a:r>
              <a:rPr lang="mk-MK" altLang="mk-MK" b="1" smtClean="0">
                <a:solidFill>
                  <a:srgbClr val="FF3300"/>
                </a:solidFill>
                <a:cs typeface="Arial" pitchFamily="34" charset="0"/>
              </a:rPr>
              <a:t>Аеросоли</a:t>
            </a:r>
            <a:r>
              <a:rPr lang="mk-MK" altLang="mk-MK" smtClean="0">
                <a:cs typeface="Arial" pitchFamily="34" charset="0"/>
              </a:rPr>
              <a:t> (чад и чврсти честички).</a:t>
            </a:r>
          </a:p>
          <a:p>
            <a:r>
              <a:rPr lang="mk-MK" altLang="mk-MK" b="1" smtClean="0">
                <a:solidFill>
                  <a:srgbClr val="FF3300"/>
                </a:solidFill>
                <a:cs typeface="Arial" pitchFamily="34" charset="0"/>
              </a:rPr>
              <a:t>Гасови</a:t>
            </a:r>
            <a:r>
              <a:rPr lang="mk-MK" altLang="mk-MK" smtClean="0">
                <a:cs typeface="Arial" pitchFamily="34" charset="0"/>
              </a:rPr>
              <a:t> (ЅО2, </a:t>
            </a:r>
            <a:r>
              <a:rPr lang="en-US" altLang="mk-MK" smtClean="0">
                <a:cs typeface="Arial" pitchFamily="34" charset="0"/>
              </a:rPr>
              <a:t>NOx</a:t>
            </a:r>
            <a:r>
              <a:rPr lang="mk-MK" altLang="mk-MK" smtClean="0">
                <a:cs typeface="Arial" pitchFamily="34" charset="0"/>
              </a:rPr>
              <a:t>, </a:t>
            </a:r>
            <a:r>
              <a:rPr lang="en-US" altLang="mk-MK" smtClean="0">
                <a:cs typeface="Arial" pitchFamily="34" charset="0"/>
              </a:rPr>
              <a:t>CO </a:t>
            </a:r>
            <a:r>
              <a:rPr lang="mk-MK" altLang="mk-MK" smtClean="0">
                <a:cs typeface="Arial" pitchFamily="34" charset="0"/>
              </a:rPr>
              <a:t>и </a:t>
            </a:r>
            <a:r>
              <a:rPr lang="en-US" altLang="mk-MK" smtClean="0">
                <a:cs typeface="Arial" pitchFamily="34" charset="0"/>
              </a:rPr>
              <a:t>CO2</a:t>
            </a:r>
            <a:r>
              <a:rPr lang="mk-MK" altLang="mk-MK" smtClean="0">
                <a:cs typeface="Arial" pitchFamily="34" charset="0"/>
              </a:rPr>
              <a:t>, </a:t>
            </a:r>
            <a:r>
              <a:rPr lang="en-US" altLang="mk-MK" smtClean="0">
                <a:cs typeface="Arial" pitchFamily="34" charset="0"/>
              </a:rPr>
              <a:t>H2S</a:t>
            </a:r>
            <a:r>
              <a:rPr lang="mk-MK" altLang="mk-MK" smtClean="0">
                <a:cs typeface="Arial" pitchFamily="34" charset="0"/>
              </a:rPr>
              <a:t> и др.)</a:t>
            </a:r>
          </a:p>
          <a:p>
            <a:r>
              <a:rPr lang="mk-MK" altLang="mk-MK" b="1" smtClean="0">
                <a:solidFill>
                  <a:srgbClr val="FF3300"/>
                </a:solidFill>
                <a:cs typeface="Arial" pitchFamily="34" charset="0"/>
              </a:rPr>
              <a:t>Пареи</a:t>
            </a:r>
            <a:r>
              <a:rPr lang="mk-MK" altLang="mk-MK" smtClean="0">
                <a:cs typeface="Arial" pitchFamily="34" charset="0"/>
              </a:rPr>
              <a:t> (алдехиди, органски киселини, оловни и др. метални пареи)</a:t>
            </a:r>
            <a:endParaRPr lang="en-US" altLang="mk-MK" smtClean="0">
              <a:cs typeface="Arial" pitchFamily="34" charset="0"/>
            </a:endParaRPr>
          </a:p>
          <a:p>
            <a:endParaRPr lang="mk-MK" altLang="mk-MK"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p:txBody>
          <a:bodyPr/>
          <a:lstStyle/>
          <a:p>
            <a:pPr algn="ctr"/>
            <a:r>
              <a:rPr lang="mk-MK" altLang="mk-MK" smtClean="0">
                <a:solidFill>
                  <a:srgbClr val="5004E8"/>
                </a:solidFill>
                <a:cs typeface="Arial" pitchFamily="34" charset="0"/>
              </a:rPr>
              <a:t>СМОГ (ТОКСИЧНА МАГЛА)</a:t>
            </a:r>
            <a:endParaRPr lang="mk-MK" altLang="mk-MK" smtClean="0">
              <a:cs typeface="Arial" pitchFamily="34" charset="0"/>
            </a:endParaRPr>
          </a:p>
        </p:txBody>
      </p:sp>
      <p:sp>
        <p:nvSpPr>
          <p:cNvPr id="12291" name="Content Placeholder 2"/>
          <p:cNvSpPr>
            <a:spLocks noGrp="1" noChangeArrowheads="1"/>
          </p:cNvSpPr>
          <p:nvPr>
            <p:ph idx="1"/>
          </p:nvPr>
        </p:nvSpPr>
        <p:spPr>
          <a:xfrm>
            <a:off x="838200" y="2362200"/>
            <a:ext cx="8153400" cy="4419600"/>
          </a:xfrm>
        </p:spPr>
        <p:txBody>
          <a:bodyPr/>
          <a:lstStyle/>
          <a:p>
            <a:pPr algn="just">
              <a:lnSpc>
                <a:spcPct val="90000"/>
              </a:lnSpc>
              <a:buFontTx/>
              <a:buNone/>
            </a:pPr>
            <a:r>
              <a:rPr lang="mk-MK" altLang="mk-MK" b="1" i="1" smtClean="0">
                <a:solidFill>
                  <a:srgbClr val="FF3300"/>
                </a:solidFill>
                <a:latin typeface="MAC C Times" pitchFamily="18" charset="0"/>
              </a:rPr>
              <a:t>   </a:t>
            </a:r>
            <a:r>
              <a:rPr lang="mk-MK" altLang="mk-MK" b="1" i="1" smtClean="0">
                <a:solidFill>
                  <a:srgbClr val="FF3300"/>
                </a:solidFill>
                <a:cs typeface="Arial" pitchFamily="34" charset="0"/>
              </a:rPr>
              <a:t>Зимски смог</a:t>
            </a:r>
            <a:r>
              <a:rPr lang="mk-MK" altLang="mk-MK" sz="3200" b="1" i="1" smtClean="0">
                <a:solidFill>
                  <a:srgbClr val="FF3300"/>
                </a:solidFill>
                <a:cs typeface="Arial" pitchFamily="34" charset="0"/>
              </a:rPr>
              <a:t> </a:t>
            </a:r>
            <a:r>
              <a:rPr lang="mk-MK" altLang="mk-MK" b="1" smtClean="0">
                <a:solidFill>
                  <a:srgbClr val="FF3300"/>
                </a:solidFill>
                <a:cs typeface="Arial" pitchFamily="34" charset="0"/>
              </a:rPr>
              <a:t>– </a:t>
            </a:r>
            <a:r>
              <a:rPr lang="mk-MK" altLang="mk-MK" b="1" smtClean="0">
                <a:solidFill>
                  <a:srgbClr val="0033CC"/>
                </a:solidFill>
                <a:cs typeface="Arial" pitchFamily="34" charset="0"/>
              </a:rPr>
              <a:t>формиран како интеракција на сулфурни оксиди, чад, азотни оксиди и водена пареа.</a:t>
            </a:r>
          </a:p>
          <a:p>
            <a:pPr>
              <a:lnSpc>
                <a:spcPct val="90000"/>
              </a:lnSpc>
              <a:buFontTx/>
              <a:buNone/>
            </a:pPr>
            <a:r>
              <a:rPr lang="mk-MK" altLang="mk-MK" b="1" smtClean="0">
                <a:cs typeface="Arial" pitchFamily="34" charset="0"/>
              </a:rPr>
              <a:t>   </a:t>
            </a:r>
            <a:r>
              <a:rPr lang="mk-MK" altLang="mk-MK" b="1" i="1" smtClean="0">
                <a:solidFill>
                  <a:srgbClr val="FF3300"/>
                </a:solidFill>
                <a:cs typeface="Arial" pitchFamily="34" charset="0"/>
              </a:rPr>
              <a:t>Летен смог – фотохемиски смог </a:t>
            </a:r>
            <a:r>
              <a:rPr lang="mk-MK" altLang="mk-MK" b="1" smtClean="0">
                <a:cs typeface="Arial" pitchFamily="34" charset="0"/>
              </a:rPr>
              <a:t> </a:t>
            </a:r>
            <a:r>
              <a:rPr lang="mk-MK" altLang="mk-MK" b="1" smtClean="0">
                <a:solidFill>
                  <a:srgbClr val="0033CC"/>
                </a:solidFill>
                <a:cs typeface="Arial" pitchFamily="34" charset="0"/>
              </a:rPr>
              <a:t>настанат како интеракција на азотни оксиди, кислород, UV зраци се формира приземен озон. Озонот пак реагира со јагленоводородите образувајќи алдехиди, пероксиди, киселини и полимери со непознат состав кои неповолно влијаат на здравјето. </a:t>
            </a:r>
            <a:endParaRPr lang="en-US" altLang="mk-MK" b="1" smtClean="0">
              <a:solidFill>
                <a:srgbClr val="0033CC"/>
              </a:solidFill>
              <a:cs typeface="Arial" pitchFamily="34" charset="0"/>
            </a:endParaRPr>
          </a:p>
          <a:p>
            <a:endParaRPr lang="mk-MK" altLang="mk-MK"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404813"/>
            <a:ext cx="7772400" cy="1439862"/>
          </a:xfrm>
          <a:solidFill>
            <a:schemeClr val="bg1"/>
          </a:solidFill>
        </p:spPr>
        <p:txBody>
          <a:bodyPr/>
          <a:lstStyle/>
          <a:p>
            <a:r>
              <a:rPr lang="mk-MK" altLang="mk-MK" sz="3200" smtClean="0">
                <a:latin typeface="MAC C Swiss" pitchFamily="34" charset="0"/>
              </a:rPr>
              <a:t>ЗАГАДУВАЊЕ НА ВОЗДУХ ВО НАДВОРЕШНА СРЕДИНА:</a:t>
            </a:r>
            <a:br>
              <a:rPr lang="mk-MK" altLang="mk-MK" sz="3200" smtClean="0">
                <a:latin typeface="MAC C Swiss" pitchFamily="34" charset="0"/>
              </a:rPr>
            </a:br>
            <a:r>
              <a:rPr lang="mk-MK" altLang="mk-MK" sz="3200" smtClean="0">
                <a:latin typeface="MAC C Swiss" pitchFamily="34" charset="0"/>
              </a:rPr>
              <a:t>ДРУГИ ПРИЧИНИТЕЛИ</a:t>
            </a:r>
            <a:endParaRPr lang="en-GB" altLang="mk-MK" sz="3200" smtClean="0">
              <a:latin typeface="MAC C Swiss" pitchFamily="34" charset="0"/>
            </a:endParaRPr>
          </a:p>
        </p:txBody>
      </p:sp>
      <p:pic>
        <p:nvPicPr>
          <p:cNvPr id="13315" name="Picture 3"/>
          <p:cNvPicPr>
            <a:picLocks noChangeArrowheads="1"/>
          </p:cNvPicPr>
          <p:nvPr>
            <p:ph type="body" idx="1"/>
          </p:nvPr>
        </p:nvPicPr>
        <p:blipFill>
          <a:blip r:embed="rId2"/>
          <a:srcRect/>
          <a:stretch>
            <a:fillRect/>
          </a:stretch>
        </p:blipFill>
        <p:spPr>
          <a:xfrm>
            <a:off x="250825" y="2133600"/>
            <a:ext cx="5641975" cy="3376613"/>
          </a:xfrm>
          <a:noFill/>
        </p:spPr>
      </p:pic>
      <p:sp>
        <p:nvSpPr>
          <p:cNvPr id="13316" name="Rectangle 4"/>
          <p:cNvSpPr>
            <a:spLocks noChangeArrowheads="1"/>
          </p:cNvSpPr>
          <p:nvPr/>
        </p:nvSpPr>
        <p:spPr bwMode="auto">
          <a:xfrm>
            <a:off x="5940425" y="1916113"/>
            <a:ext cx="3203575" cy="4838700"/>
          </a:xfrm>
          <a:prstGeom prst="rect">
            <a:avLst/>
          </a:prstGeom>
          <a:solidFill>
            <a:schemeClr val="bg1"/>
          </a:solidFill>
          <a:ln w="9525">
            <a:noFill/>
            <a:miter lim="800000"/>
            <a:headEnd/>
            <a:tailEnd/>
          </a:ln>
        </p:spPr>
        <p:txBody>
          <a:bodyPr>
            <a:spAutoFit/>
          </a:bodyPr>
          <a:lstStyle/>
          <a:p>
            <a:r>
              <a:rPr lang="mk-MK" altLang="mk-MK" sz="2400" b="1">
                <a:latin typeface="MAC C Swiss" pitchFamily="34" charset="0"/>
              </a:rPr>
              <a:t>Топографија</a:t>
            </a:r>
            <a:endParaRPr lang="en-US" altLang="mk-MK" sz="2400" b="1">
              <a:latin typeface="MAC C Swiss" pitchFamily="34" charset="0"/>
            </a:endParaRPr>
          </a:p>
          <a:p>
            <a:pPr lvl="1"/>
            <a:r>
              <a:rPr lang="mk-MK" altLang="mk-MK" sz="2400" b="1">
                <a:latin typeface="MAC C Swiss" pitchFamily="34" charset="0"/>
              </a:rPr>
              <a:t>Ридови и долини</a:t>
            </a:r>
            <a:endParaRPr lang="en-US" altLang="mk-MK" sz="2400" b="1">
              <a:latin typeface="MAC C Swiss" pitchFamily="34" charset="0"/>
            </a:endParaRPr>
          </a:p>
          <a:p>
            <a:pPr lvl="1"/>
            <a:r>
              <a:rPr lang="mk-MK" altLang="mk-MK" sz="2400" b="1">
                <a:latin typeface="MAC C Swiss" pitchFamily="34" charset="0"/>
              </a:rPr>
              <a:t>Доминантна вегетација</a:t>
            </a:r>
            <a:endParaRPr lang="en-US" altLang="mk-MK" sz="2400" b="1">
              <a:latin typeface="MAC C Swiss" pitchFamily="34" charset="0"/>
            </a:endParaRPr>
          </a:p>
          <a:p>
            <a:pPr lvl="1"/>
            <a:endParaRPr lang="en-US" altLang="mk-MK" sz="1000" b="1">
              <a:latin typeface="MAC C Swiss" pitchFamily="34" charset="0"/>
            </a:endParaRPr>
          </a:p>
          <a:p>
            <a:r>
              <a:rPr lang="mk-MK" altLang="mk-MK" sz="2400" b="1">
                <a:latin typeface="MAC C Swiss" pitchFamily="34" charset="0"/>
              </a:rPr>
              <a:t>Клима</a:t>
            </a:r>
            <a:endParaRPr lang="en-US" altLang="mk-MK" sz="2400" b="1">
              <a:latin typeface="MAC C Swiss" pitchFamily="34" charset="0"/>
            </a:endParaRPr>
          </a:p>
          <a:p>
            <a:pPr lvl="1"/>
            <a:r>
              <a:rPr lang="mk-MK" altLang="mk-MK" sz="2400" b="1">
                <a:latin typeface="MAC C Swiss" pitchFamily="34" charset="0"/>
              </a:rPr>
              <a:t>Температура</a:t>
            </a:r>
            <a:endParaRPr lang="en-US" altLang="mk-MK" sz="2400" b="1">
              <a:latin typeface="MAC C Swiss" pitchFamily="34" charset="0"/>
            </a:endParaRPr>
          </a:p>
          <a:p>
            <a:pPr lvl="1"/>
            <a:r>
              <a:rPr lang="mk-MK" altLang="mk-MK" sz="2400" b="1">
                <a:latin typeface="MAC C Swiss" pitchFamily="34" charset="0"/>
              </a:rPr>
              <a:t>Доминантни ветрови</a:t>
            </a:r>
            <a:endParaRPr lang="en-US" altLang="mk-MK" sz="2400" b="1">
              <a:latin typeface="MAC C Swiss" pitchFamily="34" charset="0"/>
            </a:endParaRPr>
          </a:p>
          <a:p>
            <a:pPr lvl="1"/>
            <a:r>
              <a:rPr lang="mk-MK" altLang="mk-MK" sz="2400" b="1">
                <a:latin typeface="MAC C Swiss" pitchFamily="34" charset="0"/>
              </a:rPr>
              <a:t>Сезонски промени</a:t>
            </a:r>
            <a:endParaRPr lang="en-US" altLang="mk-MK" sz="2400" b="1">
              <a:latin typeface="MAC C Swiss" pitchFamily="34" charset="0"/>
            </a:endParaRPr>
          </a:p>
          <a:p>
            <a:pPr lvl="1"/>
            <a:endParaRPr lang="en-US" altLang="mk-MK" sz="1400" b="1">
              <a:latin typeface="MAC C Swiss" pitchFamily="34" charset="0"/>
            </a:endParaRPr>
          </a:p>
          <a:p>
            <a:r>
              <a:rPr lang="mk-MK" altLang="mk-MK" sz="2400" b="1">
                <a:latin typeface="MAC C Swiss" pitchFamily="34" charset="0"/>
              </a:rPr>
              <a:t>Градови и релјеф</a:t>
            </a:r>
            <a:endParaRPr lang="en-US" altLang="mk-MK" sz="2400" b="1">
              <a:latin typeface="MAC C Swiss" pitchFamily="34"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762000" y="304800"/>
            <a:ext cx="7924800" cy="1600200"/>
          </a:xfrm>
          <a:solidFill>
            <a:schemeClr val="bg1"/>
          </a:solidFill>
        </p:spPr>
        <p:txBody>
          <a:bodyPr/>
          <a:lstStyle/>
          <a:p>
            <a:r>
              <a:rPr lang="en-US" altLang="en-US" smtClean="0"/>
              <a:t>7-</a:t>
            </a:r>
            <a:r>
              <a:rPr lang="mk-MK" altLang="en-US" smtClean="0"/>
              <a:t>ма Министерска Конференица за животна средина и здравје, Будимпешта, 2023</a:t>
            </a:r>
          </a:p>
        </p:txBody>
      </p:sp>
      <p:sp>
        <p:nvSpPr>
          <p:cNvPr id="3" name="Content Placeholder 2"/>
          <p:cNvSpPr>
            <a:spLocks noGrp="1"/>
          </p:cNvSpPr>
          <p:nvPr>
            <p:ph idx="1"/>
          </p:nvPr>
        </p:nvSpPr>
        <p:spPr/>
        <p:txBody>
          <a:bodyPr/>
          <a:lstStyle/>
          <a:p>
            <a:pPr>
              <a:defRPr/>
            </a:pPr>
            <a:r>
              <a:rPr lang="mk-MK" b="1" dirty="0"/>
              <a:t>Аерозагадувањето</a:t>
            </a:r>
            <a:r>
              <a:rPr lang="mk-MK" dirty="0"/>
              <a:t> заедно со климатските промени и губитокот на биодиверзитетот се прогласени за тројна криза во светот.</a:t>
            </a:r>
          </a:p>
          <a:p>
            <a:pPr>
              <a:defRPr/>
            </a:pPr>
            <a:r>
              <a:rPr lang="en-US" b="1" dirty="0"/>
              <a:t>569</a:t>
            </a:r>
            <a:r>
              <a:rPr lang="mk-MK" b="1" dirty="0"/>
              <a:t>.</a:t>
            </a:r>
            <a:r>
              <a:rPr lang="en-US" b="1" dirty="0"/>
              <a:t>000 </a:t>
            </a:r>
            <a:r>
              <a:rPr lang="mk-MK" b="1" dirty="0"/>
              <a:t>смртни случаи </a:t>
            </a:r>
            <a:r>
              <a:rPr lang="mk-MK" dirty="0"/>
              <a:t>се заради аерозагадувањето од амбиентниот воздух</a:t>
            </a:r>
            <a:r>
              <a:rPr lang="en-US" dirty="0"/>
              <a:t>, </a:t>
            </a:r>
            <a:r>
              <a:rPr lang="mk-MK" dirty="0"/>
              <a:t>и</a:t>
            </a:r>
            <a:r>
              <a:rPr lang="en-US" dirty="0"/>
              <a:t> </a:t>
            </a:r>
            <a:r>
              <a:rPr lang="en-US" b="1" dirty="0"/>
              <a:t>154</a:t>
            </a:r>
            <a:r>
              <a:rPr lang="mk-MK" b="1" dirty="0"/>
              <a:t>.</a:t>
            </a:r>
            <a:r>
              <a:rPr lang="en-US" b="1" dirty="0"/>
              <a:t>000 </a:t>
            </a:r>
            <a:r>
              <a:rPr lang="mk-MK" b="1" dirty="0"/>
              <a:t>од внатрешно аерозагадување</a:t>
            </a:r>
            <a:r>
              <a:rPr lang="mk-MK" dirty="0"/>
              <a:t>.</a:t>
            </a:r>
          </a:p>
          <a:p>
            <a:pPr marL="0" indent="0">
              <a:buFont typeface="Wingdings" pitchFamily="2" charset="2"/>
              <a:buNone/>
              <a:defRPr/>
            </a:pPr>
            <a:r>
              <a:rPr lang="en-US" sz="2000" b="1" i="1" dirty="0"/>
              <a:t>https://www.who.int/europe/publications/i/item/EURO-Budapest2023-6</a:t>
            </a:r>
            <a:endParaRPr lang="mk-MK" sz="2000" b="1"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Capsules</Template>
  <TotalTime>798</TotalTime>
  <Words>4003</Words>
  <Application>Microsoft Office PowerPoint</Application>
  <PresentationFormat>On-screen Show (4:3)</PresentationFormat>
  <Paragraphs>468</Paragraphs>
  <Slides>57</Slides>
  <Notes>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71" baseType="lpstr">
      <vt:lpstr>Arial</vt:lpstr>
      <vt:lpstr>Wingdings</vt:lpstr>
      <vt:lpstr>Calibri</vt:lpstr>
      <vt:lpstr>Times New Roman</vt:lpstr>
      <vt:lpstr>Symbol</vt:lpstr>
      <vt:lpstr>MAC C Times</vt:lpstr>
      <vt:lpstr>MAC C Swiss</vt:lpstr>
      <vt:lpstr>Arial Bold</vt:lpstr>
      <vt:lpstr>Trebuchet MS</vt:lpstr>
      <vt:lpstr>Verdana</vt:lpstr>
      <vt:lpstr>Microsoft YaHei</vt:lpstr>
      <vt:lpstr>HelveticaNeueLT Pro 55 Roman</vt:lpstr>
      <vt:lpstr>Capsules</vt:lpstr>
      <vt:lpstr>STATISTICA 7 Graph</vt:lpstr>
      <vt:lpstr>Постапка за вештачење за здравствени последици од аерозагадување</vt:lpstr>
      <vt:lpstr>Вовед</vt:lpstr>
      <vt:lpstr>Slide 3</vt:lpstr>
      <vt:lpstr>Slide 4</vt:lpstr>
      <vt:lpstr>Извори на аерозагадување</vt:lpstr>
      <vt:lpstr>Најчести загадувачки материи во комунална средина</vt:lpstr>
      <vt:lpstr>СМОГ (ТОКСИЧНА МАГЛА)</vt:lpstr>
      <vt:lpstr>ЗАГАДУВАЊЕ НА ВОЗДУХ ВО НАДВОРЕШНА СРЕДИНА: ДРУГИ ПРИЧИНИТЕЛИ</vt:lpstr>
      <vt:lpstr>7-ма Министерска Конференица за животна средина и здравје, Будимпешта, 2023</vt:lpstr>
      <vt:lpstr>Slide 10</vt:lpstr>
      <vt:lpstr>Slide 11</vt:lpstr>
      <vt:lpstr>Slide 12</vt:lpstr>
      <vt:lpstr>ВЛИЈАНИЕ ВРЗ ЗДРАВЈЕТО НА ЛУЃЕТО</vt:lpstr>
      <vt:lpstr>Аерозагадување – изложеност и трошоци</vt:lpstr>
      <vt:lpstr>Загадувањето во сообраќајот поврзано со ризикот за развој на Дијабетес Тип 2</vt:lpstr>
      <vt:lpstr>Загадувањето во сообраќајот поврзано со ризикот за развој на Дијабетес Тип 2</vt:lpstr>
      <vt:lpstr>Загадувањето во сообраќајот поврзано со ризикот за развој на Дијабетес Тип 2</vt:lpstr>
      <vt:lpstr>Загадувањето во сообраќајот поврзано со ризикот за развој на Дијабетес Тип 2</vt:lpstr>
      <vt:lpstr>Загадувањето во сообраќајот поврзано со ризикот за развој на Дијабетес Тип 2</vt:lpstr>
      <vt:lpstr>Загадувањето во сообраќајот поврзано со здравствени ризици</vt:lpstr>
      <vt:lpstr>Загадувањето во сообраќајот поврзано со здравствени ризици</vt:lpstr>
      <vt:lpstr>Загадувањето на воздухот поврзано со здравствени ризици</vt:lpstr>
      <vt:lpstr>Загадувањето на воздухот поврзано со здравствени ризици</vt:lpstr>
      <vt:lpstr>Загадувањето на воздухот поврзано со здравствени ризици</vt:lpstr>
      <vt:lpstr>Загадувањето на воздухот поврзано со здравствени ризици</vt:lpstr>
      <vt:lpstr>Slide 26</vt:lpstr>
      <vt:lpstr>Slide 27</vt:lpstr>
      <vt:lpstr>Факти</vt:lpstr>
      <vt:lpstr>Slide 29</vt:lpstr>
      <vt:lpstr> Проценети годишни просечни вредности на PM2.5 во различни региони во Светот во 2005 година</vt:lpstr>
      <vt:lpstr>Slide 31</vt:lpstr>
      <vt:lpstr>Slide 32</vt:lpstr>
      <vt:lpstr>Slide 33</vt:lpstr>
      <vt:lpstr>Slide 34</vt:lpstr>
      <vt:lpstr>Air Quality and Health</vt:lpstr>
      <vt:lpstr>Квалитет на воздух: Важни придобивки во очекуваниот век на живот</vt:lpstr>
      <vt:lpstr>Slide 37</vt:lpstr>
      <vt:lpstr>Slide 38</vt:lpstr>
      <vt:lpstr>ВО ШТО СЕ РАЗЛИКУВААТ ДЕЦАТА</vt:lpstr>
      <vt:lpstr>Slide 40</vt:lpstr>
      <vt:lpstr>Slide 41</vt:lpstr>
      <vt:lpstr>Slide 42</vt:lpstr>
      <vt:lpstr>RESULTS</vt:lpstr>
      <vt:lpstr>Slide 44</vt:lpstr>
      <vt:lpstr>РЕЗУЛТАТИ</vt:lpstr>
      <vt:lpstr>Slide 46</vt:lpstr>
      <vt:lpstr>PM10 &amp; CVI</vt:lpstr>
      <vt:lpstr>PM2,5 &amp;CVI</vt:lpstr>
      <vt:lpstr>Slide 49</vt:lpstr>
      <vt:lpstr>    Први национални проценки на Еколошкото оптоварување со болести за PM2.5 како селектиран стресор во РМ</vt:lpstr>
      <vt:lpstr>Slide 51</vt:lpstr>
      <vt:lpstr>Slide 52</vt:lpstr>
      <vt:lpstr>Health Economic Assessment Tool (HEAT) - Алатка за економска проценка на здравјето</vt:lpstr>
      <vt:lpstr>Health Impacts and Economic Costs of Air Pollution in the Metropolitan Area of Skopje Gerardo Sanchez Martinez, Joseph V. Spadaro, Dimitris Chapizanis, Vladimir Kendrovski, Mihail Kochubovski and Pierpaolo Mudu. Int. J. Environ. Res. Public Health 2018, 15, 626; doi:10.3390/ijerph15040626.</vt:lpstr>
      <vt:lpstr>ВАЖНА УЛОГА НА ПРОФЕСИОНАЛЦИТЕ ЗА ЗАШТИТА НА ЗДРАВЈЕТО И ОКОЛИНАТА</vt:lpstr>
      <vt:lpstr>Предлог мерки за намалување на загадувањето од сообраќајот поврзано со здравствени ризици</vt:lpstr>
      <vt:lpstr>Предлог мерки</vt:lpstr>
    </vt:vector>
  </TitlesOfParts>
  <Company>RZZZ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Aerozagaduvanje i zdravstveni efekti_Novi podatoci_2015</dc:title>
  <dc:creator>Mihail Kochubovski</dc:creator>
  <cp:lastModifiedBy>Bojana</cp:lastModifiedBy>
  <cp:revision>67</cp:revision>
  <dcterms:created xsi:type="dcterms:W3CDTF">2015-11-23T09:32:29Z</dcterms:created>
  <dcterms:modified xsi:type="dcterms:W3CDTF">2024-02-16T08:35:11Z</dcterms:modified>
</cp:coreProperties>
</file>