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2" r:id="rId2"/>
    <p:sldId id="396" r:id="rId3"/>
    <p:sldId id="593" r:id="rId4"/>
    <p:sldId id="594" r:id="rId5"/>
    <p:sldId id="595" r:id="rId6"/>
    <p:sldId id="597" r:id="rId7"/>
    <p:sldId id="596" r:id="rId8"/>
    <p:sldId id="598" r:id="rId9"/>
    <p:sldId id="599" r:id="rId10"/>
    <p:sldId id="600" r:id="rId11"/>
    <p:sldId id="601" r:id="rId12"/>
    <p:sldId id="602" r:id="rId13"/>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lcón Lena" initials="FL" lastIdx="9" clrIdx="0">
    <p:extLst>
      <p:ext uri="{19B8F6BF-5375-455C-9EA6-DF929625EA0E}">
        <p15:presenceInfo xmlns:p15="http://schemas.microsoft.com/office/powerpoint/2012/main" userId="S-1-5-21-1499430162-1245868380-186260367-46656" providerId="AD"/>
      </p:ext>
    </p:extLst>
  </p:cmAuthor>
  <p:cmAuthor id="2" name="David Young" initials="DY" lastIdx="25" clrIdx="1">
    <p:extLst>
      <p:ext uri="{19B8F6BF-5375-455C-9EA6-DF929625EA0E}">
        <p15:presenceInfo xmlns:p15="http://schemas.microsoft.com/office/powerpoint/2012/main" userId="S::dave@youngdavid.onmicrosoft.com::39b3aba1-ed17-4398-b86f-49edfb7589d1" providerId="AD"/>
      </p:ext>
    </p:extLst>
  </p:cmAuthor>
  <p:cmAuthor id="3" name="Emil Angelov" initials="EA" lastIdx="28" clrIdx="2">
    <p:extLst>
      <p:ext uri="{19B8F6BF-5375-455C-9EA6-DF929625EA0E}">
        <p15:presenceInfo xmlns:p15="http://schemas.microsoft.com/office/powerpoint/2012/main" userId="35b6c26f6dd3b0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6AF"/>
    <a:srgbClr val="ED59D8"/>
    <a:srgbClr val="F6B0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just format 3 - Dekorfärg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just format 3 - Dekorfärg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77" autoAdjust="0"/>
    <p:restoredTop sz="93338" autoAdjust="0"/>
  </p:normalViewPr>
  <p:slideViewPr>
    <p:cSldViewPr snapToGrid="0">
      <p:cViewPr varScale="1">
        <p:scale>
          <a:sx n="98" d="100"/>
          <a:sy n="98" d="100"/>
        </p:scale>
        <p:origin x="442" y="84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8723131-E2E4-4B17-9688-8D4E3D5A38C4}" type="datetimeFigureOut">
              <a:rPr lang="sv-SE" smtClean="0"/>
              <a:t>2024-02-05</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57FCC9E-EA4A-4170-B324-FD0F8E22F4FB}" type="slidenum">
              <a:rPr lang="sv-SE" smtClean="0"/>
              <a:t>‹#›</a:t>
            </a:fld>
            <a:endParaRPr lang="sv-SE"/>
          </a:p>
        </p:txBody>
      </p:sp>
    </p:spTree>
    <p:extLst>
      <p:ext uri="{BB962C8B-B14F-4D97-AF65-F5344CB8AC3E}">
        <p14:creationId xmlns:p14="http://schemas.microsoft.com/office/powerpoint/2010/main" val="3682897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Tx/>
              <a:buNone/>
            </a:pPr>
            <a:endParaRPr lang="sv-SE"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1</a:t>
            </a:fld>
            <a:endParaRPr lang="sv-SE"/>
          </a:p>
        </p:txBody>
      </p:sp>
    </p:spTree>
    <p:extLst>
      <p:ext uri="{BB962C8B-B14F-4D97-AF65-F5344CB8AC3E}">
        <p14:creationId xmlns:p14="http://schemas.microsoft.com/office/powerpoint/2010/main" val="364635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10</a:t>
            </a:fld>
            <a:endParaRPr lang="sv-SE"/>
          </a:p>
        </p:txBody>
      </p:sp>
    </p:spTree>
    <p:extLst>
      <p:ext uri="{BB962C8B-B14F-4D97-AF65-F5344CB8AC3E}">
        <p14:creationId xmlns:p14="http://schemas.microsoft.com/office/powerpoint/2010/main" val="171806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11</a:t>
            </a:fld>
            <a:endParaRPr lang="sv-SE"/>
          </a:p>
        </p:txBody>
      </p:sp>
    </p:spTree>
    <p:extLst>
      <p:ext uri="{BB962C8B-B14F-4D97-AF65-F5344CB8AC3E}">
        <p14:creationId xmlns:p14="http://schemas.microsoft.com/office/powerpoint/2010/main" val="4077165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12</a:t>
            </a:fld>
            <a:endParaRPr lang="sv-SE"/>
          </a:p>
        </p:txBody>
      </p:sp>
    </p:spTree>
    <p:extLst>
      <p:ext uri="{BB962C8B-B14F-4D97-AF65-F5344CB8AC3E}">
        <p14:creationId xmlns:p14="http://schemas.microsoft.com/office/powerpoint/2010/main" val="302973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2</a:t>
            </a:fld>
            <a:endParaRPr lang="sv-SE"/>
          </a:p>
        </p:txBody>
      </p:sp>
    </p:spTree>
    <p:extLst>
      <p:ext uri="{BB962C8B-B14F-4D97-AF65-F5344CB8AC3E}">
        <p14:creationId xmlns:p14="http://schemas.microsoft.com/office/powerpoint/2010/main" val="270148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3</a:t>
            </a:fld>
            <a:endParaRPr lang="sv-SE"/>
          </a:p>
        </p:txBody>
      </p:sp>
    </p:spTree>
    <p:extLst>
      <p:ext uri="{BB962C8B-B14F-4D97-AF65-F5344CB8AC3E}">
        <p14:creationId xmlns:p14="http://schemas.microsoft.com/office/powerpoint/2010/main" val="3183115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4</a:t>
            </a:fld>
            <a:endParaRPr lang="sv-SE"/>
          </a:p>
        </p:txBody>
      </p:sp>
    </p:spTree>
    <p:extLst>
      <p:ext uri="{BB962C8B-B14F-4D97-AF65-F5344CB8AC3E}">
        <p14:creationId xmlns:p14="http://schemas.microsoft.com/office/powerpoint/2010/main" val="1687336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5</a:t>
            </a:fld>
            <a:endParaRPr lang="sv-SE"/>
          </a:p>
        </p:txBody>
      </p:sp>
    </p:spTree>
    <p:extLst>
      <p:ext uri="{BB962C8B-B14F-4D97-AF65-F5344CB8AC3E}">
        <p14:creationId xmlns:p14="http://schemas.microsoft.com/office/powerpoint/2010/main" val="1916481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6</a:t>
            </a:fld>
            <a:endParaRPr lang="sv-SE"/>
          </a:p>
        </p:txBody>
      </p:sp>
    </p:spTree>
    <p:extLst>
      <p:ext uri="{BB962C8B-B14F-4D97-AF65-F5344CB8AC3E}">
        <p14:creationId xmlns:p14="http://schemas.microsoft.com/office/powerpoint/2010/main" val="4135111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7</a:t>
            </a:fld>
            <a:endParaRPr lang="sv-SE"/>
          </a:p>
        </p:txBody>
      </p:sp>
    </p:spTree>
    <p:extLst>
      <p:ext uri="{BB962C8B-B14F-4D97-AF65-F5344CB8AC3E}">
        <p14:creationId xmlns:p14="http://schemas.microsoft.com/office/powerpoint/2010/main" val="68900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8</a:t>
            </a:fld>
            <a:endParaRPr lang="sv-SE"/>
          </a:p>
        </p:txBody>
      </p:sp>
    </p:spTree>
    <p:extLst>
      <p:ext uri="{BB962C8B-B14F-4D97-AF65-F5344CB8AC3E}">
        <p14:creationId xmlns:p14="http://schemas.microsoft.com/office/powerpoint/2010/main" val="1555599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641350" lvl="1" indent="-457200" fontAlgn="base">
              <a:spcAft>
                <a:spcPts val="600"/>
              </a:spcAft>
            </a:pPr>
            <a:endParaRPr lang="en-GB" sz="1200" dirty="0"/>
          </a:p>
        </p:txBody>
      </p:sp>
      <p:sp>
        <p:nvSpPr>
          <p:cNvPr id="4" name="Platshållare för bildnummer 3"/>
          <p:cNvSpPr>
            <a:spLocks noGrp="1"/>
          </p:cNvSpPr>
          <p:nvPr>
            <p:ph type="sldNum" sz="quarter" idx="10"/>
          </p:nvPr>
        </p:nvSpPr>
        <p:spPr/>
        <p:txBody>
          <a:bodyPr/>
          <a:lstStyle/>
          <a:p>
            <a:fld id="{257FCC9E-EA4A-4170-B324-FD0F8E22F4FB}" type="slidenum">
              <a:rPr lang="sv-SE" smtClean="0"/>
              <a:t>9</a:t>
            </a:fld>
            <a:endParaRPr lang="sv-SE"/>
          </a:p>
        </p:txBody>
      </p:sp>
    </p:spTree>
    <p:extLst>
      <p:ext uri="{BB962C8B-B14F-4D97-AF65-F5344CB8AC3E}">
        <p14:creationId xmlns:p14="http://schemas.microsoft.com/office/powerpoint/2010/main" val="3693406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F462AB70-5DA5-4C27-A990-007A5061B7C7}"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297131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462AB70-5DA5-4C27-A990-007A5061B7C7}"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265421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462AB70-5DA5-4C27-A990-007A5061B7C7}"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40474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462AB70-5DA5-4C27-A990-007A5061B7C7}"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120720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F462AB70-5DA5-4C27-A990-007A5061B7C7}" type="datetimeFigureOut">
              <a:rPr lang="sv-SE" smtClean="0"/>
              <a:t>2024-02-05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1050039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F462AB70-5DA5-4C27-A990-007A5061B7C7}"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1607407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F462AB70-5DA5-4C27-A990-007A5061B7C7}" type="datetimeFigureOut">
              <a:rPr lang="sv-SE" smtClean="0"/>
              <a:t>2024-02-05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21028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F462AB70-5DA5-4C27-A990-007A5061B7C7}" type="datetimeFigureOut">
              <a:rPr lang="sv-SE" smtClean="0"/>
              <a:t>2024-02-05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239205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462AB70-5DA5-4C27-A990-007A5061B7C7}" type="datetimeFigureOut">
              <a:rPr lang="sv-SE" smtClean="0"/>
              <a:t>2024-02-05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186804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F462AB70-5DA5-4C27-A990-007A5061B7C7}"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35000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F462AB70-5DA5-4C27-A990-007A5061B7C7}" type="datetimeFigureOut">
              <a:rPr lang="sv-SE" smtClean="0"/>
              <a:t>2024-02-05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682589C-8C38-48DD-8982-DCE16AAFA02B}" type="slidenum">
              <a:rPr lang="sv-SE" smtClean="0"/>
              <a:t>‹#›</a:t>
            </a:fld>
            <a:endParaRPr lang="sv-SE"/>
          </a:p>
        </p:txBody>
      </p:sp>
    </p:spTree>
    <p:extLst>
      <p:ext uri="{BB962C8B-B14F-4D97-AF65-F5344CB8AC3E}">
        <p14:creationId xmlns:p14="http://schemas.microsoft.com/office/powerpoint/2010/main" val="1118683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2AB70-5DA5-4C27-A990-007A5061B7C7}" type="datetimeFigureOut">
              <a:rPr lang="sv-SE" smtClean="0"/>
              <a:t>2024-02-05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2589C-8C38-48DD-8982-DCE16AAFA02B}" type="slidenum">
              <a:rPr lang="sv-SE" smtClean="0"/>
              <a:t>‹#›</a:t>
            </a:fld>
            <a:endParaRPr lang="sv-SE"/>
          </a:p>
        </p:txBody>
      </p:sp>
    </p:spTree>
    <p:extLst>
      <p:ext uri="{BB962C8B-B14F-4D97-AF65-F5344CB8AC3E}">
        <p14:creationId xmlns:p14="http://schemas.microsoft.com/office/powerpoint/2010/main" val="311226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Worried about rising air pollution? Here are some ways to safeguard  yourself and your family - Times of India">
            <a:extLst>
              <a:ext uri="{FF2B5EF4-FFF2-40B4-BE49-F238E27FC236}">
                <a16:creationId xmlns:a16="http://schemas.microsoft.com/office/drawing/2014/main" id="{F1B582CA-C1AD-3B1E-C426-15C7BDE1F6B5}"/>
              </a:ext>
            </a:extLst>
          </p:cNvPr>
          <p:cNvPicPr>
            <a:picLocks noChangeAspect="1" noChangeArrowheads="1"/>
          </p:cNvPicPr>
          <p:nvPr/>
        </p:nvPicPr>
        <p:blipFill rotWithShape="1">
          <a:blip r:embed="rId3">
            <a:alphaModFix amt="67000"/>
            <a:extLst>
              <a:ext uri="{28A0092B-C50C-407E-A947-70E740481C1C}">
                <a14:useLocalDpi xmlns:a14="http://schemas.microsoft.com/office/drawing/2010/main" val="0"/>
              </a:ext>
            </a:extLst>
          </a:blip>
          <a:srcRect l="9626" r="9485"/>
          <a:stretch/>
        </p:blipFill>
        <p:spPr bwMode="auto">
          <a:xfrm>
            <a:off x="0" y="-1312149"/>
            <a:ext cx="12192000" cy="8170149"/>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ubrik 1"/>
          <p:cNvSpPr>
            <a:spLocks noGrp="1"/>
          </p:cNvSpPr>
          <p:nvPr>
            <p:ph type="title"/>
          </p:nvPr>
        </p:nvSpPr>
        <p:spPr>
          <a:xfrm>
            <a:off x="556532" y="643467"/>
            <a:ext cx="11210925" cy="744836"/>
          </a:xfrm>
        </p:spPr>
        <p:txBody>
          <a:bodyPr vert="horz" lIns="91440" tIns="45720" rIns="91440" bIns="45720" rtlCol="0" anchor="ctr">
            <a:noAutofit/>
          </a:bodyPr>
          <a:lstStyle/>
          <a:p>
            <a:pPr algn="ctr"/>
            <a:r>
              <a:rPr lang="ru-RU" sz="2800" b="1" kern="1200" dirty="0">
                <a:solidFill>
                  <a:schemeClr val="bg1"/>
                </a:solidFill>
                <a:latin typeface="+mj-lt"/>
                <a:ea typeface="+mj-ea"/>
                <a:cs typeface="+mj-cs"/>
              </a:rPr>
              <a:t>Следење и известување за степенот на имплементација на мерките на плановите за квалитет на амбиентен воздух преку избраните индикатори</a:t>
            </a:r>
            <a:endParaRPr lang="en-US" sz="2800" b="1" kern="1200" dirty="0">
              <a:solidFill>
                <a:schemeClr val="bg1"/>
              </a:solidFill>
              <a:latin typeface="+mj-lt"/>
              <a:ea typeface="+mj-ea"/>
              <a:cs typeface="+mj-cs"/>
            </a:endParaRPr>
          </a:p>
        </p:txBody>
      </p:sp>
      <p:sp>
        <p:nvSpPr>
          <p:cNvPr id="8" name="Content Placeholder 7">
            <a:extLst>
              <a:ext uri="{FF2B5EF4-FFF2-40B4-BE49-F238E27FC236}">
                <a16:creationId xmlns:a16="http://schemas.microsoft.com/office/drawing/2014/main" id="{7B24C2C3-72DA-4434-A738-756CA0BDC202}"/>
              </a:ext>
            </a:extLst>
          </p:cNvPr>
          <p:cNvSpPr>
            <a:spLocks noGrp="1"/>
          </p:cNvSpPr>
          <p:nvPr>
            <p:ph idx="1"/>
          </p:nvPr>
        </p:nvSpPr>
        <p:spPr>
          <a:xfrm>
            <a:off x="1024932" y="1825625"/>
            <a:ext cx="10328867" cy="4351338"/>
          </a:xfrm>
          <a:solidFill>
            <a:schemeClr val="bg1">
              <a:alpha val="0"/>
            </a:schemeClr>
          </a:solidFill>
        </p:spPr>
        <p:txBody>
          <a:bodyPr>
            <a:normAutofit/>
          </a:bodyPr>
          <a:lstStyle/>
          <a:p>
            <a:pPr marL="0" lvl="1" indent="0">
              <a:spcBef>
                <a:spcPts val="0"/>
              </a:spcBef>
              <a:buNone/>
            </a:pPr>
            <a:r>
              <a:rPr lang="ru-RU" sz="4400" b="1" dirty="0">
                <a:solidFill>
                  <a:prstClr val="black"/>
                </a:solidFill>
                <a:ea typeface="+mj-ea"/>
                <a:cs typeface="+mj-cs"/>
              </a:rPr>
              <a:t>Обука за дефинирање на индикатори за мониторинг на квалитетот на воздухот</a:t>
            </a:r>
          </a:p>
          <a:p>
            <a:pPr marL="0" lvl="1" indent="0">
              <a:spcBef>
                <a:spcPts val="1800"/>
              </a:spcBef>
              <a:spcAft>
                <a:spcPts val="600"/>
              </a:spcAft>
              <a:buNone/>
            </a:pPr>
            <a:endParaRPr lang="mk-MK" sz="2800" dirty="0"/>
          </a:p>
          <a:p>
            <a:pPr marL="0" lvl="1" indent="0">
              <a:spcBef>
                <a:spcPts val="0"/>
              </a:spcBef>
              <a:spcAft>
                <a:spcPts val="600"/>
              </a:spcAft>
              <a:buNone/>
            </a:pPr>
            <a:endParaRPr lang="sv-SE" b="1" dirty="0"/>
          </a:p>
          <a:p>
            <a:pPr marL="0" lvl="1" indent="0">
              <a:spcBef>
                <a:spcPts val="0"/>
              </a:spcBef>
              <a:spcAft>
                <a:spcPts val="600"/>
              </a:spcAft>
              <a:buNone/>
            </a:pPr>
            <a:r>
              <a:rPr lang="mk-MK" b="1" dirty="0"/>
              <a:t>6 февруари</a:t>
            </a:r>
            <a:r>
              <a:rPr lang="sv-SE" b="1" dirty="0"/>
              <a:t> 202</a:t>
            </a:r>
            <a:r>
              <a:rPr lang="mk-MK" b="1" dirty="0"/>
              <a:t>4, Кавадарци</a:t>
            </a:r>
            <a:endParaRPr lang="sv-SE" b="1" dirty="0"/>
          </a:p>
          <a:p>
            <a:pPr marL="184150" lvl="1" indent="0">
              <a:spcAft>
                <a:spcPts val="600"/>
              </a:spcAft>
              <a:buNone/>
            </a:pPr>
            <a:endParaRPr lang="en-GB" dirty="0"/>
          </a:p>
        </p:txBody>
      </p:sp>
      <p:pic>
        <p:nvPicPr>
          <p:cNvPr id="7" name="Picture 2" descr="C:\Users\Sofija.Zafirovska\Desktop\download (1).png">
            <a:extLst>
              <a:ext uri="{FF2B5EF4-FFF2-40B4-BE49-F238E27FC236}">
                <a16:creationId xmlns:a16="http://schemas.microsoft.com/office/drawing/2014/main" id="{67A53F73-0773-A36B-AFB7-1DCDB45037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3065" y="5208089"/>
            <a:ext cx="17526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blue square with white text and a logo">
            <a:extLst>
              <a:ext uri="{FF2B5EF4-FFF2-40B4-BE49-F238E27FC236}">
                <a16:creationId xmlns:a16="http://schemas.microsoft.com/office/drawing/2014/main" id="{C2A57A2E-0994-41FA-4F9D-9AC2E3F9CDE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70106" y="4973050"/>
            <a:ext cx="683693" cy="1384479"/>
          </a:xfrm>
          <a:prstGeom prst="rect">
            <a:avLst/>
          </a:prstGeom>
        </p:spPr>
      </p:pic>
      <p:pic>
        <p:nvPicPr>
          <p:cNvPr id="12" name="Picture 11" descr="A blue and yellow logo&#10;&#10;Description automatically generated">
            <a:extLst>
              <a:ext uri="{FF2B5EF4-FFF2-40B4-BE49-F238E27FC236}">
                <a16:creationId xmlns:a16="http://schemas.microsoft.com/office/drawing/2014/main" id="{71967AB8-1915-0E15-CEAF-BF265E7CA8B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8201" y="5368049"/>
            <a:ext cx="2043631" cy="599465"/>
          </a:xfrm>
          <a:prstGeom prst="rect">
            <a:avLst/>
          </a:prstGeom>
        </p:spPr>
      </p:pic>
    </p:spTree>
    <p:extLst>
      <p:ext uri="{BB962C8B-B14F-4D97-AF65-F5344CB8AC3E}">
        <p14:creationId xmlns:p14="http://schemas.microsoft.com/office/powerpoint/2010/main" val="157138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ru-RU" sz="3200" b="1" kern="1200" dirty="0">
                <a:solidFill>
                  <a:schemeClr val="bg1"/>
                </a:solidFill>
                <a:latin typeface="+mj-lt"/>
                <a:ea typeface="+mj-ea"/>
                <a:cs typeface="+mj-cs"/>
              </a:rPr>
              <a:t>Како да го следиме спроведувањето на планот?</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lnSpcReduction="10000"/>
          </a:bodyPr>
          <a:lstStyle/>
          <a:p>
            <a:r>
              <a:rPr lang="mk-MK" dirty="0"/>
              <a:t>Осигурајте дека имате јасно поставени цели за тоа што сакате да постигнете</a:t>
            </a:r>
          </a:p>
          <a:p>
            <a:r>
              <a:rPr lang="mk-MK" dirty="0"/>
              <a:t>Поставете СМАРТ индикатори за секоја мерка</a:t>
            </a:r>
          </a:p>
          <a:p>
            <a:r>
              <a:rPr lang="mk-MK" dirty="0"/>
              <a:t>Формирајте работна група која ќе се состанува на 3 месеци и која ќе следи како се спроведуваат мерките согласно поставените индикатори</a:t>
            </a:r>
          </a:p>
          <a:p>
            <a:r>
              <a:rPr lang="mk-MK" dirty="0"/>
              <a:t>Работната група има мандат да координира и да влијае врз одговорните за спроведувањето</a:t>
            </a:r>
          </a:p>
          <a:p>
            <a:r>
              <a:rPr lang="mk-MK" dirty="0"/>
              <a:t>РГ ги составува извештаите кои се доставуваат до Надлежниот орган</a:t>
            </a:r>
          </a:p>
          <a:p>
            <a:endParaRPr lang="en-GB" dirty="0"/>
          </a:p>
        </p:txBody>
      </p:sp>
    </p:spTree>
    <p:extLst>
      <p:ext uri="{BB962C8B-B14F-4D97-AF65-F5344CB8AC3E}">
        <p14:creationId xmlns:p14="http://schemas.microsoft.com/office/powerpoint/2010/main" val="3323762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ru-RU" sz="3200" b="1" kern="1200" dirty="0">
                <a:solidFill>
                  <a:schemeClr val="bg1"/>
                </a:solidFill>
                <a:latin typeface="+mj-lt"/>
                <a:ea typeface="+mj-ea"/>
                <a:cs typeface="+mj-cs"/>
              </a:rPr>
              <a:t>План за мониторинг и евалуација</a:t>
            </a:r>
            <a:endParaRPr lang="en-US" sz="3200" b="1" kern="1200" dirty="0">
              <a:solidFill>
                <a:schemeClr val="bg1"/>
              </a:solidFill>
              <a:latin typeface="+mj-lt"/>
              <a:ea typeface="+mj-ea"/>
              <a:cs typeface="+mj-cs"/>
            </a:endParaRPr>
          </a:p>
        </p:txBody>
      </p:sp>
      <p:graphicFrame>
        <p:nvGraphicFramePr>
          <p:cNvPr id="3" name="Content Placeholder 3">
            <a:extLst>
              <a:ext uri="{FF2B5EF4-FFF2-40B4-BE49-F238E27FC236}">
                <a16:creationId xmlns:a16="http://schemas.microsoft.com/office/drawing/2014/main" id="{30F66F65-D069-0455-9457-6421BFE977EF}"/>
              </a:ext>
            </a:extLst>
          </p:cNvPr>
          <p:cNvGraphicFramePr>
            <a:graphicFrameLocks noGrp="1"/>
          </p:cNvGraphicFramePr>
          <p:nvPr>
            <p:ph sz="quarter" idx="1"/>
            <p:extLst>
              <p:ext uri="{D42A27DB-BD31-4B8C-83A1-F6EECF244321}">
                <p14:modId xmlns:p14="http://schemas.microsoft.com/office/powerpoint/2010/main" val="2377092531"/>
              </p:ext>
            </p:extLst>
          </p:nvPr>
        </p:nvGraphicFramePr>
        <p:xfrm>
          <a:off x="1245218" y="2049966"/>
          <a:ext cx="9701563" cy="4058920"/>
        </p:xfrm>
        <a:graphic>
          <a:graphicData uri="http://schemas.openxmlformats.org/drawingml/2006/table">
            <a:tbl>
              <a:tblPr firstRow="1" bandRow="1">
                <a:tableStyleId>{5C22544A-7EE6-4342-B048-85BDC9FD1C3A}</a:tableStyleId>
              </a:tblPr>
              <a:tblGrid>
                <a:gridCol w="1016354">
                  <a:extLst>
                    <a:ext uri="{9D8B030D-6E8A-4147-A177-3AD203B41FA5}">
                      <a16:colId xmlns:a16="http://schemas.microsoft.com/office/drawing/2014/main" val="20000"/>
                    </a:ext>
                  </a:extLst>
                </a:gridCol>
                <a:gridCol w="1293542">
                  <a:extLst>
                    <a:ext uri="{9D8B030D-6E8A-4147-A177-3AD203B41FA5}">
                      <a16:colId xmlns:a16="http://schemas.microsoft.com/office/drawing/2014/main" val="20001"/>
                    </a:ext>
                  </a:extLst>
                </a:gridCol>
                <a:gridCol w="1620910">
                  <a:extLst>
                    <a:ext uri="{9D8B030D-6E8A-4147-A177-3AD203B41FA5}">
                      <a16:colId xmlns:a16="http://schemas.microsoft.com/office/drawing/2014/main" val="20002"/>
                    </a:ext>
                  </a:extLst>
                </a:gridCol>
                <a:gridCol w="1393902">
                  <a:extLst>
                    <a:ext uri="{9D8B030D-6E8A-4147-A177-3AD203B41FA5}">
                      <a16:colId xmlns:a16="http://schemas.microsoft.com/office/drawing/2014/main" val="20003"/>
                    </a:ext>
                  </a:extLst>
                </a:gridCol>
                <a:gridCol w="1420189">
                  <a:extLst>
                    <a:ext uri="{9D8B030D-6E8A-4147-A177-3AD203B41FA5}">
                      <a16:colId xmlns:a16="http://schemas.microsoft.com/office/drawing/2014/main" val="20004"/>
                    </a:ext>
                  </a:extLst>
                </a:gridCol>
                <a:gridCol w="1570729">
                  <a:extLst>
                    <a:ext uri="{9D8B030D-6E8A-4147-A177-3AD203B41FA5}">
                      <a16:colId xmlns:a16="http://schemas.microsoft.com/office/drawing/2014/main" val="20005"/>
                    </a:ext>
                  </a:extLst>
                </a:gridCol>
                <a:gridCol w="1385937">
                  <a:extLst>
                    <a:ext uri="{9D8B030D-6E8A-4147-A177-3AD203B41FA5}">
                      <a16:colId xmlns:a16="http://schemas.microsoft.com/office/drawing/2014/main" val="20006"/>
                    </a:ext>
                  </a:extLst>
                </a:gridCol>
              </a:tblGrid>
              <a:tr h="553720">
                <a:tc>
                  <a:txBody>
                    <a:bodyPr/>
                    <a:lstStyle/>
                    <a:p>
                      <a:endParaRPr lang="en-US" sz="1400" dirty="0"/>
                    </a:p>
                  </a:txBody>
                  <a:tcPr/>
                </a:tc>
                <a:tc>
                  <a:txBody>
                    <a:bodyPr/>
                    <a:lstStyle/>
                    <a:p>
                      <a:r>
                        <a:rPr lang="mk-MK" sz="1400" dirty="0"/>
                        <a:t>Индикатор</a:t>
                      </a:r>
                      <a:endParaRPr lang="en-US" sz="1400" dirty="0"/>
                    </a:p>
                  </a:txBody>
                  <a:tcPr/>
                </a:tc>
                <a:tc>
                  <a:txBody>
                    <a:bodyPr/>
                    <a:lstStyle/>
                    <a:p>
                      <a:r>
                        <a:rPr lang="mk-MK" sz="1400" dirty="0"/>
                        <a:t>Основа/Појдовна</a:t>
                      </a:r>
                      <a:r>
                        <a:rPr lang="mk-MK" sz="1400" baseline="0" dirty="0"/>
                        <a:t> ситуација</a:t>
                      </a:r>
                      <a:endParaRPr lang="en-US" sz="1400" dirty="0"/>
                    </a:p>
                  </a:txBody>
                  <a:tcPr/>
                </a:tc>
                <a:tc>
                  <a:txBody>
                    <a:bodyPr/>
                    <a:lstStyle/>
                    <a:p>
                      <a:r>
                        <a:rPr lang="mk-MK" sz="1400" dirty="0"/>
                        <a:t>Таргет</a:t>
                      </a:r>
                      <a:endParaRPr lang="en-US" sz="1400" dirty="0"/>
                    </a:p>
                  </a:txBody>
                  <a:tcPr/>
                </a:tc>
                <a:tc>
                  <a:txBody>
                    <a:bodyPr/>
                    <a:lstStyle/>
                    <a:p>
                      <a:r>
                        <a:rPr lang="mk-MK" sz="1400" dirty="0"/>
                        <a:t>Податок за верификација</a:t>
                      </a:r>
                      <a:endParaRPr lang="en-US" sz="1400" dirty="0"/>
                    </a:p>
                  </a:txBody>
                  <a:tcPr/>
                </a:tc>
                <a:tc>
                  <a:txBody>
                    <a:bodyPr/>
                    <a:lstStyle/>
                    <a:p>
                      <a:r>
                        <a:rPr lang="mk-MK" sz="1400" dirty="0"/>
                        <a:t>Фреквенција</a:t>
                      </a:r>
                    </a:p>
                    <a:p>
                      <a:r>
                        <a:rPr lang="mk-MK" sz="1400" dirty="0"/>
                        <a:t>(колку често</a:t>
                      </a:r>
                      <a:r>
                        <a:rPr lang="mk-MK" sz="1400" baseline="0" dirty="0"/>
                        <a:t> ќе се мери )</a:t>
                      </a:r>
                      <a:endParaRPr lang="en-US" sz="1400" dirty="0"/>
                    </a:p>
                  </a:txBody>
                  <a:tcPr/>
                </a:tc>
                <a:tc>
                  <a:txBody>
                    <a:bodyPr/>
                    <a:lstStyle/>
                    <a:p>
                      <a:r>
                        <a:rPr lang="mk-MK" sz="1400" dirty="0"/>
                        <a:t>Известување</a:t>
                      </a:r>
                      <a:endParaRPr lang="en-US" sz="1400" dirty="0"/>
                    </a:p>
                  </a:txBody>
                  <a:tcPr/>
                </a:tc>
                <a:extLst>
                  <a:ext uri="{0D108BD9-81ED-4DB2-BD59-A6C34878D82A}">
                    <a16:rowId xmlns:a16="http://schemas.microsoft.com/office/drawing/2014/main" val="10000"/>
                  </a:ext>
                </a:extLst>
              </a:tr>
              <a:tr h="370840">
                <a:tc>
                  <a:txBody>
                    <a:bodyPr/>
                    <a:lstStyle/>
                    <a:p>
                      <a:r>
                        <a:rPr lang="mk-MK" sz="1400" b="1" dirty="0"/>
                        <a:t>Цел</a:t>
                      </a:r>
                    </a:p>
                    <a:p>
                      <a:r>
                        <a:rPr lang="mk-MK" sz="1400" dirty="0"/>
                        <a:t>Намалени емисии на РМ  од домаќинствата</a:t>
                      </a:r>
                      <a:endParaRPr lang="en-US" sz="1400" dirty="0"/>
                    </a:p>
                  </a:txBody>
                  <a:tcPr/>
                </a:tc>
                <a:tc>
                  <a:txBody>
                    <a:bodyPr/>
                    <a:lstStyle/>
                    <a:p>
                      <a:r>
                        <a:rPr lang="mk-MK" sz="1400" dirty="0"/>
                        <a:t>пониски емисии</a:t>
                      </a:r>
                      <a:r>
                        <a:rPr lang="mk-MK" sz="1400" baseline="0" dirty="0"/>
                        <a:t> на РМ10 во Кавадарци</a:t>
                      </a:r>
                      <a:endParaRPr lang="en-US" sz="1400" dirty="0"/>
                    </a:p>
                  </a:txBody>
                  <a:tcPr/>
                </a:tc>
                <a:tc>
                  <a:txBody>
                    <a:bodyPr/>
                    <a:lstStyle/>
                    <a:p>
                      <a:r>
                        <a:rPr lang="mk-MK" sz="1400" dirty="0"/>
                        <a:t>РМ 10 се надминати 100 дена во годината</a:t>
                      </a:r>
                      <a:endParaRPr lang="en-US" sz="1400" dirty="0"/>
                    </a:p>
                  </a:txBody>
                  <a:tcPr/>
                </a:tc>
                <a:tc>
                  <a:txBody>
                    <a:bodyPr/>
                    <a:lstStyle/>
                    <a:p>
                      <a:r>
                        <a:rPr lang="mk-MK" sz="1400" dirty="0"/>
                        <a:t>60% пониски</a:t>
                      </a:r>
                      <a:r>
                        <a:rPr lang="mk-MK" sz="1400" baseline="0" dirty="0"/>
                        <a:t> емисии</a:t>
                      </a:r>
                      <a:endParaRPr lang="en-US" sz="1400" dirty="0"/>
                    </a:p>
                  </a:txBody>
                  <a:tcPr/>
                </a:tc>
                <a:tc>
                  <a:txBody>
                    <a:bodyPr/>
                    <a:lstStyle/>
                    <a:p>
                      <a:r>
                        <a:rPr lang="mk-MK" sz="1400" dirty="0"/>
                        <a:t>Резултати од ДАМАСКВ</a:t>
                      </a:r>
                      <a:endParaRPr lang="en-US" sz="1400" dirty="0"/>
                    </a:p>
                  </a:txBody>
                  <a:tcPr/>
                </a:tc>
                <a:tc>
                  <a:txBody>
                    <a:bodyPr/>
                    <a:lstStyle/>
                    <a:p>
                      <a:r>
                        <a:rPr lang="mk-MK" sz="1400" dirty="0"/>
                        <a:t>Годишно</a:t>
                      </a:r>
                      <a:endParaRPr lang="en-US" sz="1400" dirty="0"/>
                    </a:p>
                  </a:txBody>
                  <a:tcPr/>
                </a:tc>
                <a:tc>
                  <a:txBody>
                    <a:bodyPr/>
                    <a:lstStyle/>
                    <a:p>
                      <a:r>
                        <a:rPr lang="mk-MK" sz="1400" dirty="0"/>
                        <a:t>Годишно</a:t>
                      </a:r>
                      <a:endParaRPr lang="en-US" sz="1400" dirty="0"/>
                    </a:p>
                  </a:txBody>
                  <a:tcPr/>
                </a:tc>
                <a:extLst>
                  <a:ext uri="{0D108BD9-81ED-4DB2-BD59-A6C34878D82A}">
                    <a16:rowId xmlns:a16="http://schemas.microsoft.com/office/drawing/2014/main" val="10001"/>
                  </a:ext>
                </a:extLst>
              </a:tr>
              <a:tr h="370840">
                <a:tc>
                  <a:txBody>
                    <a:bodyPr/>
                    <a:lstStyle/>
                    <a:p>
                      <a:r>
                        <a:rPr lang="mk-MK" sz="1400" b="1" dirty="0"/>
                        <a:t>Мерка</a:t>
                      </a:r>
                    </a:p>
                    <a:p>
                      <a:r>
                        <a:rPr lang="mk-MK" sz="1400" dirty="0"/>
                        <a:t>Субвенции за набавка на инвертер уреди</a:t>
                      </a:r>
                    </a:p>
                    <a:p>
                      <a:endParaRPr lang="en-US" sz="1400" dirty="0"/>
                    </a:p>
                  </a:txBody>
                  <a:tcPr/>
                </a:tc>
                <a:tc>
                  <a:txBody>
                    <a:bodyPr/>
                    <a:lstStyle/>
                    <a:p>
                      <a:r>
                        <a:rPr lang="mk-MK" sz="1400" dirty="0"/>
                        <a:t>Број на домаќинства кои</a:t>
                      </a:r>
                      <a:r>
                        <a:rPr lang="mk-MK" sz="1400" baseline="0" dirty="0"/>
                        <a:t> добиле субвенции</a:t>
                      </a:r>
                      <a:endParaRPr lang="en-US" sz="1400" dirty="0"/>
                    </a:p>
                  </a:txBody>
                  <a:tcPr/>
                </a:tc>
                <a:tc>
                  <a:txBody>
                    <a:bodyPr/>
                    <a:lstStyle/>
                    <a:p>
                      <a:r>
                        <a:rPr lang="mk-MK" sz="1400" dirty="0"/>
                        <a:t>Нема домаќинства</a:t>
                      </a:r>
                      <a:r>
                        <a:rPr lang="mk-MK" sz="1400" baseline="0" dirty="0"/>
                        <a:t> кои досега користеле вакви субвенции</a:t>
                      </a:r>
                      <a:endParaRPr lang="en-US" sz="1400" dirty="0"/>
                    </a:p>
                  </a:txBody>
                  <a:tcPr/>
                </a:tc>
                <a:tc>
                  <a:txBody>
                    <a:bodyPr/>
                    <a:lstStyle/>
                    <a:p>
                      <a:r>
                        <a:rPr lang="mk-MK" sz="1400" dirty="0"/>
                        <a:t>300 домаќинства</a:t>
                      </a:r>
                      <a:endParaRPr lang="en-US" sz="1400" dirty="0"/>
                    </a:p>
                  </a:txBody>
                  <a:tcPr/>
                </a:tc>
                <a:tc>
                  <a:txBody>
                    <a:bodyPr/>
                    <a:lstStyle/>
                    <a:p>
                      <a:r>
                        <a:rPr lang="mk-MK" sz="1400" dirty="0"/>
                        <a:t>Добиени</a:t>
                      </a:r>
                      <a:r>
                        <a:rPr lang="mk-MK" sz="1400" baseline="0" dirty="0"/>
                        <a:t> апликации/набавени инвертери</a:t>
                      </a:r>
                      <a:endParaRPr lang="en-US" sz="1400" dirty="0"/>
                    </a:p>
                  </a:txBody>
                  <a:tcPr/>
                </a:tc>
                <a:tc>
                  <a:txBody>
                    <a:bodyPr/>
                    <a:lstStyle/>
                    <a:p>
                      <a:r>
                        <a:rPr lang="mk-MK" sz="1400" dirty="0"/>
                        <a:t>Годишно</a:t>
                      </a:r>
                      <a:endParaRPr lang="en-US" sz="1400" dirty="0"/>
                    </a:p>
                  </a:txBody>
                  <a:tcPr/>
                </a:tc>
                <a:tc>
                  <a:txBody>
                    <a:bodyPr/>
                    <a:lstStyle/>
                    <a:p>
                      <a:r>
                        <a:rPr lang="mk-MK" sz="1400" dirty="0"/>
                        <a:t>Годишно</a:t>
                      </a:r>
                      <a:endParaRPr lang="en-US" sz="1400" dirty="0"/>
                    </a:p>
                  </a:txBody>
                  <a:tcPr/>
                </a:tc>
                <a:extLst>
                  <a:ext uri="{0D108BD9-81ED-4DB2-BD59-A6C34878D82A}">
                    <a16:rowId xmlns:a16="http://schemas.microsoft.com/office/drawing/2014/main" val="10002"/>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84292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ru-RU" sz="3200" b="1" kern="1200" dirty="0">
                <a:solidFill>
                  <a:schemeClr val="bg1"/>
                </a:solidFill>
                <a:latin typeface="+mj-lt"/>
                <a:ea typeface="+mj-ea"/>
                <a:cs typeface="+mj-cs"/>
              </a:rPr>
              <a:t>Вовед во вежбата</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a:bodyPr>
          <a:lstStyle/>
          <a:p>
            <a:r>
              <a:rPr lang="mk-MK" dirty="0"/>
              <a:t>Одберете 5 мерки од Вашите планови</a:t>
            </a:r>
          </a:p>
          <a:p>
            <a:r>
              <a:rPr lang="mk-MK" dirty="0"/>
              <a:t>Поставете СМАРТ индикатори</a:t>
            </a:r>
          </a:p>
          <a:p>
            <a:r>
              <a:rPr lang="mk-MK" dirty="0"/>
              <a:t>Размислете како ќе го следите спроведувањето (колку често ќе се среќавате, колку често ќе известувате, кого и како)</a:t>
            </a:r>
          </a:p>
          <a:p>
            <a:r>
              <a:rPr lang="mk-MK" dirty="0"/>
              <a:t>За секоја мерка поставете појдовна точка, таргет, начин на верификација</a:t>
            </a:r>
          </a:p>
          <a:p>
            <a:r>
              <a:rPr lang="mk-MK" dirty="0"/>
              <a:t>Направете план за следење и известување</a:t>
            </a:r>
            <a:endParaRPr lang="en-US" dirty="0"/>
          </a:p>
        </p:txBody>
      </p:sp>
    </p:spTree>
    <p:extLst>
      <p:ext uri="{BB962C8B-B14F-4D97-AF65-F5344CB8AC3E}">
        <p14:creationId xmlns:p14="http://schemas.microsoft.com/office/powerpoint/2010/main" val="336093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mk-MK" sz="3200" b="1" kern="1200" dirty="0">
                <a:solidFill>
                  <a:schemeClr val="bg1"/>
                </a:solidFill>
                <a:latin typeface="+mj-lt"/>
                <a:ea typeface="+mj-ea"/>
                <a:cs typeface="+mj-cs"/>
              </a:rPr>
              <a:t>Логичка рамка</a:t>
            </a:r>
            <a:endParaRPr lang="en-US" sz="3200" b="1"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30807953-BCC5-4334-10B1-95F6433CF2C9}"/>
              </a:ext>
            </a:extLst>
          </p:cNvPr>
          <p:cNvSpPr>
            <a:spLocks noGrp="1"/>
          </p:cNvSpPr>
          <p:nvPr>
            <p:ph idx="1"/>
          </p:nvPr>
        </p:nvSpPr>
        <p:spPr>
          <a:xfrm>
            <a:off x="838200" y="1825625"/>
            <a:ext cx="10638034" cy="4351338"/>
          </a:xfrm>
        </p:spPr>
        <p:txBody>
          <a:bodyPr/>
          <a:lstStyle/>
          <a:p>
            <a:r>
              <a:rPr lang="en-GB" dirty="0"/>
              <a:t>Logical framework approach </a:t>
            </a:r>
            <a:r>
              <a:rPr lang="mk-MK" dirty="0"/>
              <a:t>е првично развиен за војската на САД, а потоа адаптиран и користен од УСАИД од 1969</a:t>
            </a:r>
          </a:p>
          <a:p>
            <a:r>
              <a:rPr lang="mk-MK" dirty="0"/>
              <a:t>Метод/пристап за стратешко осмислување на интервенцијата со утврдување на причинско-последични врски</a:t>
            </a:r>
          </a:p>
          <a:p>
            <a:endParaRPr lang="mk-MK" dirty="0"/>
          </a:p>
          <a:p>
            <a:pPr marL="0" indent="0">
              <a:buNone/>
            </a:pPr>
            <a:endParaRPr lang="en-GB" dirty="0"/>
          </a:p>
          <a:p>
            <a:pPr marL="0" indent="0">
              <a:buNone/>
            </a:pPr>
            <a:r>
              <a:rPr lang="mk-MK" dirty="0"/>
              <a:t>Активноста                       </a:t>
            </a:r>
            <a:r>
              <a:rPr lang="en-GB" dirty="0"/>
              <a:t> </a:t>
            </a:r>
            <a:r>
              <a:rPr lang="mk-MK" dirty="0"/>
              <a:t>услуга                        посакуван ефект (импакт) </a:t>
            </a:r>
          </a:p>
        </p:txBody>
      </p:sp>
      <p:sp>
        <p:nvSpPr>
          <p:cNvPr id="5" name="Arrow: Right 4">
            <a:extLst>
              <a:ext uri="{FF2B5EF4-FFF2-40B4-BE49-F238E27FC236}">
                <a16:creationId xmlns:a16="http://schemas.microsoft.com/office/drawing/2014/main" id="{128818D5-F4A5-2E1A-CFC7-B0127C602017}"/>
              </a:ext>
            </a:extLst>
          </p:cNvPr>
          <p:cNvSpPr/>
          <p:nvPr/>
        </p:nvSpPr>
        <p:spPr>
          <a:xfrm>
            <a:off x="2740203" y="4488543"/>
            <a:ext cx="1726059" cy="6575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3B85C252-C79E-A2B9-0BC1-19FAA312A5A6}"/>
              </a:ext>
            </a:extLst>
          </p:cNvPr>
          <p:cNvSpPr/>
          <p:nvPr/>
        </p:nvSpPr>
        <p:spPr>
          <a:xfrm>
            <a:off x="5648006" y="4488543"/>
            <a:ext cx="1726059" cy="6575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E7FDB532-9CBD-823E-D63F-5FE01672502F}"/>
              </a:ext>
            </a:extLst>
          </p:cNvPr>
          <p:cNvSpPr txBox="1"/>
          <p:nvPr/>
        </p:nvSpPr>
        <p:spPr>
          <a:xfrm>
            <a:off x="2740203" y="4145401"/>
            <a:ext cx="1510301" cy="369332"/>
          </a:xfrm>
          <a:prstGeom prst="rect">
            <a:avLst/>
          </a:prstGeom>
          <a:noFill/>
        </p:spPr>
        <p:txBody>
          <a:bodyPr wrap="square" rtlCol="0">
            <a:spAutoFit/>
          </a:bodyPr>
          <a:lstStyle/>
          <a:p>
            <a:r>
              <a:rPr lang="mk-MK" dirty="0"/>
              <a:t>резултира со</a:t>
            </a:r>
            <a:endParaRPr lang="en-GB" dirty="0"/>
          </a:p>
        </p:txBody>
      </p:sp>
      <p:sp>
        <p:nvSpPr>
          <p:cNvPr id="11" name="TextBox 10">
            <a:extLst>
              <a:ext uri="{FF2B5EF4-FFF2-40B4-BE49-F238E27FC236}">
                <a16:creationId xmlns:a16="http://schemas.microsoft.com/office/drawing/2014/main" id="{8D8A75FE-E0B0-DF9F-D54C-E32DA1F7C20D}"/>
              </a:ext>
            </a:extLst>
          </p:cNvPr>
          <p:cNvSpPr txBox="1"/>
          <p:nvPr/>
        </p:nvSpPr>
        <p:spPr>
          <a:xfrm>
            <a:off x="5470775" y="4119211"/>
            <a:ext cx="1922125" cy="369332"/>
          </a:xfrm>
          <a:prstGeom prst="rect">
            <a:avLst/>
          </a:prstGeom>
          <a:noFill/>
        </p:spPr>
        <p:txBody>
          <a:bodyPr wrap="square" rtlCol="0">
            <a:spAutoFit/>
          </a:bodyPr>
          <a:lstStyle/>
          <a:p>
            <a:r>
              <a:rPr lang="mk-MK" dirty="0"/>
              <a:t>за да се постигне</a:t>
            </a:r>
            <a:endParaRPr lang="en-GB" dirty="0"/>
          </a:p>
        </p:txBody>
      </p:sp>
    </p:spTree>
    <p:extLst>
      <p:ext uri="{BB962C8B-B14F-4D97-AF65-F5344CB8AC3E}">
        <p14:creationId xmlns:p14="http://schemas.microsoft.com/office/powerpoint/2010/main" val="331590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mk-MK" sz="3200" b="1" dirty="0">
                <a:solidFill>
                  <a:schemeClr val="bg1"/>
                </a:solidFill>
              </a:rPr>
              <a:t>Логиката на процесот</a:t>
            </a:r>
            <a:endParaRPr lang="en-US" sz="3200" b="1"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4221D9F1-138C-4FDB-D5D2-D3D3E9572F02}"/>
              </a:ext>
            </a:extLst>
          </p:cNvPr>
          <p:cNvSpPr>
            <a:spLocks noGrp="1"/>
          </p:cNvSpPr>
          <p:nvPr>
            <p:ph idx="1"/>
          </p:nvPr>
        </p:nvSpPr>
        <p:spPr/>
        <p:txBody>
          <a:bodyPr/>
          <a:lstStyle/>
          <a:p>
            <a:r>
              <a:rPr lang="mk-MK" dirty="0"/>
              <a:t>Развивањето на моделот почнува од позади – од резултатот</a:t>
            </a:r>
          </a:p>
          <a:p>
            <a:pPr marL="0" indent="0">
              <a:buNone/>
            </a:pPr>
            <a:r>
              <a:rPr lang="mk-MK" b="1" i="1" dirty="0"/>
              <a:t>„за да го постигнам тој резултат ми треба оваа активност“</a:t>
            </a:r>
            <a:endParaRPr lang="en-GB" b="1" i="1" dirty="0"/>
          </a:p>
          <a:p>
            <a:r>
              <a:rPr lang="mk-MK" dirty="0"/>
              <a:t>Претпоставки и ризици мора да се земат предвид</a:t>
            </a:r>
          </a:p>
          <a:p>
            <a:r>
              <a:rPr lang="mk-MK" dirty="0"/>
              <a:t>Логичката рамка не е комплетна без добро дефинирани и мерливи индикатори и извори за верификација</a:t>
            </a:r>
            <a:endParaRPr lang="en-GB" dirty="0"/>
          </a:p>
        </p:txBody>
      </p:sp>
    </p:spTree>
    <p:extLst>
      <p:ext uri="{BB962C8B-B14F-4D97-AF65-F5344CB8AC3E}">
        <p14:creationId xmlns:p14="http://schemas.microsoft.com/office/powerpoint/2010/main" val="240337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mk-MK" sz="3200" b="1" kern="1200" dirty="0">
                <a:solidFill>
                  <a:schemeClr val="bg1"/>
                </a:solidFill>
                <a:latin typeface="+mj-lt"/>
                <a:ea typeface="+mj-ea"/>
                <a:cs typeface="+mj-cs"/>
              </a:rPr>
              <a:t>Матрица на логичката рамка</a:t>
            </a:r>
            <a:endParaRPr lang="en-US" sz="3200" b="1" kern="1200" dirty="0">
              <a:solidFill>
                <a:schemeClr val="bg1"/>
              </a:solidFill>
              <a:latin typeface="+mj-lt"/>
              <a:ea typeface="+mj-ea"/>
              <a:cs typeface="+mj-cs"/>
            </a:endParaRPr>
          </a:p>
        </p:txBody>
      </p:sp>
      <p:graphicFrame>
        <p:nvGraphicFramePr>
          <p:cNvPr id="2" name="Content Placeholder 3">
            <a:extLst>
              <a:ext uri="{FF2B5EF4-FFF2-40B4-BE49-F238E27FC236}">
                <a16:creationId xmlns:a16="http://schemas.microsoft.com/office/drawing/2014/main" id="{AAD66457-35B9-EEBC-603C-87F2CFD5FB42}"/>
              </a:ext>
            </a:extLst>
          </p:cNvPr>
          <p:cNvGraphicFramePr>
            <a:graphicFrameLocks noGrp="1"/>
          </p:cNvGraphicFramePr>
          <p:nvPr>
            <p:ph sz="quarter" idx="1"/>
            <p:extLst>
              <p:ext uri="{D42A27DB-BD31-4B8C-83A1-F6EECF244321}">
                <p14:modId xmlns:p14="http://schemas.microsoft.com/office/powerpoint/2010/main" val="1934830069"/>
              </p:ext>
            </p:extLst>
          </p:nvPr>
        </p:nvGraphicFramePr>
        <p:xfrm>
          <a:off x="584510" y="1637371"/>
          <a:ext cx="11022980" cy="4664238"/>
        </p:xfrm>
        <a:graphic>
          <a:graphicData uri="http://schemas.openxmlformats.org/drawingml/2006/table">
            <a:tbl>
              <a:tblPr firstRow="1" bandRow="1">
                <a:tableStyleId>{5C22544A-7EE6-4342-B048-85BDC9FD1C3A}</a:tableStyleId>
              </a:tblPr>
              <a:tblGrid>
                <a:gridCol w="1628078">
                  <a:extLst>
                    <a:ext uri="{9D8B030D-6E8A-4147-A177-3AD203B41FA5}">
                      <a16:colId xmlns:a16="http://schemas.microsoft.com/office/drawing/2014/main" val="20000"/>
                    </a:ext>
                  </a:extLst>
                </a:gridCol>
                <a:gridCol w="2397958">
                  <a:extLst>
                    <a:ext uri="{9D8B030D-6E8A-4147-A177-3AD203B41FA5}">
                      <a16:colId xmlns:a16="http://schemas.microsoft.com/office/drawing/2014/main" val="20001"/>
                    </a:ext>
                  </a:extLst>
                </a:gridCol>
                <a:gridCol w="2135080">
                  <a:extLst>
                    <a:ext uri="{9D8B030D-6E8A-4147-A177-3AD203B41FA5}">
                      <a16:colId xmlns:a16="http://schemas.microsoft.com/office/drawing/2014/main" val="20002"/>
                    </a:ext>
                  </a:extLst>
                </a:gridCol>
                <a:gridCol w="2614893">
                  <a:extLst>
                    <a:ext uri="{9D8B030D-6E8A-4147-A177-3AD203B41FA5}">
                      <a16:colId xmlns:a16="http://schemas.microsoft.com/office/drawing/2014/main" val="20003"/>
                    </a:ext>
                  </a:extLst>
                </a:gridCol>
                <a:gridCol w="2246971">
                  <a:extLst>
                    <a:ext uri="{9D8B030D-6E8A-4147-A177-3AD203B41FA5}">
                      <a16:colId xmlns:a16="http://schemas.microsoft.com/office/drawing/2014/main" val="20004"/>
                    </a:ext>
                  </a:extLst>
                </a:gridCol>
              </a:tblGrid>
              <a:tr h="1343902">
                <a:tc>
                  <a:txBody>
                    <a:bodyPr/>
                    <a:lstStyle/>
                    <a:p>
                      <a:endParaRPr lang="en-US" sz="1400" dirty="0"/>
                    </a:p>
                  </a:txBody>
                  <a:tcPr/>
                </a:tc>
                <a:tc>
                  <a:txBody>
                    <a:bodyPr/>
                    <a:lstStyle/>
                    <a:p>
                      <a:r>
                        <a:rPr lang="mk-MK" sz="1400" dirty="0"/>
                        <a:t>Интервенциска логика</a:t>
                      </a:r>
                    </a:p>
                    <a:p>
                      <a:r>
                        <a:rPr lang="mk-MK" sz="1200" b="0" dirty="0"/>
                        <a:t>(што сакаме да постигнеме со планот? Причинско- последична врска)</a:t>
                      </a:r>
                      <a:endParaRPr lang="en-US" sz="1200" b="0" dirty="0"/>
                    </a:p>
                  </a:txBody>
                  <a:tcPr/>
                </a:tc>
                <a:tc>
                  <a:txBody>
                    <a:bodyPr/>
                    <a:lstStyle/>
                    <a:p>
                      <a:r>
                        <a:rPr lang="mk-MK" sz="1400" dirty="0"/>
                        <a:t>Прашања или индикатори за учинок</a:t>
                      </a:r>
                    </a:p>
                    <a:p>
                      <a:r>
                        <a:rPr lang="mk-MK" sz="1200" b="0" dirty="0"/>
                        <a:t>(мериме дали целите на секое ниво се остварени)</a:t>
                      </a:r>
                      <a:endParaRPr lang="en-US" sz="1200" b="0" dirty="0"/>
                    </a:p>
                  </a:txBody>
                  <a:tcPr/>
                </a:tc>
                <a:tc>
                  <a:txBody>
                    <a:bodyPr/>
                    <a:lstStyle/>
                    <a:p>
                      <a:r>
                        <a:rPr lang="mk-MK" sz="1400" dirty="0"/>
                        <a:t>Механизми за следење/мониторинг</a:t>
                      </a:r>
                      <a:endParaRPr lang="en-GB" sz="1400" dirty="0"/>
                    </a:p>
                    <a:p>
                      <a:r>
                        <a:rPr lang="en-GB" sz="1200" b="0" dirty="0"/>
                        <a:t>(</a:t>
                      </a:r>
                      <a:r>
                        <a:rPr lang="mk-MK" sz="1200" b="0" dirty="0"/>
                        <a:t>начини/извори на верификација – каде и во кој облик може да се најдат информации за остварување на резултатите)</a:t>
                      </a:r>
                      <a:endParaRPr lang="en-US" sz="1200" b="0" dirty="0"/>
                    </a:p>
                  </a:txBody>
                  <a:tcPr/>
                </a:tc>
                <a:tc>
                  <a:txBody>
                    <a:bodyPr/>
                    <a:lstStyle/>
                    <a:p>
                      <a:r>
                        <a:rPr lang="mk-MK" sz="1400" dirty="0"/>
                        <a:t>Претпоставки/ризици (надворепни фактори)</a:t>
                      </a:r>
                    </a:p>
                    <a:p>
                      <a:r>
                        <a:rPr lang="mk-MK" sz="1200" b="0" dirty="0"/>
                        <a:t>(фактори кои што можат да влијаат врз реализација на планот, но се вон контрола на одговорните за спроведување)</a:t>
                      </a:r>
                    </a:p>
                  </a:txBody>
                  <a:tcPr/>
                </a:tc>
                <a:extLst>
                  <a:ext uri="{0D108BD9-81ED-4DB2-BD59-A6C34878D82A}">
                    <a16:rowId xmlns:a16="http://schemas.microsoft.com/office/drawing/2014/main" val="10000"/>
                  </a:ext>
                </a:extLst>
              </a:tr>
              <a:tr h="681283">
                <a:tc>
                  <a:txBody>
                    <a:bodyPr/>
                    <a:lstStyle/>
                    <a:p>
                      <a:r>
                        <a:rPr lang="mk-MK" sz="1400" b="1" dirty="0"/>
                        <a:t>Главна цел</a:t>
                      </a:r>
                      <a:r>
                        <a:rPr lang="en-GB" sz="1400" b="1" dirty="0"/>
                        <a:t> (Outcome)</a:t>
                      </a:r>
                      <a:endParaRPr lang="en-US" sz="1400" dirty="0"/>
                    </a:p>
                  </a:txBody>
                  <a:tcPr/>
                </a:tc>
                <a:tc>
                  <a:txBody>
                    <a:bodyPr/>
                    <a:lstStyle/>
                    <a:p>
                      <a:r>
                        <a:rPr lang="mk-MK" sz="1200" dirty="0"/>
                        <a:t>Која е главната цел/општествената промена што сака да ја постигне планот?</a:t>
                      </a:r>
                      <a:endParaRPr lang="en-US" sz="1200" dirty="0"/>
                    </a:p>
                  </a:txBody>
                  <a:tcPr/>
                </a:tc>
                <a:tc>
                  <a:txBody>
                    <a:bodyPr/>
                    <a:lstStyle/>
                    <a:p>
                      <a:r>
                        <a:rPr lang="mk-MK" sz="1200" dirty="0"/>
                        <a:t>Кои индикатори се поврзани со главната цел?</a:t>
                      </a:r>
                      <a:endParaRPr lang="en-US" sz="1200" dirty="0"/>
                    </a:p>
                  </a:txBody>
                  <a:tcPr/>
                </a:tc>
                <a:tc>
                  <a:txBody>
                    <a:bodyPr/>
                    <a:lstStyle/>
                    <a:p>
                      <a:r>
                        <a:rPr lang="mk-MK" sz="1200" dirty="0"/>
                        <a:t>Кои се извори на информации/податоци за овие индикатори?</a:t>
                      </a:r>
                      <a:endParaRPr lang="en-US" sz="1200" dirty="0"/>
                    </a:p>
                  </a:txBody>
                  <a:tcPr/>
                </a:tc>
                <a:tc>
                  <a:txBody>
                    <a:bodyPr/>
                    <a:lstStyle/>
                    <a:p>
                      <a:r>
                        <a:rPr lang="mk-MK" sz="1200" dirty="0"/>
                        <a:t>Најчесто не се одредуваат за главната цел</a:t>
                      </a:r>
                      <a:endParaRPr lang="en-US" sz="1200" dirty="0"/>
                    </a:p>
                  </a:txBody>
                  <a:tcPr/>
                </a:tc>
                <a:extLst>
                  <a:ext uri="{0D108BD9-81ED-4DB2-BD59-A6C34878D82A}">
                    <a16:rowId xmlns:a16="http://schemas.microsoft.com/office/drawing/2014/main" val="10001"/>
                  </a:ext>
                </a:extLst>
              </a:tr>
              <a:tr h="951930">
                <a:tc>
                  <a:txBody>
                    <a:bodyPr/>
                    <a:lstStyle/>
                    <a:p>
                      <a:r>
                        <a:rPr lang="mk-MK" sz="1400" b="1" dirty="0"/>
                        <a:t>Специфична цел</a:t>
                      </a:r>
                      <a:r>
                        <a:rPr lang="en-GB" sz="1400" b="1" dirty="0"/>
                        <a:t> (Specific outcomes)</a:t>
                      </a:r>
                      <a:endParaRPr lang="mk-MK" sz="1400" dirty="0"/>
                    </a:p>
                  </a:txBody>
                  <a:tcPr/>
                </a:tc>
                <a:tc>
                  <a:txBody>
                    <a:bodyPr/>
                    <a:lstStyle/>
                    <a:p>
                      <a:r>
                        <a:rPr lang="mk-MK" sz="1200" dirty="0"/>
                        <a:t>Која е специфичната цел на планот? Која е очекуваната состојба по спроведување на планот?</a:t>
                      </a:r>
                      <a:endParaRPr lang="en-US" sz="1200" dirty="0"/>
                    </a:p>
                  </a:txBody>
                  <a:tcPr/>
                </a:tc>
                <a:tc>
                  <a:txBody>
                    <a:bodyPr/>
                    <a:lstStyle/>
                    <a:p>
                      <a:r>
                        <a:rPr lang="mk-MK" sz="1200" dirty="0"/>
                        <a:t>Индикатори кои што го покажуваат степенот на реализација на специфичната цел</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k-MK" sz="1200" b="0" i="0" u="none" strike="noStrike" kern="1200" cap="none" spc="0" normalizeH="0" baseline="0" noProof="0">
                          <a:ln>
                            <a:noFill/>
                          </a:ln>
                          <a:solidFill>
                            <a:prstClr val="black"/>
                          </a:solidFill>
                          <a:effectLst/>
                          <a:uLnTx/>
                          <a:uFillTx/>
                          <a:latin typeface="Calibri" panose="020F0502020204030204"/>
                          <a:ea typeface="+mn-ea"/>
                          <a:cs typeface="+mn-cs"/>
                        </a:rPr>
                        <a:t>Кои се извори на информации/податоци за овие индикатори?</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mk-MK" sz="1200" dirty="0"/>
                        <a:t>Наведени погоре</a:t>
                      </a:r>
                      <a:endParaRPr lang="en-US" sz="1200" dirty="0"/>
                    </a:p>
                  </a:txBody>
                  <a:tcPr/>
                </a:tc>
                <a:extLst>
                  <a:ext uri="{0D108BD9-81ED-4DB2-BD59-A6C34878D82A}">
                    <a16:rowId xmlns:a16="http://schemas.microsoft.com/office/drawing/2014/main" val="10002"/>
                  </a:ext>
                </a:extLst>
              </a:tr>
              <a:tr h="681283">
                <a:tc>
                  <a:txBody>
                    <a:bodyPr/>
                    <a:lstStyle/>
                    <a:p>
                      <a:r>
                        <a:rPr lang="mk-MK" sz="1400" b="1" dirty="0"/>
                        <a:t>Резултати (</a:t>
                      </a:r>
                      <a:r>
                        <a:rPr lang="en-GB" sz="1400" b="1" dirty="0"/>
                        <a:t>outputs)</a:t>
                      </a:r>
                      <a:endParaRPr lang="en-US" sz="1400" b="1" dirty="0"/>
                    </a:p>
                  </a:txBody>
                  <a:tcPr/>
                </a:tc>
                <a:tc>
                  <a:txBody>
                    <a:bodyPr/>
                    <a:lstStyle/>
                    <a:p>
                      <a:r>
                        <a:rPr lang="mk-MK" sz="1200" dirty="0"/>
                        <a:t>Кои се конкретните/видливи резултати што придонесуваат кон специфичната цел?</a:t>
                      </a:r>
                      <a:r>
                        <a:rPr lang="en-GB" sz="1200" dirty="0"/>
                        <a:t> </a:t>
                      </a:r>
                      <a:r>
                        <a:rPr lang="mk-MK" sz="1200" dirty="0"/>
                        <a:t>Какви подобрувања ќе бидат постигнати со планот?</a:t>
                      </a:r>
                      <a:r>
                        <a:rPr lang="en-GB" sz="1200" dirty="0"/>
                        <a:t> </a:t>
                      </a:r>
                      <a:endParaRPr lang="en-US" sz="1200" dirty="0"/>
                    </a:p>
                  </a:txBody>
                  <a:tcPr/>
                </a:tc>
                <a:tc>
                  <a:txBody>
                    <a:bodyPr/>
                    <a:lstStyle/>
                    <a:p>
                      <a:r>
                        <a:rPr lang="mk-MK" sz="1200" dirty="0"/>
                        <a:t>Кои индикатори покажуваат дека резултатите од планот се постигнати?</a:t>
                      </a:r>
                      <a:r>
                        <a:rPr lang="en-GB" sz="1200" dirty="0"/>
                        <a:t> </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k-MK" sz="1200" b="0" i="0" u="none" strike="noStrike" kern="1200" cap="none" spc="0" normalizeH="0" baseline="0" noProof="0">
                          <a:ln>
                            <a:noFill/>
                          </a:ln>
                          <a:solidFill>
                            <a:prstClr val="black"/>
                          </a:solidFill>
                          <a:effectLst/>
                          <a:uLnTx/>
                          <a:uFillTx/>
                          <a:latin typeface="Calibri" panose="020F0502020204030204"/>
                          <a:ea typeface="+mn-ea"/>
                          <a:cs typeface="+mn-cs"/>
                        </a:rPr>
                        <a:t>Кои се извори на информации/податоци за овие индикатори?</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k-MK" sz="1200" b="0" i="0" u="none" strike="noStrike" kern="1200" cap="none" spc="0" normalizeH="0" baseline="0" noProof="0">
                          <a:ln>
                            <a:noFill/>
                          </a:ln>
                          <a:solidFill>
                            <a:prstClr val="black"/>
                          </a:solidFill>
                          <a:effectLst/>
                          <a:uLnTx/>
                          <a:uFillTx/>
                          <a:latin typeface="Calibri" panose="020F0502020204030204"/>
                          <a:ea typeface="+mn-ea"/>
                          <a:cs typeface="+mn-cs"/>
                        </a:rPr>
                        <a:t>Наведени погоре</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784278190"/>
                  </a:ext>
                </a:extLst>
              </a:tr>
              <a:tr h="681283">
                <a:tc>
                  <a:txBody>
                    <a:bodyPr/>
                    <a:lstStyle/>
                    <a:p>
                      <a:r>
                        <a:rPr lang="mk-MK" sz="1400" b="1" dirty="0"/>
                        <a:t>Активности</a:t>
                      </a:r>
                      <a:endParaRPr lang="en-US" sz="1400" b="1" dirty="0"/>
                    </a:p>
                  </a:txBody>
                  <a:tcPr/>
                </a:tc>
                <a:tc>
                  <a:txBody>
                    <a:bodyPr/>
                    <a:lstStyle/>
                    <a:p>
                      <a:r>
                        <a:rPr lang="mk-MK" sz="1200" dirty="0"/>
                        <a:t>Кои активности и по кој редослед се потребни за да се постигнат очекуваните резултати?</a:t>
                      </a:r>
                      <a:r>
                        <a:rPr lang="en-GB" sz="1200" dirty="0"/>
                        <a:t> </a:t>
                      </a:r>
                      <a:endParaRPr lang="en-US" sz="1200" dirty="0"/>
                    </a:p>
                  </a:txBody>
                  <a:tcPr/>
                </a:tc>
                <a:tc>
                  <a:txBody>
                    <a:bodyPr/>
                    <a:lstStyle/>
                    <a:p>
                      <a:r>
                        <a:rPr lang="mk-MK" sz="1200" dirty="0"/>
                        <a:t>Кои индикатори потврдуваат дека активностите се реализирани?</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k-MK" sz="1200" b="0" i="0" u="none" strike="noStrike" kern="1200" cap="none" spc="0" normalizeH="0" baseline="0" noProof="0" dirty="0">
                          <a:ln>
                            <a:noFill/>
                          </a:ln>
                          <a:solidFill>
                            <a:prstClr val="black"/>
                          </a:solidFill>
                          <a:effectLst/>
                          <a:uLnTx/>
                          <a:uFillTx/>
                          <a:latin typeface="Calibri" panose="020F0502020204030204"/>
                          <a:ea typeface="+mn-ea"/>
                          <a:cs typeface="+mn-cs"/>
                        </a:rPr>
                        <a:t>Кои се извори на информации/податоци за овие индикатори?</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k-MK" sz="1200" b="0" i="0" u="none" strike="noStrike" kern="1200" cap="none" spc="0" normalizeH="0" baseline="0" noProof="0" dirty="0">
                          <a:ln>
                            <a:noFill/>
                          </a:ln>
                          <a:solidFill>
                            <a:prstClr val="black"/>
                          </a:solidFill>
                          <a:effectLst/>
                          <a:uLnTx/>
                          <a:uFillTx/>
                          <a:latin typeface="Calibri" panose="020F0502020204030204"/>
                          <a:ea typeface="+mn-ea"/>
                          <a:cs typeface="+mn-cs"/>
                        </a:rPr>
                        <a:t>Наведени погоре</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45558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GB" sz="3200" b="1" kern="1200" dirty="0">
                <a:solidFill>
                  <a:schemeClr val="bg1"/>
                </a:solidFill>
                <a:latin typeface="+mj-lt"/>
                <a:ea typeface="+mj-ea"/>
                <a:cs typeface="+mj-cs"/>
              </a:rPr>
              <a:t>S</a:t>
            </a:r>
            <a:r>
              <a:rPr lang="mk-MK" sz="3200" b="1" kern="1200" dirty="0">
                <a:solidFill>
                  <a:schemeClr val="bg1"/>
                </a:solidFill>
                <a:latin typeface="+mj-lt"/>
                <a:ea typeface="+mj-ea"/>
                <a:cs typeface="+mj-cs"/>
              </a:rPr>
              <a:t>.</a:t>
            </a:r>
            <a:r>
              <a:rPr lang="en-GB" sz="3200" b="1" kern="1200" dirty="0">
                <a:solidFill>
                  <a:schemeClr val="bg1"/>
                </a:solidFill>
                <a:latin typeface="+mj-lt"/>
                <a:ea typeface="+mj-ea"/>
                <a:cs typeface="+mj-cs"/>
              </a:rPr>
              <a:t>M</a:t>
            </a:r>
            <a:r>
              <a:rPr lang="mk-MK" sz="3200" b="1" kern="1200" dirty="0">
                <a:solidFill>
                  <a:schemeClr val="bg1"/>
                </a:solidFill>
                <a:latin typeface="+mj-lt"/>
                <a:ea typeface="+mj-ea"/>
                <a:cs typeface="+mj-cs"/>
              </a:rPr>
              <a:t>.</a:t>
            </a:r>
            <a:r>
              <a:rPr lang="en-GB" sz="3200" b="1" kern="1200" dirty="0">
                <a:solidFill>
                  <a:schemeClr val="bg1"/>
                </a:solidFill>
                <a:latin typeface="+mj-lt"/>
                <a:ea typeface="+mj-ea"/>
                <a:cs typeface="+mj-cs"/>
              </a:rPr>
              <a:t>A</a:t>
            </a:r>
            <a:r>
              <a:rPr lang="mk-MK" sz="3200" b="1" kern="1200" dirty="0">
                <a:solidFill>
                  <a:schemeClr val="bg1"/>
                </a:solidFill>
                <a:latin typeface="+mj-lt"/>
                <a:ea typeface="+mj-ea"/>
                <a:cs typeface="+mj-cs"/>
              </a:rPr>
              <a:t>.</a:t>
            </a:r>
            <a:r>
              <a:rPr lang="en-GB" sz="3200" b="1" kern="1200" dirty="0">
                <a:solidFill>
                  <a:schemeClr val="bg1"/>
                </a:solidFill>
                <a:latin typeface="+mj-lt"/>
                <a:ea typeface="+mj-ea"/>
                <a:cs typeface="+mj-cs"/>
              </a:rPr>
              <a:t>R</a:t>
            </a:r>
            <a:r>
              <a:rPr lang="mk-MK" sz="3200" b="1" kern="1200" dirty="0">
                <a:solidFill>
                  <a:schemeClr val="bg1"/>
                </a:solidFill>
                <a:latin typeface="+mj-lt"/>
                <a:ea typeface="+mj-ea"/>
                <a:cs typeface="+mj-cs"/>
              </a:rPr>
              <a:t>.</a:t>
            </a:r>
            <a:r>
              <a:rPr lang="en-GB" sz="3200" b="1" kern="1200" dirty="0">
                <a:solidFill>
                  <a:schemeClr val="bg1"/>
                </a:solidFill>
                <a:latin typeface="+mj-lt"/>
                <a:ea typeface="+mj-ea"/>
                <a:cs typeface="+mj-cs"/>
              </a:rPr>
              <a:t>T</a:t>
            </a:r>
            <a:r>
              <a:rPr lang="mk-MK" sz="3200" b="1" kern="1200" dirty="0">
                <a:solidFill>
                  <a:schemeClr val="bg1"/>
                </a:solidFill>
                <a:latin typeface="+mj-lt"/>
                <a:ea typeface="+mj-ea"/>
                <a:cs typeface="+mj-cs"/>
              </a:rPr>
              <a:t>.</a:t>
            </a:r>
            <a:r>
              <a:rPr lang="en-GB" sz="3200" b="1" kern="1200" dirty="0">
                <a:solidFill>
                  <a:schemeClr val="bg1"/>
                </a:solidFill>
                <a:latin typeface="+mj-lt"/>
                <a:ea typeface="+mj-ea"/>
                <a:cs typeface="+mj-cs"/>
              </a:rPr>
              <a:t> </a:t>
            </a:r>
            <a:r>
              <a:rPr lang="mk-MK" sz="3200" b="1" kern="1200" dirty="0">
                <a:solidFill>
                  <a:schemeClr val="bg1"/>
                </a:solidFill>
                <a:latin typeface="+mj-lt"/>
                <a:ea typeface="+mj-ea"/>
                <a:cs typeface="+mj-cs"/>
              </a:rPr>
              <a:t>индикатори</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a:bodyPr>
          <a:lstStyle/>
          <a:p>
            <a:r>
              <a:rPr lang="en-GB" dirty="0"/>
              <a:t>(</a:t>
            </a:r>
            <a:r>
              <a:rPr lang="en-GB" b="1" dirty="0"/>
              <a:t>S</a:t>
            </a:r>
            <a:r>
              <a:rPr lang="en-GB" dirty="0"/>
              <a:t>) </a:t>
            </a:r>
            <a:r>
              <a:rPr lang="mk-MK" dirty="0"/>
              <a:t>специфични – доволно тесно дефинирани за да се поврзат недвосмислено со планот/програмата/проектот</a:t>
            </a:r>
          </a:p>
          <a:p>
            <a:r>
              <a:rPr lang="en-GB" dirty="0"/>
              <a:t>(</a:t>
            </a:r>
            <a:r>
              <a:rPr lang="en-GB" b="1" dirty="0"/>
              <a:t>M</a:t>
            </a:r>
            <a:r>
              <a:rPr lang="en-GB" dirty="0"/>
              <a:t>) </a:t>
            </a:r>
            <a:r>
              <a:rPr lang="mk-MK" dirty="0"/>
              <a:t>мерливи</a:t>
            </a:r>
            <a:r>
              <a:rPr lang="en-GB" dirty="0"/>
              <a:t> – </a:t>
            </a:r>
            <a:r>
              <a:rPr lang="mk-MK" dirty="0"/>
              <a:t>податоците може да се соберат со разумен труд </a:t>
            </a:r>
          </a:p>
          <a:p>
            <a:r>
              <a:rPr lang="mk-MK" dirty="0"/>
              <a:t>(</a:t>
            </a:r>
            <a:r>
              <a:rPr lang="mk-MK" b="1" dirty="0"/>
              <a:t>А</a:t>
            </a:r>
            <a:r>
              <a:rPr lang="mk-MK" dirty="0"/>
              <a:t>) остварливи – покажуваат нешто реално остварливо </a:t>
            </a:r>
          </a:p>
          <a:p>
            <a:r>
              <a:rPr lang="en-GB" dirty="0"/>
              <a:t>(</a:t>
            </a:r>
            <a:r>
              <a:rPr lang="en-GB" b="1" dirty="0"/>
              <a:t>R</a:t>
            </a:r>
            <a:r>
              <a:rPr lang="en-GB" dirty="0"/>
              <a:t>) </a:t>
            </a:r>
            <a:r>
              <a:rPr lang="mk-MK" dirty="0"/>
              <a:t>релевантни</a:t>
            </a:r>
            <a:r>
              <a:rPr lang="en-GB" dirty="0"/>
              <a:t> – </a:t>
            </a:r>
            <a:r>
              <a:rPr lang="mk-MK" dirty="0"/>
              <a:t>го одразуваат опсегот на работа на планот</a:t>
            </a:r>
          </a:p>
          <a:p>
            <a:r>
              <a:rPr lang="en-GB" dirty="0"/>
              <a:t>(</a:t>
            </a:r>
            <a:r>
              <a:rPr lang="en-GB" b="1" dirty="0"/>
              <a:t>T</a:t>
            </a:r>
            <a:r>
              <a:rPr lang="en-GB" dirty="0"/>
              <a:t>) </a:t>
            </a:r>
            <a:r>
              <a:rPr lang="mk-MK" dirty="0">
                <a:highlight>
                  <a:srgbClr val="FFFF00"/>
                </a:highlight>
              </a:rPr>
              <a:t>навремени</a:t>
            </a:r>
            <a:r>
              <a:rPr lang="mk-MK" dirty="0"/>
              <a:t> – податоците се собрани навремено и се одраз на тековните настани релевантни за планот</a:t>
            </a:r>
            <a:endParaRPr lang="en-GB" dirty="0">
              <a:highlight>
                <a:srgbClr val="FFFF00"/>
              </a:highlight>
            </a:endParaRPr>
          </a:p>
        </p:txBody>
      </p:sp>
    </p:spTree>
    <p:extLst>
      <p:ext uri="{BB962C8B-B14F-4D97-AF65-F5344CB8AC3E}">
        <p14:creationId xmlns:p14="http://schemas.microsoft.com/office/powerpoint/2010/main" val="273427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mk-MK" sz="3200" b="1" kern="1200" dirty="0">
                <a:solidFill>
                  <a:schemeClr val="bg1"/>
                </a:solidFill>
                <a:latin typeface="+mj-lt"/>
                <a:ea typeface="+mj-ea"/>
                <a:cs typeface="+mj-cs"/>
              </a:rPr>
              <a:t>Примери</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a:bodyPr>
          <a:lstStyle/>
          <a:p>
            <a:r>
              <a:rPr lang="mk-MK" b="1" i="1" dirty="0"/>
              <a:t>Зголемување од 25% на кривични пријави за испуштање недозволени материи во воздухот.</a:t>
            </a:r>
          </a:p>
          <a:p>
            <a:pPr marL="0" indent="0">
              <a:buNone/>
            </a:pPr>
            <a:r>
              <a:rPr lang="mk-MK" dirty="0"/>
              <a:t>(поефективна работа на службите или пораст во игнорирање на законските одредби?)</a:t>
            </a:r>
          </a:p>
          <a:p>
            <a:r>
              <a:rPr lang="mk-MK" b="1" i="1" dirty="0"/>
              <a:t>Квалитетот на воздухот е подобрен со дистрибуција на 800 флаери.</a:t>
            </a:r>
          </a:p>
          <a:p>
            <a:pPr marL="0" indent="0">
              <a:buNone/>
            </a:pPr>
            <a:r>
              <a:rPr lang="mk-MK" dirty="0"/>
              <a:t>(дали овој индикатор е релевантен за овој резултат?)</a:t>
            </a:r>
            <a:endParaRPr lang="en-GB" dirty="0"/>
          </a:p>
        </p:txBody>
      </p:sp>
    </p:spTree>
    <p:extLst>
      <p:ext uri="{BB962C8B-B14F-4D97-AF65-F5344CB8AC3E}">
        <p14:creationId xmlns:p14="http://schemas.microsoft.com/office/powerpoint/2010/main" val="59322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GB" sz="3200" b="1" kern="1200" dirty="0">
                <a:solidFill>
                  <a:schemeClr val="bg1"/>
                </a:solidFill>
                <a:latin typeface="+mj-lt"/>
                <a:ea typeface="+mj-ea"/>
                <a:cs typeface="+mj-cs"/>
              </a:rPr>
              <a:t>“Do You Believe Me?” </a:t>
            </a:r>
            <a:r>
              <a:rPr lang="mk-MK" sz="3200" b="1" kern="1200" dirty="0">
                <a:solidFill>
                  <a:schemeClr val="bg1"/>
                </a:solidFill>
                <a:latin typeface="+mj-lt"/>
                <a:ea typeface="+mj-ea"/>
                <a:cs typeface="+mj-cs"/>
              </a:rPr>
              <a:t>тест *</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199" y="1825625"/>
            <a:ext cx="10786947" cy="4351338"/>
          </a:xfrm>
        </p:spPr>
        <p:txBody>
          <a:bodyPr>
            <a:normAutofit/>
          </a:bodyPr>
          <a:lstStyle/>
          <a:p>
            <a:r>
              <a:rPr lang="mk-MK" dirty="0"/>
              <a:t>За да развиете добри индикатори, почнете од резултатот</a:t>
            </a:r>
          </a:p>
          <a:p>
            <a:r>
              <a:rPr lang="mk-MK" dirty="0"/>
              <a:t>Индикаторот треба јасно и недвосмислено да го сдрази очекуваниот резултат од мерката</a:t>
            </a:r>
          </a:p>
          <a:p>
            <a:r>
              <a:rPr lang="mk-MK" dirty="0"/>
              <a:t>Дали ми веруваш? – едноставен тест за да утврдите дали индикаторот има смисла или не</a:t>
            </a:r>
          </a:p>
          <a:p>
            <a:pPr marL="0" indent="0">
              <a:buNone/>
            </a:pPr>
            <a:r>
              <a:rPr lang="mk-MK" dirty="0"/>
              <a:t>Дали веруваш дека </a:t>
            </a:r>
            <a:r>
              <a:rPr lang="en-GB" i="1" dirty="0"/>
              <a:t>[</a:t>
            </a:r>
            <a:r>
              <a:rPr lang="mk-MK" b="1" i="1" dirty="0"/>
              <a:t>внеси резултат</a:t>
            </a:r>
            <a:r>
              <a:rPr lang="en-GB" i="1" dirty="0"/>
              <a:t>]</a:t>
            </a:r>
            <a:r>
              <a:rPr lang="mk-MK" i="1" dirty="0"/>
              <a:t> </a:t>
            </a:r>
            <a:r>
              <a:rPr lang="mk-MK" dirty="0"/>
              <a:t>затоа што </a:t>
            </a:r>
            <a:r>
              <a:rPr lang="en-GB" i="1" dirty="0"/>
              <a:t>[</a:t>
            </a:r>
            <a:r>
              <a:rPr lang="mk-MK" b="1" i="1" dirty="0"/>
              <a:t>внеси индикатор</a:t>
            </a:r>
            <a:r>
              <a:rPr lang="en-GB" i="1" dirty="0"/>
              <a:t>]</a:t>
            </a:r>
            <a:r>
              <a:rPr lang="en-GB" dirty="0"/>
              <a:t>.</a:t>
            </a:r>
          </a:p>
        </p:txBody>
      </p:sp>
      <p:sp>
        <p:nvSpPr>
          <p:cNvPr id="3" name="TextBox 2">
            <a:extLst>
              <a:ext uri="{FF2B5EF4-FFF2-40B4-BE49-F238E27FC236}">
                <a16:creationId xmlns:a16="http://schemas.microsoft.com/office/drawing/2014/main" id="{C5235370-493E-AC07-A5A6-619136F10C8E}"/>
              </a:ext>
            </a:extLst>
          </p:cNvPr>
          <p:cNvSpPr txBox="1"/>
          <p:nvPr/>
        </p:nvSpPr>
        <p:spPr>
          <a:xfrm>
            <a:off x="8658922" y="6016083"/>
            <a:ext cx="2832410" cy="369332"/>
          </a:xfrm>
          <a:prstGeom prst="rect">
            <a:avLst/>
          </a:prstGeom>
          <a:noFill/>
        </p:spPr>
        <p:txBody>
          <a:bodyPr wrap="square" rtlCol="0">
            <a:spAutoFit/>
          </a:bodyPr>
          <a:lstStyle/>
          <a:p>
            <a:r>
              <a:rPr lang="mk-MK" dirty="0"/>
              <a:t>*Извор: </a:t>
            </a:r>
            <a:r>
              <a:rPr lang="en-GB" dirty="0"/>
              <a:t>Chemonics </a:t>
            </a:r>
            <a:r>
              <a:rPr lang="mk-MK" dirty="0"/>
              <a:t>(</a:t>
            </a:r>
            <a:r>
              <a:rPr lang="en-GB" dirty="0"/>
              <a:t>2018</a:t>
            </a:r>
            <a:r>
              <a:rPr lang="mk-MK" dirty="0"/>
              <a:t>)</a:t>
            </a:r>
            <a:endParaRPr lang="en-GB" dirty="0"/>
          </a:p>
        </p:txBody>
      </p:sp>
    </p:spTree>
    <p:extLst>
      <p:ext uri="{BB962C8B-B14F-4D97-AF65-F5344CB8AC3E}">
        <p14:creationId xmlns:p14="http://schemas.microsoft.com/office/powerpoint/2010/main" val="476289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ru-RU" sz="3200" b="1" kern="1200" dirty="0">
                <a:solidFill>
                  <a:schemeClr val="bg1"/>
                </a:solidFill>
                <a:latin typeface="+mj-lt"/>
                <a:ea typeface="+mj-ea"/>
                <a:cs typeface="+mj-cs"/>
              </a:rPr>
              <a:t>Зошто е потребно да ја следиме имплементацијата на планот?</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a:bodyPr>
          <a:lstStyle/>
          <a:p>
            <a:r>
              <a:rPr lang="mk-MK" dirty="0"/>
              <a:t>Јакнење на довербата на граѓаните во локалната власт</a:t>
            </a:r>
          </a:p>
          <a:p>
            <a:r>
              <a:rPr lang="mk-MK" dirty="0"/>
              <a:t>Законска обврска </a:t>
            </a:r>
            <a:r>
              <a:rPr lang="mk-MK" sz="1900" dirty="0"/>
              <a:t>(</a:t>
            </a:r>
            <a:r>
              <a:rPr lang="ru-RU" sz="1900" dirty="0"/>
              <a:t>Градоначалникот на општината, односно градоначалникот на Градот Скопје е одговорен за спроведувањето на Планот за квалитет на воздух, како и да го следи неговото спроведување за што најмалку секоја година подготвува извештај за спроведување на Планот за квалитет на воздух кој го усвојува советот на општината, односно советот на Градот Скопје, при што истиот го доставува до органот на државната управа надлежен за вршење на работите од областа на животната средина) Член </a:t>
            </a:r>
            <a:r>
              <a:rPr lang="en-US" sz="1900" dirty="0"/>
              <a:t>34 </a:t>
            </a:r>
            <a:r>
              <a:rPr lang="mk-MK" sz="1900" dirty="0"/>
              <a:t>од ЗКАВ</a:t>
            </a:r>
            <a:endParaRPr lang="ru-RU" sz="1900" dirty="0"/>
          </a:p>
          <a:p>
            <a:r>
              <a:rPr lang="ru-RU" dirty="0"/>
              <a:t>Подобро планирање на следни активности од планот и подготовка на годишен буџет</a:t>
            </a:r>
            <a:endParaRPr lang="en-US" dirty="0"/>
          </a:p>
          <a:p>
            <a:endParaRPr lang="en-GB" dirty="0"/>
          </a:p>
        </p:txBody>
      </p:sp>
    </p:spTree>
    <p:extLst>
      <p:ext uri="{BB962C8B-B14F-4D97-AF65-F5344CB8AC3E}">
        <p14:creationId xmlns:p14="http://schemas.microsoft.com/office/powerpoint/2010/main" val="212963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1"/>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ru-RU" sz="3200" b="1" kern="1200" dirty="0">
                <a:solidFill>
                  <a:schemeClr val="bg1"/>
                </a:solidFill>
                <a:latin typeface="+mj-lt"/>
                <a:ea typeface="+mj-ea"/>
                <a:cs typeface="+mj-cs"/>
              </a:rPr>
              <a:t>Зошто се важни овие индикатори за нашите планови?</a:t>
            </a:r>
            <a:endParaRPr lang="en-US" sz="3200" b="1" kern="1200" dirty="0">
              <a:solidFill>
                <a:schemeClr val="bg1"/>
              </a:solidFill>
              <a:latin typeface="+mj-lt"/>
              <a:ea typeface="+mj-ea"/>
              <a:cs typeface="+mj-cs"/>
            </a:endParaRPr>
          </a:p>
        </p:txBody>
      </p:sp>
      <p:sp>
        <p:nvSpPr>
          <p:cNvPr id="2" name="Content Placeholder 2">
            <a:extLst>
              <a:ext uri="{FF2B5EF4-FFF2-40B4-BE49-F238E27FC236}">
                <a16:creationId xmlns:a16="http://schemas.microsoft.com/office/drawing/2014/main" id="{AA239E98-9A35-F92B-92F6-2FF04A5EE57A}"/>
              </a:ext>
            </a:extLst>
          </p:cNvPr>
          <p:cNvSpPr>
            <a:spLocks noGrp="1"/>
          </p:cNvSpPr>
          <p:nvPr>
            <p:ph idx="1"/>
          </p:nvPr>
        </p:nvSpPr>
        <p:spPr>
          <a:xfrm>
            <a:off x="838200" y="1825625"/>
            <a:ext cx="10515600" cy="4351338"/>
          </a:xfrm>
        </p:spPr>
        <p:txBody>
          <a:bodyPr>
            <a:normAutofit/>
          </a:bodyPr>
          <a:lstStyle/>
          <a:p>
            <a:r>
              <a:rPr lang="ru-RU" dirty="0"/>
              <a:t>Обезбедуваат јасен и мерлив репер за проценка на напредокот кон целите и задачите, но и исполнувањето на планот</a:t>
            </a:r>
            <a:endParaRPr lang="en-US" dirty="0"/>
          </a:p>
          <a:p>
            <a:r>
              <a:rPr lang="mk-MK" dirty="0"/>
              <a:t>В</a:t>
            </a:r>
            <a:r>
              <a:rPr lang="ru-RU" dirty="0"/>
              <a:t>и помагаат да ги идентификувате празнините и предизвиците во постигнувањето на вашите цели и да преземете корективни активности доколку е потребно,</a:t>
            </a:r>
            <a:endParaRPr lang="en-US" dirty="0"/>
          </a:p>
          <a:p>
            <a:r>
              <a:rPr lang="ru-RU" dirty="0"/>
              <a:t>Ви овозможуваат да ја покажете ефективноста и влијанието на </a:t>
            </a:r>
            <a:r>
              <a:rPr lang="mk-MK" dirty="0"/>
              <a:t>планот и мерките </a:t>
            </a:r>
            <a:r>
              <a:rPr lang="ru-RU" dirty="0"/>
              <a:t>пред засегнатите страни и корисниците,</a:t>
            </a:r>
          </a:p>
          <a:p>
            <a:r>
              <a:rPr lang="ru-RU" dirty="0"/>
              <a:t>Обезбедуваат основа за постојано подобрување со цел постигнувањето на посакуваните резултати</a:t>
            </a:r>
            <a:endParaRPr lang="en-GB" dirty="0"/>
          </a:p>
        </p:txBody>
      </p:sp>
    </p:spTree>
    <p:extLst>
      <p:ext uri="{BB962C8B-B14F-4D97-AF65-F5344CB8AC3E}">
        <p14:creationId xmlns:p14="http://schemas.microsoft.com/office/powerpoint/2010/main" val="4242735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23767</TotalTime>
  <Words>999</Words>
  <Application>Microsoft Office PowerPoint</Application>
  <PresentationFormat>Widescreen</PresentationFormat>
  <Paragraphs>121</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Office-tema</vt:lpstr>
      <vt:lpstr>Следење и известување за степенот на имплементација на мерките на плановите за квалитет на амбиентен воздух преку избраните индикатори</vt:lpstr>
      <vt:lpstr>Логичка рамка</vt:lpstr>
      <vt:lpstr>Логиката на процесот</vt:lpstr>
      <vt:lpstr>Матрица на логичката рамка</vt:lpstr>
      <vt:lpstr>S.M.A.R.T. индикатори</vt:lpstr>
      <vt:lpstr>Примери</vt:lpstr>
      <vt:lpstr>“Do You Believe Me?” тест *</vt:lpstr>
      <vt:lpstr>Зошто е потребно да ја следиме имплементацијата на планот?</vt:lpstr>
      <vt:lpstr>Зошто се важни овие индикатори за нашите планови?</vt:lpstr>
      <vt:lpstr>Како да го следиме спроведувањето на планот?</vt:lpstr>
      <vt:lpstr>План за мониторинг и евалуација</vt:lpstr>
      <vt:lpstr>Вовед во вежбата</vt:lpstr>
    </vt:vector>
  </TitlesOfParts>
  <Company>Sverige Kommuner och Landsting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Developeing a gender policy</dc:title>
  <dc:creator>Löfgren Gunnar</dc:creator>
  <cp:lastModifiedBy>Emil Angelov</cp:lastModifiedBy>
  <cp:revision>477</cp:revision>
  <cp:lastPrinted>2019-01-16T14:51:59Z</cp:lastPrinted>
  <dcterms:created xsi:type="dcterms:W3CDTF">2018-10-19T06:44:30Z</dcterms:created>
  <dcterms:modified xsi:type="dcterms:W3CDTF">2024-02-05T22:43:54Z</dcterms:modified>
</cp:coreProperties>
</file>