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8" r:id="rId6"/>
    <p:sldId id="264" r:id="rId7"/>
    <p:sldId id="260" r:id="rId8"/>
    <p:sldId id="261" r:id="rId9"/>
    <p:sldId id="267" r:id="rId10"/>
    <p:sldId id="262" r:id="rId11"/>
    <p:sldId id="266" r:id="rId12"/>
    <p:sldId id="270" r:id="rId13"/>
    <p:sldId id="27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2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5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54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7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5344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93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880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4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3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1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2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53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0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8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.blinkov@sei.gov.m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2A778E-2569-43E8-9E41-239D6355B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1795" y="3769396"/>
            <a:ext cx="8915399" cy="1807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mk-MK" sz="3200" dirty="0" smtClean="0"/>
              <a:t/>
            </a:r>
            <a:br>
              <a:rPr lang="mk-MK" sz="3200" dirty="0" smtClean="0"/>
            </a:br>
            <a:r>
              <a:rPr lang="mk-MK" sz="3200" dirty="0"/>
              <a:t/>
            </a:r>
            <a:br>
              <a:rPr lang="mk-MK" sz="3200" dirty="0"/>
            </a:br>
            <a:r>
              <a:rPr lang="mk-MK" sz="3200" b="1" dirty="0" smtClean="0"/>
              <a:t>ТРЕНИНГ ЗА ИНСПЕКЦИСКИ НАДЗОР ВО ЖИВОТНАТА СРЕДИНА</a:t>
            </a:r>
            <a:br>
              <a:rPr lang="mk-MK" sz="3200" b="1" dirty="0" smtClean="0"/>
            </a:br>
            <a:r>
              <a:rPr lang="mk-MK" sz="2000" b="1" dirty="0" smtClean="0"/>
              <a:t>(Струмица, Куманово, Кавадарци, Струга и Гостивар)</a:t>
            </a:r>
            <a:r>
              <a:rPr lang="mk-MK" sz="2000" dirty="0" smtClean="0"/>
              <a:t/>
            </a:r>
            <a:br>
              <a:rPr lang="mk-MK" sz="2000" dirty="0" smtClean="0"/>
            </a:br>
            <a:r>
              <a:rPr lang="mk-MK" sz="3200" dirty="0" smtClean="0"/>
              <a:t/>
            </a:r>
            <a:br>
              <a:rPr lang="mk-MK" sz="3200" dirty="0" smtClean="0"/>
            </a:br>
            <a:r>
              <a:rPr lang="mk-MK" sz="3200" dirty="0" smtClean="0"/>
              <a:t>Закон </a:t>
            </a:r>
            <a:r>
              <a:rPr lang="mk-MK" sz="3200" dirty="0"/>
              <a:t>за инспекциски надзор во </a:t>
            </a:r>
            <a:r>
              <a:rPr lang="mk-MK" sz="3200" dirty="0" smtClean="0"/>
              <a:t/>
            </a:r>
            <a:br>
              <a:rPr lang="mk-MK" sz="3200" dirty="0" smtClean="0"/>
            </a:br>
            <a:r>
              <a:rPr lang="mk-MK" sz="3200" dirty="0" smtClean="0"/>
              <a:t>животната </a:t>
            </a:r>
            <a:r>
              <a:rPr lang="mk-MK" sz="3200" dirty="0" smtClean="0"/>
              <a:t>средина</a:t>
            </a:r>
            <a:br>
              <a:rPr lang="mk-MK" sz="3200" dirty="0" smtClean="0"/>
            </a:br>
            <a:r>
              <a:rPr lang="en-US" sz="3200" dirty="0" smtClean="0"/>
              <a:t> </a:t>
            </a:r>
            <a:r>
              <a:rPr lang="mk-MK" sz="3200" dirty="0" smtClean="0"/>
              <a:t/>
            </a:r>
            <a:br>
              <a:rPr lang="mk-MK" sz="3200" dirty="0" smtClean="0"/>
            </a:br>
            <a:r>
              <a:rPr lang="mk-MK" sz="3200" dirty="0" smtClean="0"/>
              <a:t>(Сл.весник на РСМ </a:t>
            </a:r>
            <a:r>
              <a:rPr lang="mk-MK" sz="3200" dirty="0" smtClean="0"/>
              <a:t>бр.99/2022 од </a:t>
            </a:r>
            <a:br>
              <a:rPr lang="mk-MK" sz="3200" dirty="0" smtClean="0"/>
            </a:br>
            <a:r>
              <a:rPr lang="mk-MK" sz="3200" dirty="0" smtClean="0"/>
              <a:t>21.04.2022 </a:t>
            </a:r>
            <a:r>
              <a:rPr lang="mk-MK" sz="3200" dirty="0" smtClean="0"/>
              <a:t>година)</a:t>
            </a:r>
            <a:endParaRPr lang="mk-MK" sz="32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6B3F57D-97D8-4CE7-BA22-78B02C2E7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1377" y="5731717"/>
            <a:ext cx="8915399" cy="1126283"/>
          </a:xfrm>
        </p:spPr>
        <p:txBody>
          <a:bodyPr>
            <a:normAutofit/>
          </a:bodyPr>
          <a:lstStyle/>
          <a:p>
            <a:r>
              <a:rPr lang="mk-MK" b="1" dirty="0" smtClean="0">
                <a:solidFill>
                  <a:srgbClr val="002060"/>
                </a:solidFill>
              </a:rPr>
              <a:t>Дарко Блинков, </a:t>
            </a:r>
            <a:r>
              <a:rPr lang="mk-MK" b="1" dirty="0" smtClean="0">
                <a:solidFill>
                  <a:srgbClr val="002060"/>
                </a:solidFill>
              </a:rPr>
              <a:t>Генерален Инспектор за животна средина</a:t>
            </a:r>
            <a:endParaRPr lang="mk-MK" b="1" dirty="0">
              <a:solidFill>
                <a:srgbClr val="002060"/>
              </a:solidFill>
            </a:endParaRPr>
          </a:p>
          <a:p>
            <a:r>
              <a:rPr lang="en-US" b="1" u="sng" dirty="0" smtClean="0">
                <a:solidFill>
                  <a:schemeClr val="tx1"/>
                </a:solidFill>
                <a:hlinkClick r:id="rId2"/>
              </a:rPr>
              <a:t>d.blinkov@sei.gov.mk</a:t>
            </a:r>
            <a:r>
              <a:rPr lang="en-US" dirty="0" smtClean="0"/>
              <a:t>, 075/404-410, www.sei.gov.mk</a:t>
            </a:r>
            <a:endParaRPr lang="mk-M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09" y="1980014"/>
            <a:ext cx="1642741" cy="1313371"/>
          </a:xfrm>
          <a:prstGeom prst="rect">
            <a:avLst/>
          </a:prstGeom>
        </p:spPr>
      </p:pic>
      <p:sp>
        <p:nvSpPr>
          <p:cNvPr id="7" name="AutoShape 4" descr="МЖСПП презема превентивни мерки за заштита од коронавирусот – МИ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7937"/>
            <a:ext cx="3943350" cy="1162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328" y="7937"/>
            <a:ext cx="2752350" cy="17430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553" y="7937"/>
            <a:ext cx="2870447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5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62950-EF98-49F2-9BB7-D7734B98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Планирање на инспекцискиот надзор во животната средина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F0E4F5A-27EA-4E89-BDA1-40FDCC55E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Повеќегодишното планирање на инспекциски надзор во животната средина мора да ги следи промените во политиките за животна средина;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Анализа на утврдените прекршувања се показател за мерките и активностите кои се потребни да се вклучат во политиките за животна средина;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Планирање на административните капацитети согласно потребите на долг рок, а не ад хок;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Специјализација на кадарот и навремено планирање на промените настанати како резултат на креирање на политиките за животна средина во насока на поефикасен инспекциски надзор.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Навремено и повеќегодишно планирање е начин за навремено предвидување и обезбедување на потребните финансиски средства за реализација на планираните активности во ИЖС.</a:t>
            </a:r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73188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CDAFF7-DDEF-4B7C-AA30-BCA15EC4C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Спроведување</a:t>
            </a:r>
            <a:r>
              <a:rPr lang="en-US" dirty="0"/>
              <a:t> </a:t>
            </a:r>
            <a:r>
              <a:rPr lang="mk-MK" dirty="0"/>
              <a:t>на инспекциски надзор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833A41-D027-498B-A80B-C5E76EFFC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sz="2400" dirty="0"/>
              <a:t>Доуредување на одредени прашања кои се однесуваат на спроведувањето на инспекциски надзор и се генерално уредени во Законот за инспекциски надзор (решенија, листи на проверки, </a:t>
            </a:r>
            <a:r>
              <a:rPr lang="mk-MK" sz="2400" dirty="0" smtClean="0"/>
              <a:t>СОП</a:t>
            </a:r>
            <a:r>
              <a:rPr lang="mk-MK" sz="2400" dirty="0"/>
              <a:t>и</a:t>
            </a:r>
            <a:r>
              <a:rPr lang="mk-MK" sz="2400" dirty="0" smtClean="0"/>
              <a:t>, </a:t>
            </a:r>
            <a:r>
              <a:rPr lang="mk-MK" sz="2400" dirty="0"/>
              <a:t>методологија и др.)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400" dirty="0"/>
              <a:t>Во посебен член уредена е и соработката и координацијата помеѓу инспекторите на централно и локално ниво и меѓународна соработка на инспекторите. </a:t>
            </a:r>
          </a:p>
          <a:p>
            <a:pPr marL="0" indent="0" algn="just">
              <a:buNone/>
            </a:pPr>
            <a:endParaRPr lang="mk-MK" sz="2400" dirty="0"/>
          </a:p>
          <a:p>
            <a:pPr marL="0" indent="0" algn="just">
              <a:buNone/>
            </a:pPr>
            <a:endParaRPr lang="mk-MK" sz="2400" dirty="0"/>
          </a:p>
          <a:p>
            <a:pPr>
              <a:buFont typeface="Wingdings" panose="05000000000000000000" pitchFamily="2" charset="2"/>
              <a:buChar char="ü"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0926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91DD68-2748-4409-B4E7-9A4B56FD8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Надзор над законитоста на работата на ЕЛС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3FD00D-F95D-4DFE-B149-BD22614F2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400" dirty="0"/>
              <a:t>Надзор над законитоста на работата на ЕЛС врши МЖСПП.</a:t>
            </a:r>
          </a:p>
          <a:p>
            <a:r>
              <a:rPr lang="mk-MK" sz="2400" dirty="0"/>
              <a:t>Надзорот се врши согласно План за надзор.</a:t>
            </a:r>
          </a:p>
          <a:p>
            <a:r>
              <a:rPr lang="mk-MK" sz="2400" dirty="0"/>
              <a:t>МЖСПП формира Комисија за надзор.</a:t>
            </a:r>
          </a:p>
          <a:p>
            <a:r>
              <a:rPr lang="mk-MK" sz="2400" dirty="0"/>
              <a:t>Предмет на надзор се обврските кои произлегуваат од одредбите на овој закон.</a:t>
            </a:r>
          </a:p>
          <a:p>
            <a:r>
              <a:rPr lang="mk-MK" sz="2400" dirty="0"/>
              <a:t>Извештај за спроведен надзор.</a:t>
            </a:r>
          </a:p>
        </p:txBody>
      </p:sp>
    </p:spTree>
    <p:extLst>
      <p:ext uri="{BB962C8B-B14F-4D97-AF65-F5344CB8AC3E}">
        <p14:creationId xmlns:p14="http://schemas.microsoft.com/office/powerpoint/2010/main" val="491738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FB71BF-68E6-4F69-B177-1C046BA4D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Рокови за исполнување на обврските од </a:t>
            </a:r>
            <a:r>
              <a:rPr lang="mk-MK" dirty="0" smtClean="0"/>
              <a:t>Законот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A24072-3F89-42B9-A12A-CE2E29A68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mk-MK" sz="2400" dirty="0"/>
              <a:t>Стратегија и Програма за инспекциски надзор – две години</a:t>
            </a:r>
          </a:p>
          <a:p>
            <a:pPr algn="just"/>
            <a:r>
              <a:rPr lang="mk-MK" sz="2400" dirty="0"/>
              <a:t>Назначување на овластени инспектори во општините или воспоставување на </a:t>
            </a:r>
            <a:r>
              <a:rPr lang="mk-MK" sz="2400" dirty="0" err="1"/>
              <a:t>меѓуопштинска</a:t>
            </a:r>
            <a:r>
              <a:rPr lang="mk-MK" sz="2400" dirty="0"/>
              <a:t> соработка – 31 Декември 2022 година.</a:t>
            </a:r>
          </a:p>
          <a:p>
            <a:pPr algn="just"/>
            <a:r>
              <a:rPr lang="mk-MK" sz="2400" dirty="0"/>
              <a:t>Донесување на подзаконски акти – една година</a:t>
            </a:r>
            <a:r>
              <a:rPr lang="mk-M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0943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7069" y="1161603"/>
            <a:ext cx="8915399" cy="1468800"/>
          </a:xfrm>
        </p:spPr>
        <p:txBody>
          <a:bodyPr/>
          <a:lstStyle/>
          <a:p>
            <a:pPr algn="ctr"/>
            <a:r>
              <a:rPr lang="mk-MK" dirty="0"/>
              <a:t>Ви благодарам за вниманието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mk-MK" sz="2400" b="1" dirty="0" smtClean="0">
                <a:solidFill>
                  <a:srgbClr val="FF0000"/>
                </a:solidFill>
              </a:rPr>
              <a:t>ТЕМА ЗА РАЗМИСЛУВАЊЕ/ДИСКУСИЈА:</a:t>
            </a:r>
          </a:p>
          <a:p>
            <a:pPr algn="ctr"/>
            <a:r>
              <a:rPr lang="mk-MK" sz="2400" b="1" dirty="0" smtClean="0">
                <a:solidFill>
                  <a:srgbClr val="FF0000"/>
                </a:solidFill>
              </a:rPr>
              <a:t>ИДНИНАТА НА ОРГАНИЗАЦИСКАТА ПОСТАВЕНОСТ НА СИСТЕМОТ ЗА ИНСПЕКЦИСКИ НАДЗОР ВО ЖИВОТНАТА СРЕДИНА ВО РЕПУБЛИКА С.МАКЕДОНИЈА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7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2ABF5A-6504-4BAD-AE10-1BE841AA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Потреба за донесување на Законот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7FF33C-5D98-4AAC-A6D6-279E26A44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sz="2000" dirty="0"/>
              <a:t>Потребата за донесување на Законот произлезе уште во 2015 година, во рамките на </a:t>
            </a:r>
            <a:r>
              <a:rPr lang="mk-MK" sz="2000" dirty="0" smtClean="0"/>
              <a:t>ЕУ Твининг Проектот </a:t>
            </a:r>
            <a:r>
              <a:rPr lang="mk-MK" sz="2000" dirty="0"/>
              <a:t>„Зајакнување на административните капацитети на централно и локално ниво за спроведување  на законодавството од областа на животната средина“.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mk-MK" sz="2000" dirty="0"/>
              <a:t>Во 2016 година беше подготвен Нацрт Законот.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000" dirty="0"/>
              <a:t>Постапката за донесување неколку пати беше </a:t>
            </a:r>
            <a:r>
              <a:rPr lang="mk-MK" sz="2000" dirty="0" smtClean="0"/>
              <a:t>започната (трипати 2016, 2017 и 2021 година),</a:t>
            </a:r>
            <a:r>
              <a:rPr lang="en-US" sz="2000" dirty="0" smtClean="0"/>
              <a:t> </a:t>
            </a:r>
            <a:r>
              <a:rPr lang="mk-MK" sz="2000" dirty="0"/>
              <a:t>но истиот </a:t>
            </a:r>
            <a:r>
              <a:rPr lang="mk-MK" sz="2000" dirty="0" smtClean="0"/>
              <a:t>конечно на 19.04.2022 </a:t>
            </a:r>
            <a:r>
              <a:rPr lang="mk-MK" sz="2000" dirty="0"/>
              <a:t>година, </a:t>
            </a:r>
            <a:r>
              <a:rPr lang="mk-MK" sz="2000" dirty="0" smtClean="0"/>
              <a:t>беше донесен од страна на македонското собрание.</a:t>
            </a:r>
            <a:endParaRPr lang="mk-MK" sz="2000" dirty="0"/>
          </a:p>
        </p:txBody>
      </p:sp>
    </p:spTree>
    <p:extLst>
      <p:ext uri="{BB962C8B-B14F-4D97-AF65-F5344CB8AC3E}">
        <p14:creationId xmlns:p14="http://schemas.microsoft.com/office/powerpoint/2010/main" val="141840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35DFC-8A56-440C-9213-51CCB955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Потребата за донесување на законот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01BBE5-2658-4206-B0D8-1DF2EBAED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Согласно  ЕУ </a:t>
            </a:r>
            <a:r>
              <a:rPr lang="sq-AL" dirty="0"/>
              <a:t>acquis </a:t>
            </a:r>
            <a:r>
              <a:rPr lang="mk-MK" dirty="0"/>
              <a:t> инспекцискиот надзор е уреден во:</a:t>
            </a:r>
          </a:p>
          <a:p>
            <a:pPr algn="just"/>
            <a:r>
              <a:rPr lang="mk-MK" dirty="0" smtClean="0"/>
              <a:t>Препораките </a:t>
            </a:r>
            <a:r>
              <a:rPr lang="mk-MK" dirty="0"/>
              <a:t>за минимум критериуми за инспекциски надзор (2001) </a:t>
            </a:r>
            <a:r>
              <a:rPr lang="mk-MK" dirty="0" smtClean="0"/>
              <a:t>кои сеуште се </a:t>
            </a:r>
            <a:r>
              <a:rPr lang="mk-MK" dirty="0"/>
              <a:t>во </a:t>
            </a:r>
            <a:r>
              <a:rPr lang="mk-MK" dirty="0" smtClean="0"/>
              <a:t>сила</a:t>
            </a:r>
            <a:r>
              <a:rPr lang="en-US" dirty="0" smtClean="0"/>
              <a:t> (RMCEI)</a:t>
            </a:r>
            <a:r>
              <a:rPr lang="mk-MK" dirty="0" smtClean="0"/>
              <a:t>;</a:t>
            </a:r>
            <a:endParaRPr lang="mk-MK" dirty="0"/>
          </a:p>
          <a:p>
            <a:pPr algn="just"/>
            <a:r>
              <a:rPr lang="mk-MK" dirty="0"/>
              <a:t>Други ЕУ мерки со кои се уредува инспекцискиот надзор:</a:t>
            </a:r>
            <a:r>
              <a:rPr lang="en-US" dirty="0"/>
              <a:t> </a:t>
            </a:r>
            <a:r>
              <a:rPr lang="mk-MK" dirty="0"/>
              <a:t>Директива за индустриски емисии, СЕВЕСО Директива, Регулатива за увоз и извоз на отпад.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Заради уредување на сите барања на едно место беше одлучено дека на национално ниво е најдобро да се подготви посебен закон во кој ќе се уредат специфичните прашања за инспекциски надзор во животната средина.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Доцнењето на донесувањето на овој закон, континуирано </a:t>
            </a:r>
            <a:r>
              <a:rPr lang="mk-MK" dirty="0" smtClean="0"/>
              <a:t>беше нотирано </a:t>
            </a:r>
            <a:r>
              <a:rPr lang="mk-MK" dirty="0"/>
              <a:t>во извештаите на ЕК како негативна забелешка и како обврска која е неисполнета.</a:t>
            </a:r>
          </a:p>
        </p:txBody>
      </p:sp>
    </p:spTree>
    <p:extLst>
      <p:ext uri="{BB962C8B-B14F-4D97-AF65-F5344CB8AC3E}">
        <p14:creationId xmlns:p14="http://schemas.microsoft.com/office/powerpoint/2010/main" val="414809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46F98C-6513-407B-AE03-32F4E582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Содржина на </a:t>
            </a:r>
            <a:r>
              <a:rPr lang="mk-MK" dirty="0" smtClean="0"/>
              <a:t>Законот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AD7575-48BA-4B40-A661-5A167DF04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7503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sz="2000" dirty="0"/>
              <a:t>Законот за инспекциски надзор од 2019 година (ЗИН</a:t>
            </a:r>
            <a:r>
              <a:rPr lang="mk-MK" sz="2000" dirty="0" smtClean="0"/>
              <a:t>) како т.н рамковен закон за инспекциските служби, </a:t>
            </a:r>
            <a:r>
              <a:rPr lang="mk-MK" sz="2000" dirty="0"/>
              <a:t>превзема дел од одредбите од </a:t>
            </a:r>
            <a:r>
              <a:rPr lang="mk-MK" sz="2000" dirty="0" smtClean="0"/>
              <a:t>тогашниот Нацрт Закон </a:t>
            </a:r>
            <a:r>
              <a:rPr lang="mk-MK" sz="2000" dirty="0"/>
              <a:t>за инспекциски надзор во животната средина и концепциски во голема мера е пресликан.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000" dirty="0"/>
              <a:t>Овој </a:t>
            </a:r>
            <a:r>
              <a:rPr lang="mk-MK" sz="2000" dirty="0" smtClean="0"/>
              <a:t>Закон </a:t>
            </a:r>
            <a:r>
              <a:rPr lang="mk-MK" sz="2000" dirty="0"/>
              <a:t>го следи текстот на ЗИН, но истиот како посебен Закон врши дообјаснување и дополнување на одредбите кои се само генерално уредени или воопшто не се уредени во </a:t>
            </a:r>
            <a:r>
              <a:rPr lang="mk-MK" sz="2000" dirty="0" smtClean="0"/>
              <a:t>ЗИН-от.</a:t>
            </a:r>
            <a:endParaRPr lang="mk-MK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000" dirty="0"/>
              <a:t>Целта на З</a:t>
            </a:r>
            <a:r>
              <a:rPr lang="mk-MK" sz="2000" dirty="0" smtClean="0"/>
              <a:t>аконот </a:t>
            </a:r>
            <a:r>
              <a:rPr lang="mk-MK" sz="2000" dirty="0"/>
              <a:t>е подетално уредување на инспекцискиот надзор </a:t>
            </a:r>
            <a:r>
              <a:rPr lang="mk-MK" sz="2000" dirty="0" smtClean="0"/>
              <a:t>во животната средина заради </a:t>
            </a:r>
            <a:r>
              <a:rPr lang="mk-MK" sz="2000" dirty="0"/>
              <a:t>надминување на проблемите кои постојат при вршењето на инспекцискиот надзор </a:t>
            </a:r>
            <a:r>
              <a:rPr lang="mk-MK" sz="2000" dirty="0" smtClean="0"/>
              <a:t>во </a:t>
            </a:r>
            <a:r>
              <a:rPr lang="mk-MK" sz="2000" dirty="0"/>
              <a:t>животната средина.</a:t>
            </a:r>
          </a:p>
        </p:txBody>
      </p:sp>
    </p:spTree>
    <p:extLst>
      <p:ext uri="{BB962C8B-B14F-4D97-AF65-F5344CB8AC3E}">
        <p14:creationId xmlns:p14="http://schemas.microsoft.com/office/powerpoint/2010/main" val="316522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k-MK" dirty="0" smtClean="0"/>
              <a:t>ЗИНЖС </a:t>
            </a:r>
            <a:r>
              <a:rPr lang="mk-MK" dirty="0"/>
              <a:t>наспроти ЗИН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k-MK" dirty="0"/>
              <a:t>З</a:t>
            </a:r>
            <a:r>
              <a:rPr lang="mk-MK" dirty="0" smtClean="0"/>
              <a:t>акон </a:t>
            </a:r>
            <a:r>
              <a:rPr lang="mk-MK" dirty="0"/>
              <a:t>за ИЖС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mk-MK" sz="1500" dirty="0"/>
              <a:t>Планирање на инспекциски надзор во животната средина (Стратегија за ИНЖС, Програма за ИНЖС и План за инспекциски надзор во животната средина).</a:t>
            </a:r>
          </a:p>
          <a:p>
            <a:pPr algn="just"/>
            <a:r>
              <a:rPr lang="mk-MK" sz="1500" dirty="0"/>
              <a:t>Стручни </a:t>
            </a:r>
            <a:r>
              <a:rPr lang="mk-MK" sz="1500" dirty="0" smtClean="0"/>
              <a:t>оспособувања </a:t>
            </a:r>
            <a:r>
              <a:rPr lang="mk-MK" sz="1500" dirty="0"/>
              <a:t>– специјализирани обуки.</a:t>
            </a:r>
          </a:p>
          <a:p>
            <a:pPr algn="just"/>
            <a:r>
              <a:rPr lang="mk-MK" sz="1500" dirty="0"/>
              <a:t>Проценка на ризик – доуредување согласно ЕУ мерките.</a:t>
            </a:r>
          </a:p>
          <a:p>
            <a:pPr algn="just"/>
            <a:r>
              <a:rPr lang="mk-MK" sz="1500" dirty="0"/>
              <a:t>База на податоци и Регистар на субјекти.</a:t>
            </a:r>
          </a:p>
          <a:p>
            <a:pPr algn="just"/>
            <a:r>
              <a:rPr lang="mk-MK" sz="1500" dirty="0"/>
              <a:t>Спроведување на ИНЖС (специфицирање согласно потребите на ИЖС).</a:t>
            </a:r>
          </a:p>
          <a:p>
            <a:pPr algn="just"/>
            <a:r>
              <a:rPr lang="mk-MK" sz="1500" dirty="0"/>
              <a:t>Надзор над законитоста на работата на </a:t>
            </a:r>
            <a:r>
              <a:rPr lang="mk-MK" sz="1500" dirty="0" smtClean="0"/>
              <a:t>ЕЛС во делот на инспекциската служба.</a:t>
            </a:r>
            <a:endParaRPr lang="mk-MK" sz="15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mk-MK" dirty="0"/>
              <a:t>ЗИН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mk-MK" sz="1400" dirty="0"/>
              <a:t>Годишен и </a:t>
            </a:r>
            <a:r>
              <a:rPr lang="mk-MK" sz="1400" dirty="0" smtClean="0"/>
              <a:t>месечни планови </a:t>
            </a:r>
            <a:r>
              <a:rPr lang="mk-MK" sz="1400" dirty="0"/>
              <a:t>за ИН и </a:t>
            </a:r>
            <a:r>
              <a:rPr lang="mk-MK" sz="1400" dirty="0" smtClean="0"/>
              <a:t>два Шест месечечни Извештаи </a:t>
            </a:r>
            <a:r>
              <a:rPr lang="mk-MK" sz="1400" dirty="0"/>
              <a:t>за работа на инспекциската служба (за општините не е дефинирана обврска за доставување на </a:t>
            </a:r>
            <a:r>
              <a:rPr lang="mk-MK" sz="1400" dirty="0" smtClean="0"/>
              <a:t>Планот/Извештаите на мислење </a:t>
            </a:r>
            <a:r>
              <a:rPr lang="mk-MK" sz="1400" dirty="0"/>
              <a:t>до ИС).</a:t>
            </a:r>
          </a:p>
          <a:p>
            <a:pPr algn="just"/>
            <a:r>
              <a:rPr lang="mk-MK" sz="1400" dirty="0"/>
              <a:t>Генерални обуки.</a:t>
            </a:r>
          </a:p>
          <a:p>
            <a:pPr algn="just"/>
            <a:r>
              <a:rPr lang="mk-MK" sz="1400" dirty="0"/>
              <a:t>Проценка на ризик – генерални критериуми.</a:t>
            </a:r>
          </a:p>
          <a:p>
            <a:pPr algn="just"/>
            <a:r>
              <a:rPr lang="mk-MK" sz="1400" dirty="0"/>
              <a:t>Општо за регистри и содржина на регистри.  </a:t>
            </a:r>
          </a:p>
          <a:p>
            <a:pPr algn="just"/>
            <a:r>
              <a:rPr lang="mk-MK" sz="1400" dirty="0"/>
              <a:t>Генерално уредено.</a:t>
            </a:r>
          </a:p>
        </p:txBody>
      </p:sp>
    </p:spTree>
    <p:extLst>
      <p:ext uri="{BB962C8B-B14F-4D97-AF65-F5344CB8AC3E}">
        <p14:creationId xmlns:p14="http://schemas.microsoft.com/office/powerpoint/2010/main" val="145345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D20C40-C4FA-4C50-A058-D10C43A6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5283" y="624110"/>
            <a:ext cx="10239555" cy="1280890"/>
          </a:xfrm>
        </p:spPr>
        <p:txBody>
          <a:bodyPr>
            <a:normAutofit fontScale="90000"/>
          </a:bodyPr>
          <a:lstStyle/>
          <a:p>
            <a:r>
              <a:rPr lang="mk-MK" dirty="0"/>
              <a:t>Главни прашања кои се уредуваат со </a:t>
            </a:r>
            <a:r>
              <a:rPr lang="mk-MK" dirty="0" smtClean="0"/>
              <a:t>Законот за инспекциски надзор во животната средина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E13D59-6A29-4E9F-80DA-76FE112D8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sz="2800" dirty="0"/>
              <a:t>Организација на инспекцискиот надзор во животната средина.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800" dirty="0"/>
              <a:t>Планирање на ИЖС.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800" dirty="0"/>
              <a:t>Спроведување на ИЖС.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sz="2800" dirty="0"/>
              <a:t>Надзор над законитоста на работата на органите на </a:t>
            </a:r>
            <a:r>
              <a:rPr lang="mk-MK" sz="2800" dirty="0" smtClean="0"/>
              <a:t>ЕЛС во делот на инспекциските служби.</a:t>
            </a:r>
            <a:endParaRPr lang="mk-MK" sz="2800" dirty="0"/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80930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8A7E03-AF4C-4F65-AAE7-87FADF9A4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Организација на инспекцискиот надзор во животната средина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1B414F-F1ED-45ED-ACA7-0DDCFB17B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Надлежноста и организацијата на инспекцискиот надзор на централно и локално ниво – </a:t>
            </a:r>
            <a:r>
              <a:rPr lang="mk-MK" dirty="0" smtClean="0"/>
              <a:t>ОНА </a:t>
            </a:r>
            <a:r>
              <a:rPr lang="mk-MK" dirty="0"/>
              <a:t>што досега </a:t>
            </a:r>
            <a:r>
              <a:rPr lang="mk-MK" dirty="0" smtClean="0"/>
              <a:t>беше </a:t>
            </a:r>
            <a:r>
              <a:rPr lang="mk-MK" dirty="0"/>
              <a:t>уредено во повеќе закони сега е уредено во овој закон.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Со цел надминување на одредени состојби со административните капацитети, предложени се одредени решенија како што се:</a:t>
            </a:r>
          </a:p>
          <a:p>
            <a:pPr algn="just">
              <a:buFontTx/>
              <a:buChar char="-"/>
            </a:pPr>
            <a:r>
              <a:rPr lang="mk-MK" dirty="0"/>
              <a:t>Задолжително назначување на овластени инспектори за животна средина кои исклучиво ќе ги вршат работите на овластен инспектор за животна средина (не и други работи како што е случај сега). </a:t>
            </a:r>
          </a:p>
          <a:p>
            <a:pPr algn="just">
              <a:buFontTx/>
              <a:buChar char="-"/>
            </a:pPr>
            <a:r>
              <a:rPr lang="mk-MK" dirty="0"/>
              <a:t>Во недостиг на кадар, користење на можноста за меѓуопштинска соработка во инспекцискиот </a:t>
            </a:r>
            <a:r>
              <a:rPr lang="mk-MK" dirty="0" smtClean="0"/>
              <a:t>надзор (Законот за меѓуопштинска соработка) </a:t>
            </a:r>
            <a:endParaRPr lang="mk-MK" dirty="0"/>
          </a:p>
          <a:p>
            <a:pPr algn="just">
              <a:buFontTx/>
              <a:buChar char="-"/>
            </a:pPr>
            <a:r>
              <a:rPr lang="mk-MK" dirty="0"/>
              <a:t>Обезбедување на поголема специјализација на кадарот по медиуми и области од животната средина.</a:t>
            </a:r>
          </a:p>
          <a:p>
            <a:pPr>
              <a:buFontTx/>
              <a:buChar char="-"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39733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76B03F-5883-4D51-B106-9A0BAE38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Планирање на инспекцискиот надзор во животната средина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9FA5D7-7044-4B58-9637-55BE8F927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mk-MK" sz="2400" dirty="0"/>
              <a:t>Планирање на инспекцискиот надзор е:</a:t>
            </a:r>
          </a:p>
          <a:p>
            <a:pPr>
              <a:buFontTx/>
              <a:buChar char="-"/>
            </a:pPr>
            <a:r>
              <a:rPr lang="mk-MK" sz="2400" dirty="0"/>
              <a:t>Повеќегодишно – Стратегија (шест години)</a:t>
            </a:r>
          </a:p>
          <a:p>
            <a:pPr>
              <a:buFontTx/>
              <a:buChar char="-"/>
            </a:pPr>
            <a:r>
              <a:rPr lang="mk-MK" sz="2400" dirty="0"/>
              <a:t>Тригодишно – Програма</a:t>
            </a:r>
          </a:p>
          <a:p>
            <a:pPr>
              <a:buFontTx/>
              <a:buChar char="-"/>
            </a:pPr>
            <a:r>
              <a:rPr lang="mk-MK" sz="2400" dirty="0" smtClean="0"/>
              <a:t>Едногодишно </a:t>
            </a:r>
            <a:r>
              <a:rPr lang="mk-MK" sz="2400" dirty="0"/>
              <a:t>– Годишен план кој се носи согласно ЗИН.</a:t>
            </a:r>
          </a:p>
          <a:p>
            <a:pPr marL="0" indent="0" algn="just">
              <a:buNone/>
            </a:pPr>
            <a:r>
              <a:rPr lang="mk-MK" sz="2400" dirty="0"/>
              <a:t>Цел: Планирањето во животната средина мора да опфати покриеност на целата територија на државата, преку соработка и координиран пристап на инспекциските служби со цел да се обезбеди  инспекцискиот надзор над сите медиуми и области во животната средина на централно и локално ниво и над сите субјекти.</a:t>
            </a:r>
          </a:p>
        </p:txBody>
      </p:sp>
    </p:spTree>
    <p:extLst>
      <p:ext uri="{BB962C8B-B14F-4D97-AF65-F5344CB8AC3E}">
        <p14:creationId xmlns:p14="http://schemas.microsoft.com/office/powerpoint/2010/main" val="120733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AD24FE-DDE3-4EF3-9BC9-692139E6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Планирање на инспекцискиот надзор во животната средина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0D8C24-FC3D-4A21-B4AE-004A86556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mk-MK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Главен недостаток на сегашниот систем е: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Недостасува координирано планирање на целата територија на државата, во која ќе бидат вклучени и активности на централно и локално ниво.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Недоволна координираност на планирањето и соработка во процесот на планирање, која резултира со пропусти или преклопувања во надзорот на одредени медиуми или области или субјекти на надзор.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mk-MK" dirty="0"/>
              <a:t>Потреба за посериозна анализа на резултатите од извештаите и соодветно планирање со кое ќе се надминат слабостите преку соодветно планирање.</a:t>
            </a: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24688170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340</TotalTime>
  <Words>1057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Wisp</vt:lpstr>
      <vt:lpstr>   ТРЕНИНГ ЗА ИНСПЕКЦИСКИ НАДЗОР ВО ЖИВОТНАТА СРЕДИНА (Струмица, Куманово, Кавадарци, Струга и Гостивар)  Закон за инспекциски надзор во  животната средина   (Сл.весник на РСМ бр.99/2022 од  21.04.2022 година)</vt:lpstr>
      <vt:lpstr>Потреба за донесување на Законот</vt:lpstr>
      <vt:lpstr>Потребата за донесување на законот</vt:lpstr>
      <vt:lpstr>Содржина на Законот</vt:lpstr>
      <vt:lpstr>ЗИНЖС наспроти ЗИН</vt:lpstr>
      <vt:lpstr>Главни прашања кои се уредуваат со Законот за инспекциски надзор во животната средина</vt:lpstr>
      <vt:lpstr>Организација на инспекцискиот надзор во животната средина</vt:lpstr>
      <vt:lpstr>Планирање на инспекцискиот надзор во животната средина</vt:lpstr>
      <vt:lpstr>Планирање на инспекцискиот надзор во животната средина</vt:lpstr>
      <vt:lpstr>Планирање на инспекцискиот надзор во животната средина</vt:lpstr>
      <vt:lpstr>Спроведување на инспекциски надзор</vt:lpstr>
      <vt:lpstr>Надзор над законитоста на работата на ЕЛС</vt:lpstr>
      <vt:lpstr>Рокови за исполнување на обврските од Законот</vt:lpstr>
      <vt:lpstr>Ви благодарам за вниманието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Презентација на нацрт закон за инспекциски надзор во животната средина</dc:title>
  <dc:creator>Dragana Cerepnalkovska</dc:creator>
  <cp:lastModifiedBy>DELL</cp:lastModifiedBy>
  <cp:revision>63</cp:revision>
  <dcterms:created xsi:type="dcterms:W3CDTF">2021-07-12T11:33:31Z</dcterms:created>
  <dcterms:modified xsi:type="dcterms:W3CDTF">2023-11-30T16:46:37Z</dcterms:modified>
</cp:coreProperties>
</file>