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1" r:id="rId8"/>
    <p:sldId id="265" r:id="rId9"/>
    <p:sldId id="266" r:id="rId10"/>
    <p:sldId id="262"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ru-RU" sz="2500" b="1" dirty="0" smtClean="0"/>
              <a:t>ИЗВЕШТАЈ ОД ИСТРАЖУВАЊЕ НА ПЕРЦЕПЦИЈАТА НА ГРАЃАНИТЕ И ПРЕТСТАВНИЦИТЕ ОД ЛОКАЛНАТА САМОУПРАВА И ЈАВНИТЕ ИНСТИТУЦИИ И УСТАНОВИ </a:t>
            </a:r>
            <a:r>
              <a:rPr lang="ru-RU" sz="2500" dirty="0" smtClean="0"/>
              <a:t>ЗА ПРАШАЊА ПОВРЗАНИ СО ЗАГАДУВАЊЕТО НА ВОЗДУХОТ ВО КАВАДАРЦИ, СТРУМИЦА, ГОСТИВАР, КУМАНОВО И СТРУГА </a:t>
            </a:r>
            <a:endParaRPr lang="en-US" sz="2500" dirty="0"/>
          </a:p>
        </p:txBody>
      </p:sp>
      <p:sp>
        <p:nvSpPr>
          <p:cNvPr id="3" name="Subtitle 2"/>
          <p:cNvSpPr>
            <a:spLocks noGrp="1"/>
          </p:cNvSpPr>
          <p:nvPr>
            <p:ph type="subTitle" idx="1"/>
          </p:nvPr>
        </p:nvSpPr>
        <p:spPr>
          <a:xfrm>
            <a:off x="1371600" y="4876800"/>
            <a:ext cx="6400800" cy="1752600"/>
          </a:xfrm>
        </p:spPr>
        <p:txBody>
          <a:bodyPr/>
          <a:lstStyle/>
          <a:p>
            <a:r>
              <a:rPr lang="mk-MK" dirty="0" smtClean="0"/>
              <a:t>Бојана Станојевска Пецуровска</a:t>
            </a:r>
            <a:endParaRPr lang="en-US" dirty="0"/>
          </a:p>
        </p:txBody>
      </p:sp>
      <p:pic>
        <p:nvPicPr>
          <p:cNvPr id="4" name="Picture 4" descr="C:\Users\Sofija.Zafirovska\Desktop\download (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304800"/>
            <a:ext cx="2057400" cy="105076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C:\Users\Sofija.Zafirovska\Desktop\download (1).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05200" y="457200"/>
            <a:ext cx="1752600" cy="67407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C:\Users\Sofija.Zafirovska\Desktop\download.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629400" y="79999"/>
            <a:ext cx="1447800" cy="151619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mk-MK" sz="3000" dirty="0" smtClean="0"/>
              <a:t>Интерес кај граѓаните за нивна вклученост во носење одлуки</a:t>
            </a:r>
            <a:endParaRPr lang="en-US" sz="3000" dirty="0"/>
          </a:p>
        </p:txBody>
      </p:sp>
      <p:sp>
        <p:nvSpPr>
          <p:cNvPr id="3" name="Content Placeholder 2"/>
          <p:cNvSpPr>
            <a:spLocks noGrp="1"/>
          </p:cNvSpPr>
          <p:nvPr>
            <p:ph idx="1"/>
          </p:nvPr>
        </p:nvSpPr>
        <p:spPr>
          <a:xfrm>
            <a:off x="457200" y="1600200"/>
            <a:ext cx="8229600" cy="3124200"/>
          </a:xfrm>
        </p:spPr>
        <p:txBody>
          <a:bodyPr>
            <a:normAutofit fontScale="70000" lnSpcReduction="20000"/>
          </a:bodyPr>
          <a:lstStyle/>
          <a:p>
            <a:pPr algn="just"/>
            <a:r>
              <a:rPr lang="ru-RU" dirty="0" smtClean="0"/>
              <a:t>нивото на интерес кај граѓаните за нивна вклученост во носењето на одлуки поврзани со заштита на животна средина и здравјето, претставниците на петте општини најчесто одговараат дека тоа е на средно ниво. Но половина од испитаниците на Струмица и Куманово издвојуваат дека сепак интересот кај граѓаните за нивна вклученост во носењето на одлуки е на ниско ниво. Околу третина на испитаниците на Струга сметаат дека вклученоста на граѓаните е на високо ниво, процент кој сосема изостанува во одговорите на претставниците од Струмица и Куманово.</a:t>
            </a:r>
            <a:endParaRPr lang="en-US" dirty="0"/>
          </a:p>
        </p:txBody>
      </p:sp>
      <p:pic>
        <p:nvPicPr>
          <p:cNvPr id="4" name="Picture 2"/>
          <p:cNvPicPr>
            <a:picLocks noChangeAspect="1" noChangeArrowheads="1"/>
          </p:cNvPicPr>
          <p:nvPr/>
        </p:nvPicPr>
        <p:blipFill>
          <a:blip r:embed="rId2"/>
          <a:srcRect l="18741" t="36458" r="27965" b="40625"/>
          <a:stretch>
            <a:fillRect/>
          </a:stretch>
        </p:blipFill>
        <p:spPr bwMode="auto">
          <a:xfrm>
            <a:off x="415636" y="4419600"/>
            <a:ext cx="8728364" cy="2110154"/>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00200" y="1676400"/>
            <a:ext cx="6963316" cy="707886"/>
          </a:xfrm>
          <a:prstGeom prst="rect">
            <a:avLst/>
          </a:prstGeom>
          <a:noFill/>
        </p:spPr>
        <p:txBody>
          <a:bodyPr wrap="none" rtlCol="0">
            <a:spAutoFit/>
          </a:bodyPr>
          <a:lstStyle/>
          <a:p>
            <a:r>
              <a:rPr lang="mk-MK" sz="4000" dirty="0" smtClean="0"/>
              <a:t>Ви благодарам за вниманието!</a:t>
            </a:r>
            <a:endParaRPr lang="en-US" sz="4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7526" t="18750" r="29722" b="10417"/>
          <a:stretch>
            <a:fillRect/>
          </a:stretch>
        </p:blipFill>
        <p:spPr bwMode="auto">
          <a:xfrm>
            <a:off x="886386" y="173278"/>
            <a:ext cx="7258049" cy="676092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mk-MK" dirty="0" smtClean="0"/>
              <a:t>Демографска структура</a:t>
            </a:r>
            <a:endParaRPr lang="en-US" dirty="0"/>
          </a:p>
        </p:txBody>
      </p:sp>
      <p:pic>
        <p:nvPicPr>
          <p:cNvPr id="2050" name="Picture 2"/>
          <p:cNvPicPr>
            <a:picLocks noChangeAspect="1" noChangeArrowheads="1"/>
          </p:cNvPicPr>
          <p:nvPr/>
        </p:nvPicPr>
        <p:blipFill>
          <a:blip r:embed="rId2"/>
          <a:srcRect l="25769" t="28125" r="27379" b="9375"/>
          <a:stretch>
            <a:fillRect/>
          </a:stretch>
        </p:blipFill>
        <p:spPr bwMode="auto">
          <a:xfrm>
            <a:off x="990600" y="1143000"/>
            <a:ext cx="7239000" cy="542925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2400" dirty="0" smtClean="0"/>
              <a:t>Општо земено, дали сметате дека загадувањето на воздухот во Вашиот град претставува:</a:t>
            </a:r>
            <a:endParaRPr lang="en-US" sz="2400" dirty="0"/>
          </a:p>
        </p:txBody>
      </p:sp>
      <p:pic>
        <p:nvPicPr>
          <p:cNvPr id="3074" name="Picture 2"/>
          <p:cNvPicPr>
            <a:picLocks noChangeAspect="1" noChangeArrowheads="1"/>
          </p:cNvPicPr>
          <p:nvPr/>
        </p:nvPicPr>
        <p:blipFill>
          <a:blip r:embed="rId2"/>
          <a:srcRect l="22840" t="32292" r="26208" b="25000"/>
          <a:stretch>
            <a:fillRect/>
          </a:stretch>
        </p:blipFill>
        <p:spPr bwMode="auto">
          <a:xfrm>
            <a:off x="496229" y="1447800"/>
            <a:ext cx="8038171" cy="3429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u-RU" sz="2500" dirty="0" smtClean="0"/>
              <a:t>К</a:t>
            </a:r>
            <a:r>
              <a:rPr lang="ru-RU" sz="2500" dirty="0" smtClean="0"/>
              <a:t>олку </a:t>
            </a:r>
            <a:r>
              <a:rPr lang="ru-RU" sz="2500" dirty="0" smtClean="0"/>
              <a:t>вие лично сте загрижени за последиците врз здравјето што ги предизвикува или би можело да ги предизвика загадувањето на воздухот?</a:t>
            </a:r>
            <a:endParaRPr lang="en-US" sz="2500" dirty="0"/>
          </a:p>
        </p:txBody>
      </p:sp>
      <p:pic>
        <p:nvPicPr>
          <p:cNvPr id="4098" name="Picture 2"/>
          <p:cNvPicPr>
            <a:picLocks noChangeAspect="1" noChangeArrowheads="1"/>
          </p:cNvPicPr>
          <p:nvPr/>
        </p:nvPicPr>
        <p:blipFill>
          <a:blip r:embed="rId2"/>
          <a:srcRect l="19912" t="21875" r="22694" b="30208"/>
          <a:stretch>
            <a:fillRect/>
          </a:stretch>
        </p:blipFill>
        <p:spPr bwMode="auto">
          <a:xfrm>
            <a:off x="609600" y="1600200"/>
            <a:ext cx="8279296" cy="38862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762000"/>
          </a:xfrm>
        </p:spPr>
        <p:txBody>
          <a:bodyPr>
            <a:normAutofit fontScale="90000"/>
          </a:bodyPr>
          <a:lstStyle/>
          <a:p>
            <a:r>
              <a:rPr lang="mk-MK" sz="2500" b="1" dirty="0" smtClean="0">
                <a:solidFill>
                  <a:srgbClr val="FF0000"/>
                </a:solidFill>
              </a:rPr>
              <a:t>Подготвеност за инвестирање во енергетски ефикасно решение</a:t>
            </a:r>
            <a:endParaRPr lang="en-US" sz="2500" b="1" dirty="0">
              <a:solidFill>
                <a:srgbClr val="FF0000"/>
              </a:solidFill>
            </a:endParaRPr>
          </a:p>
        </p:txBody>
      </p:sp>
      <p:sp>
        <p:nvSpPr>
          <p:cNvPr id="3" name="Content Placeholder 2"/>
          <p:cNvSpPr>
            <a:spLocks noGrp="1"/>
          </p:cNvSpPr>
          <p:nvPr>
            <p:ph idx="1"/>
          </p:nvPr>
        </p:nvSpPr>
        <p:spPr>
          <a:xfrm>
            <a:off x="533400" y="762000"/>
            <a:ext cx="8229600" cy="4525963"/>
          </a:xfrm>
        </p:spPr>
        <p:txBody>
          <a:bodyPr>
            <a:normAutofit lnSpcReduction="10000"/>
          </a:bodyPr>
          <a:lstStyle/>
          <a:p>
            <a:pPr algn="just"/>
            <a:r>
              <a:rPr lang="ru-RU" sz="1800" u="sng" dirty="0" smtClean="0"/>
              <a:t>Роднините, пријателите и соседите се извор на информации на кој испитаниците најмногу му веруваат кога станува збор за препорака на ефикасно решение за заштеда на енергија </a:t>
            </a:r>
            <a:r>
              <a:rPr lang="ru-RU" sz="1800" dirty="0" smtClean="0"/>
              <a:t>при менување на начинот за загревање на домот. Имено, </a:t>
            </a:r>
            <a:r>
              <a:rPr lang="ru-RU" sz="1800" b="1" dirty="0" smtClean="0"/>
              <a:t>една четвртина од граѓаните на Струмица (25%), Кавадарци (30%) и Гостивар (30%), Куманово (37%) и Струга (37%) наведуваат дека доколку би го менувале моменталниот начин на загревање на својот дом, најмногу би им верувале на роднините, пријателите и соседите за препорака</a:t>
            </a:r>
            <a:r>
              <a:rPr lang="ru-RU" sz="1800" b="1" dirty="0" smtClean="0"/>
              <a:t>.</a:t>
            </a:r>
          </a:p>
          <a:p>
            <a:pPr algn="just"/>
            <a:r>
              <a:rPr lang="ru-RU" sz="1800" b="1" dirty="0" smtClean="0"/>
              <a:t>Општината како извор на информации на кој граѓаните </a:t>
            </a:r>
            <a:r>
              <a:rPr lang="ru-RU" sz="1800" dirty="0" smtClean="0"/>
              <a:t>најмногу му веруваат за препорака на енергетско ефикасно решение за загревање на домот е спомената од </a:t>
            </a:r>
            <a:r>
              <a:rPr lang="ru-RU" sz="1800" b="1" dirty="0" smtClean="0"/>
              <a:t>најмал процент (3%) на испитаниците</a:t>
            </a:r>
            <a:r>
              <a:rPr lang="ru-RU" sz="1800" dirty="0" smtClean="0"/>
              <a:t>. </a:t>
            </a:r>
            <a:endParaRPr lang="ru-RU" sz="1800" dirty="0" smtClean="0"/>
          </a:p>
          <a:p>
            <a:pPr algn="just"/>
            <a:r>
              <a:rPr lang="ru-RU" sz="1800" dirty="0" smtClean="0"/>
              <a:t>Интересно </a:t>
            </a:r>
            <a:r>
              <a:rPr lang="ru-RU" sz="1800" dirty="0" smtClean="0"/>
              <a:t>е да се забележи дека значаен процент од интервјуираните жители на петте таргетирани градови наведуваат дека не веруваат никому за препорака на енергетско ефикасно решение за заштеда на енергија доколку би го менувале моменталниот начин на загревање на својот дом (20% од испитаниците во Струга, 25% од Куманово, 30% од Гостивар и Кавадарци и 35% од испитаниците во Струмица).</a:t>
            </a:r>
            <a:endParaRPr lang="en-US" sz="1800" dirty="0"/>
          </a:p>
        </p:txBody>
      </p:sp>
      <p:sp>
        <p:nvSpPr>
          <p:cNvPr id="4" name="TextBox 3"/>
          <p:cNvSpPr txBox="1"/>
          <p:nvPr/>
        </p:nvSpPr>
        <p:spPr>
          <a:xfrm>
            <a:off x="2362200" y="5257800"/>
            <a:ext cx="62484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dirty="0" smtClean="0"/>
              <a:t>Во поглед на разликите во одговорите меѓу мажите и жените не се забележуваат значајни разлики. Единствено во Гостивар мажите (34%) во поголем процент од жените (27%) не веруваат никому.</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Координација и консултација</a:t>
            </a:r>
            <a:endParaRPr lang="en-US" dirty="0"/>
          </a:p>
        </p:txBody>
      </p:sp>
      <p:sp>
        <p:nvSpPr>
          <p:cNvPr id="3" name="Content Placeholder 2"/>
          <p:cNvSpPr>
            <a:spLocks noGrp="1"/>
          </p:cNvSpPr>
          <p:nvPr>
            <p:ph idx="1"/>
          </p:nvPr>
        </p:nvSpPr>
        <p:spPr/>
        <p:txBody>
          <a:bodyPr>
            <a:normAutofit fontScale="92500" lnSpcReduction="20000"/>
          </a:bodyPr>
          <a:lstStyle/>
          <a:p>
            <a:r>
              <a:rPr lang="ru-RU" dirty="0" smtClean="0"/>
              <a:t>Речиси </a:t>
            </a:r>
            <a:r>
              <a:rPr lang="ru-RU" b="1" dirty="0" smtClean="0"/>
              <a:t>сите претставници од петте градови се согласни дека граѓаните се соодветно информирани од страна на Општината за изворите на загадување на воздухот и последиците од загадувањето врз здравјето на граѓаните. </a:t>
            </a:r>
            <a:r>
              <a:rPr lang="ru-RU" dirty="0" smtClean="0"/>
              <a:t>Поврзано со тоа дали граѓаните се соодветно консултирани од општината во носењето на одлуки поврзани со заштита на животна средина и здравјето (преку различни форуми, дебати, состаноци, собири..). Единствено претставниците од Струмица имаат поделен став.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dirty="0" smtClean="0"/>
              <a:t>Координација и консултација (што мислат граѓаните?)</a:t>
            </a:r>
            <a:endParaRPr lang="en-US" dirty="0"/>
          </a:p>
        </p:txBody>
      </p:sp>
      <p:sp>
        <p:nvSpPr>
          <p:cNvPr id="3" name="Content Placeholder 2"/>
          <p:cNvSpPr>
            <a:spLocks noGrp="1"/>
          </p:cNvSpPr>
          <p:nvPr>
            <p:ph idx="1"/>
          </p:nvPr>
        </p:nvSpPr>
        <p:spPr/>
        <p:txBody>
          <a:bodyPr>
            <a:normAutofit fontScale="70000" lnSpcReduction="20000"/>
          </a:bodyPr>
          <a:lstStyle/>
          <a:p>
            <a:r>
              <a:rPr lang="ru-RU" dirty="0" smtClean="0"/>
              <a:t>Во однос на позитивните одговори односно задоволните граѓани од тоа колку се консултирани од општината во носењето на одлуки поврзани со заштита на животна средина и здравјето, повторно во Кавадарци (23%) се забележуваат почесто отколку во останатите 4 градови . Задоволните жители на Кавадарци се за двојно повеќе од жителите на Струга (10%) и Куманово (10%) и дури за 4 пати повеќе од жителите на Гостивар (6%), каде се најмалку задоволни од тоа колку се консултирани од општината во носењето на одлуки поврзани со заштита на животна средина и здравјето</a:t>
            </a:r>
            <a:r>
              <a:rPr lang="ru-RU" dirty="0" smtClean="0"/>
              <a:t>.</a:t>
            </a:r>
          </a:p>
          <a:p>
            <a:r>
              <a:rPr lang="ru-RU" dirty="0" smtClean="0"/>
              <a:t>Гледано од родов аспект, поголем процент од жените (60%) сметаат дека не се доволно консултирани од општината во носењето на одлуки поврзани со заштита на животна средина и здравјето, со исклучок на Струмица 17%) и Кавадарци (28%).</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17570" t="22917" r="20937" b="26042"/>
          <a:stretch>
            <a:fillRect/>
          </a:stretch>
        </p:blipFill>
        <p:spPr bwMode="auto">
          <a:xfrm>
            <a:off x="228600" y="381000"/>
            <a:ext cx="8001000" cy="4572000"/>
          </a:xfrm>
          <a:prstGeom prst="rect">
            <a:avLst/>
          </a:prstGeom>
          <a:noFill/>
          <a:ln w="9525">
            <a:noFill/>
            <a:miter lim="800000"/>
            <a:headEnd/>
            <a:tailEnd/>
          </a:ln>
          <a:effectLst/>
        </p:spPr>
      </p:pic>
      <p:sp>
        <p:nvSpPr>
          <p:cNvPr id="5" name="Rectangle 4"/>
          <p:cNvSpPr/>
          <p:nvPr/>
        </p:nvSpPr>
        <p:spPr>
          <a:xfrm>
            <a:off x="838200" y="5181600"/>
            <a:ext cx="708660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dirty="0" smtClean="0"/>
              <a:t>Затоа потребно е општините </a:t>
            </a:r>
            <a:r>
              <a:rPr lang="ru-RU" dirty="0" smtClean="0"/>
              <a:t>на поинаков начин да пристапат до граѓаните, особено во општина Гостивар каде процентот на недоволна консултираност е најголем.</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664</Words>
  <Application>Microsoft Office PowerPoint</Application>
  <PresentationFormat>On-screen Show (4:3)</PresentationFormat>
  <Paragraphs>19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ИЗВЕШТАЈ ОД ИСТРАЖУВАЊЕ НА ПЕРЦЕПЦИЈАТА НА ГРАЃАНИТЕ И ПРЕТСТАВНИЦИТЕ ОД ЛОКАЛНАТА САМОУПРАВА И ЈАВНИТЕ ИНСТИТУЦИИ И УСТАНОВИ ЗА ПРАШАЊА ПОВРЗАНИ СО ЗАГАДУВАЊЕТО НА ВОЗДУХОТ ВО КАВАДАРЦИ, СТРУМИЦА, ГОСТИВАР, КУМАНОВО И СТРУГА </vt:lpstr>
      <vt:lpstr>Slide 2</vt:lpstr>
      <vt:lpstr>Демографска структура</vt:lpstr>
      <vt:lpstr>Општо земено, дали сметате дека загадувањето на воздухот во Вашиот град претставува:</vt:lpstr>
      <vt:lpstr>Колку вие лично сте загрижени за последиците врз здравјето што ги предизвикува или би можело да ги предизвика загадувањето на воздухот?</vt:lpstr>
      <vt:lpstr>Подготвеност за инвестирање во енергетски ефикасно решение</vt:lpstr>
      <vt:lpstr>Координација и консултација</vt:lpstr>
      <vt:lpstr>Координација и консултација (што мислат граѓаните?)</vt:lpstr>
      <vt:lpstr>Slide 9</vt:lpstr>
      <vt:lpstr>Интерес кај граѓаните за нивна вклученост во носење одлуки</vt:lpstr>
      <vt:lpstr>Slide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ИЗВЕШТАЈ ОД ИСТРАЖУВАЊЕ НА ПЕРЦЕПЦИЈАТА НА ГРАЃАНИТЕ И ПРЕТСТАВНИЦИТЕ ОД ЛОКАЛНАТА САМОУПРАВА И ЈАВНИТЕ ИНСТИТУЦИИ И УСТАНОВИ ЗА ПРАШАЊА ПОВРЗАНИ СО ЗАГАДУВАЊЕТО НА ВОЗДУХОТ ВО КАВАДАРЦИ, СТРУМИЦА, ГОСТИВАР, КУМАНОВО И СТРУГА </dc:title>
  <dc:creator/>
  <cp:lastModifiedBy>Bojana</cp:lastModifiedBy>
  <cp:revision>13</cp:revision>
  <dcterms:created xsi:type="dcterms:W3CDTF">2006-08-16T00:00:00Z</dcterms:created>
  <dcterms:modified xsi:type="dcterms:W3CDTF">2023-12-17T18:39:57Z</dcterms:modified>
</cp:coreProperties>
</file>