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sldIdLst>
    <p:sldId id="256" r:id="rId5"/>
    <p:sldId id="257" r:id="rId6"/>
    <p:sldId id="258" r:id="rId7"/>
    <p:sldId id="259" r:id="rId8"/>
    <p:sldId id="260" r:id="rId9"/>
    <p:sldId id="261" r:id="rId10"/>
    <p:sldId id="262" r:id="rId11"/>
    <p:sldId id="263" r:id="rId12"/>
    <p:sldId id="265" r:id="rId13"/>
    <p:sldId id="266" r:id="rId14"/>
    <p:sldId id="267" r:id="rId15"/>
    <p:sldId id="271" r:id="rId16"/>
    <p:sldId id="268" r:id="rId17"/>
    <p:sldId id="269" r:id="rId18"/>
    <p:sldId id="270" r:id="rId19"/>
    <p:sldId id="272" r:id="rId20"/>
    <p:sldId id="273" r:id="rId21"/>
    <p:sldId id="274" r:id="rId22"/>
    <p:sldId id="275" r:id="rId23"/>
    <p:sldId id="276" r:id="rId24"/>
    <p:sldId id="277" r:id="rId25"/>
    <p:sldId id="279" r:id="rId26"/>
    <p:sldId id="278" r:id="rId27"/>
    <p:sldId id="280" r:id="rId28"/>
    <p:sldId id="281" r:id="rId29"/>
    <p:sldId id="282" r:id="rId30"/>
    <p:sldId id="283" r:id="rId31"/>
    <p:sldId id="284" r:id="rId32"/>
    <p:sldId id="285" r:id="rId33"/>
    <p:sldId id="28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64" autoAdjust="0"/>
    <p:restoredTop sz="45994" autoAdjust="0"/>
  </p:normalViewPr>
  <p:slideViewPr>
    <p:cSldViewPr snapToGrid="0">
      <p:cViewPr varScale="1">
        <p:scale>
          <a:sx n="40" d="100"/>
          <a:sy n="40" d="100"/>
        </p:scale>
        <p:origin x="1872" y="42"/>
      </p:cViewPr>
      <p:guideLst/>
    </p:cSldViewPr>
  </p:slideViewPr>
  <p:notesTextViewPr>
    <p:cViewPr>
      <p:scale>
        <a:sx n="400" d="100"/>
        <a:sy n="400" d="100"/>
      </p:scale>
      <p:origin x="0" y="-477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diagrams/_rels/data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50424B-D588-4332-B8E5-2EBC5850B85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0E12E03-9499-4DC3-BE88-CB96DED9B62E}">
      <dgm:prSet custT="1"/>
      <dgm:spPr/>
      <dgm:t>
        <a:bodyPr/>
        <a:lstStyle/>
        <a:p>
          <a:r>
            <a:rPr lang="en-GB" sz="2000" dirty="0"/>
            <a:t>The goal of receptor models is to solve the chemical mass balance between measured species concentrations and source profiles. </a:t>
          </a:r>
          <a:endParaRPr lang="en-US" sz="2000" dirty="0"/>
        </a:p>
      </dgm:t>
    </dgm:pt>
    <dgm:pt modelId="{2A8A266B-1B28-4BF8-AE5B-2EB7CA41B12A}" type="parTrans" cxnId="{8BDCB43A-3D9A-4183-9127-691E3A2173CE}">
      <dgm:prSet/>
      <dgm:spPr/>
      <dgm:t>
        <a:bodyPr/>
        <a:lstStyle/>
        <a:p>
          <a:endParaRPr lang="en-US"/>
        </a:p>
      </dgm:t>
    </dgm:pt>
    <dgm:pt modelId="{45A032E4-3A90-4837-BFA8-9195C2413F61}" type="sibTrans" cxnId="{8BDCB43A-3D9A-4183-9127-691E3A2173CE}">
      <dgm:prSet/>
      <dgm:spPr/>
      <dgm:t>
        <a:bodyPr/>
        <a:lstStyle/>
        <a:p>
          <a:endParaRPr lang="en-US"/>
        </a:p>
      </dgm:t>
    </dgm:pt>
    <dgm:pt modelId="{E26B1C92-5C14-4595-9EB2-A94423C3622E}">
      <dgm:prSet/>
      <dgm:spPr/>
      <dgm:t>
        <a:bodyPr/>
        <a:lstStyle/>
        <a:p>
          <a:r>
            <a:rPr lang="en-GB" dirty="0"/>
            <a:t>Common factor analysis methods used include Principal Component Analysis (PCA), Unmix, Target Transformation Factor Analysis (TTFA), </a:t>
          </a:r>
          <a:r>
            <a:rPr lang="en-GB" b="1" dirty="0"/>
            <a:t>Positive Matrix Factorization and Multilinear Engine (PMF - ME</a:t>
          </a:r>
          <a:r>
            <a:rPr lang="en-GB" dirty="0"/>
            <a:t>). </a:t>
          </a:r>
          <a:endParaRPr lang="en-US" dirty="0"/>
        </a:p>
      </dgm:t>
    </dgm:pt>
    <dgm:pt modelId="{D2B9431D-1522-4F1E-9C44-EB9B6952B55F}" type="parTrans" cxnId="{FDEEB987-4FCE-4A19-ACD9-D9343DF90451}">
      <dgm:prSet/>
      <dgm:spPr/>
      <dgm:t>
        <a:bodyPr/>
        <a:lstStyle/>
        <a:p>
          <a:endParaRPr lang="en-US"/>
        </a:p>
      </dgm:t>
    </dgm:pt>
    <dgm:pt modelId="{6C7D93E4-60B4-4133-82CF-438910005864}" type="sibTrans" cxnId="{FDEEB987-4FCE-4A19-ACD9-D9343DF90451}">
      <dgm:prSet/>
      <dgm:spPr/>
      <dgm:t>
        <a:bodyPr/>
        <a:lstStyle/>
        <a:p>
          <a:endParaRPr lang="en-US"/>
        </a:p>
      </dgm:t>
    </dgm:pt>
    <dgm:pt modelId="{638EA616-6E3C-4DF6-A913-4DA857C9DD26}" type="pres">
      <dgm:prSet presAssocID="{F150424B-D588-4332-B8E5-2EBC5850B852}" presName="linear" presStyleCnt="0">
        <dgm:presLayoutVars>
          <dgm:animLvl val="lvl"/>
          <dgm:resizeHandles val="exact"/>
        </dgm:presLayoutVars>
      </dgm:prSet>
      <dgm:spPr/>
    </dgm:pt>
    <dgm:pt modelId="{6D907589-EDF4-469B-91D3-1D26A04A0637}" type="pres">
      <dgm:prSet presAssocID="{30E12E03-9499-4DC3-BE88-CB96DED9B62E}" presName="parentText" presStyleLbl="node1" presStyleIdx="0" presStyleCnt="2">
        <dgm:presLayoutVars>
          <dgm:chMax val="0"/>
          <dgm:bulletEnabled val="1"/>
        </dgm:presLayoutVars>
      </dgm:prSet>
      <dgm:spPr/>
    </dgm:pt>
    <dgm:pt modelId="{CCBFA2DC-68E3-4FC0-9832-0C01C0C541A8}" type="pres">
      <dgm:prSet presAssocID="{45A032E4-3A90-4837-BFA8-9195C2413F61}" presName="spacer" presStyleCnt="0"/>
      <dgm:spPr/>
    </dgm:pt>
    <dgm:pt modelId="{D2D4FFC8-9E68-4983-833B-029DE45138A5}" type="pres">
      <dgm:prSet presAssocID="{E26B1C92-5C14-4595-9EB2-A94423C3622E}" presName="parentText" presStyleLbl="node1" presStyleIdx="1" presStyleCnt="2" custScaleY="100509">
        <dgm:presLayoutVars>
          <dgm:chMax val="0"/>
          <dgm:bulletEnabled val="1"/>
        </dgm:presLayoutVars>
      </dgm:prSet>
      <dgm:spPr/>
    </dgm:pt>
  </dgm:ptLst>
  <dgm:cxnLst>
    <dgm:cxn modelId="{8BDCB43A-3D9A-4183-9127-691E3A2173CE}" srcId="{F150424B-D588-4332-B8E5-2EBC5850B852}" destId="{30E12E03-9499-4DC3-BE88-CB96DED9B62E}" srcOrd="0" destOrd="0" parTransId="{2A8A266B-1B28-4BF8-AE5B-2EB7CA41B12A}" sibTransId="{45A032E4-3A90-4837-BFA8-9195C2413F61}"/>
    <dgm:cxn modelId="{DA87644E-98D5-4F92-8859-9D6D08B55199}" type="presOf" srcId="{30E12E03-9499-4DC3-BE88-CB96DED9B62E}" destId="{6D907589-EDF4-469B-91D3-1D26A04A0637}" srcOrd="0" destOrd="0" presId="urn:microsoft.com/office/officeart/2005/8/layout/vList2"/>
    <dgm:cxn modelId="{E237CF5A-6399-4E95-AED2-5E097D9729B7}" type="presOf" srcId="{F150424B-D588-4332-B8E5-2EBC5850B852}" destId="{638EA616-6E3C-4DF6-A913-4DA857C9DD26}" srcOrd="0" destOrd="0" presId="urn:microsoft.com/office/officeart/2005/8/layout/vList2"/>
    <dgm:cxn modelId="{FDEEB987-4FCE-4A19-ACD9-D9343DF90451}" srcId="{F150424B-D588-4332-B8E5-2EBC5850B852}" destId="{E26B1C92-5C14-4595-9EB2-A94423C3622E}" srcOrd="1" destOrd="0" parTransId="{D2B9431D-1522-4F1E-9C44-EB9B6952B55F}" sibTransId="{6C7D93E4-60B4-4133-82CF-438910005864}"/>
    <dgm:cxn modelId="{2CCCFC9E-E295-440C-91C5-2418554640B7}" type="presOf" srcId="{E26B1C92-5C14-4595-9EB2-A94423C3622E}" destId="{D2D4FFC8-9E68-4983-833B-029DE45138A5}" srcOrd="0" destOrd="0" presId="urn:microsoft.com/office/officeart/2005/8/layout/vList2"/>
    <dgm:cxn modelId="{8565EEF9-28C6-4D53-A206-E7290B1CC765}" type="presParOf" srcId="{638EA616-6E3C-4DF6-A913-4DA857C9DD26}" destId="{6D907589-EDF4-469B-91D3-1D26A04A0637}" srcOrd="0" destOrd="0" presId="urn:microsoft.com/office/officeart/2005/8/layout/vList2"/>
    <dgm:cxn modelId="{C71AF900-1F06-4F82-A7D4-185739CAE2E4}" type="presParOf" srcId="{638EA616-6E3C-4DF6-A913-4DA857C9DD26}" destId="{CCBFA2DC-68E3-4FC0-9832-0C01C0C541A8}" srcOrd="1" destOrd="0" presId="urn:microsoft.com/office/officeart/2005/8/layout/vList2"/>
    <dgm:cxn modelId="{973463B0-9B27-4F03-B774-C6CE982FBA84}" type="presParOf" srcId="{638EA616-6E3C-4DF6-A913-4DA857C9DD26}" destId="{D2D4FFC8-9E68-4983-833B-029DE45138A5}"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475E16-6977-44F2-BDE9-B93E09C90E02}" type="doc">
      <dgm:prSet loTypeId="urn:microsoft.com/office/officeart/2018/2/layout/IconVerticalSolidList" loCatId="icon" qsTypeId="urn:microsoft.com/office/officeart/2005/8/quickstyle/simple1" qsCatId="simple" csTypeId="urn:microsoft.com/office/officeart/2005/8/colors/colorful5" csCatId="colorful" phldr="1"/>
      <dgm:spPr/>
      <dgm:t>
        <a:bodyPr/>
        <a:lstStyle/>
        <a:p>
          <a:endParaRPr lang="en-GB"/>
        </a:p>
      </dgm:t>
    </dgm:pt>
    <dgm:pt modelId="{9D7AAAED-54E3-41D0-913C-AD6A9A5FC2CB}">
      <dgm:prSet phldrT="[Text]"/>
      <dgm:spPr/>
      <dgm:t>
        <a:bodyPr/>
        <a:lstStyle/>
        <a:p>
          <a:pPr>
            <a:lnSpc>
              <a:spcPct val="100000"/>
            </a:lnSpc>
          </a:pPr>
          <a:r>
            <a:rPr lang="en-GB" dirty="0"/>
            <a:t>Selection of representative receptors/monitoring sites</a:t>
          </a:r>
        </a:p>
      </dgm:t>
    </dgm:pt>
    <dgm:pt modelId="{F6AD33D7-F93A-4C2B-AC59-5CB28957B328}" type="parTrans" cxnId="{E9412FFC-1388-4B05-943D-82E188648F53}">
      <dgm:prSet/>
      <dgm:spPr/>
      <dgm:t>
        <a:bodyPr/>
        <a:lstStyle/>
        <a:p>
          <a:endParaRPr lang="en-GB"/>
        </a:p>
      </dgm:t>
    </dgm:pt>
    <dgm:pt modelId="{91C4C575-F0BC-4E63-9BD0-CEE74BB92732}" type="sibTrans" cxnId="{E9412FFC-1388-4B05-943D-82E188648F53}">
      <dgm:prSet/>
      <dgm:spPr/>
      <dgm:t>
        <a:bodyPr/>
        <a:lstStyle/>
        <a:p>
          <a:endParaRPr lang="en-GB"/>
        </a:p>
      </dgm:t>
    </dgm:pt>
    <dgm:pt modelId="{974AA383-ACCF-40AD-B187-99BB1E8B08CD}">
      <dgm:prSet phldrT="[Text]"/>
      <dgm:spPr/>
      <dgm:t>
        <a:bodyPr/>
        <a:lstStyle/>
        <a:p>
          <a:pPr>
            <a:lnSpc>
              <a:spcPct val="100000"/>
            </a:lnSpc>
          </a:pPr>
          <a:r>
            <a:rPr lang="en-GB" dirty="0"/>
            <a:t>2 Permanent  sites - 24 hour interval, 365 days (&gt; 90% coverage over the year)  </a:t>
          </a:r>
        </a:p>
      </dgm:t>
    </dgm:pt>
    <dgm:pt modelId="{AAC2D50A-6EAF-49F4-BE49-66BD1B35FDBF}" type="parTrans" cxnId="{D7D482C5-0CDD-4CA7-886A-01822AC8895A}">
      <dgm:prSet/>
      <dgm:spPr/>
      <dgm:t>
        <a:bodyPr/>
        <a:lstStyle/>
        <a:p>
          <a:endParaRPr lang="en-GB"/>
        </a:p>
      </dgm:t>
    </dgm:pt>
    <dgm:pt modelId="{ACD3AD3B-EB1B-456F-BA4B-B45647903333}" type="sibTrans" cxnId="{D7D482C5-0CDD-4CA7-886A-01822AC8895A}">
      <dgm:prSet/>
      <dgm:spPr/>
      <dgm:t>
        <a:bodyPr/>
        <a:lstStyle/>
        <a:p>
          <a:endParaRPr lang="en-GB"/>
        </a:p>
      </dgm:t>
    </dgm:pt>
    <dgm:pt modelId="{238F4CB4-C623-4507-8B9E-CE6A84299E9F}">
      <dgm:prSet phldrT="[Text]"/>
      <dgm:spPr/>
      <dgm:t>
        <a:bodyPr/>
        <a:lstStyle/>
        <a:p>
          <a:pPr>
            <a:lnSpc>
              <a:spcPct val="100000"/>
            </a:lnSpc>
          </a:pPr>
          <a:r>
            <a:rPr lang="en-GB" dirty="0"/>
            <a:t>3 indicative 3 sites - 24 hours interval, 14 consecutive days per season or 56 days per year</a:t>
          </a:r>
        </a:p>
      </dgm:t>
    </dgm:pt>
    <dgm:pt modelId="{77DC5897-5780-4601-B6C1-A94304E15429}" type="parTrans" cxnId="{8F04D29B-9696-421C-A1C5-B81DF5961F36}">
      <dgm:prSet/>
      <dgm:spPr/>
      <dgm:t>
        <a:bodyPr/>
        <a:lstStyle/>
        <a:p>
          <a:endParaRPr lang="en-GB"/>
        </a:p>
      </dgm:t>
    </dgm:pt>
    <dgm:pt modelId="{F175BA2A-B4D4-4E15-BFBE-44703806C4D9}" type="sibTrans" cxnId="{8F04D29B-9696-421C-A1C5-B81DF5961F36}">
      <dgm:prSet/>
      <dgm:spPr/>
      <dgm:t>
        <a:bodyPr/>
        <a:lstStyle/>
        <a:p>
          <a:endParaRPr lang="en-GB"/>
        </a:p>
      </dgm:t>
    </dgm:pt>
    <dgm:pt modelId="{95890546-3BC9-40F1-B768-B22364FD35D8}">
      <dgm:prSet phldrT="[Text]"/>
      <dgm:spPr/>
      <dgm:t>
        <a:bodyPr/>
        <a:lstStyle/>
        <a:p>
          <a:pPr>
            <a:lnSpc>
              <a:spcPct val="100000"/>
            </a:lnSpc>
          </a:pPr>
          <a:r>
            <a:rPr lang="en-GB" dirty="0"/>
            <a:t>Sampling + Chemical speciation </a:t>
          </a:r>
        </a:p>
      </dgm:t>
    </dgm:pt>
    <dgm:pt modelId="{941D33D0-5733-475F-B8B9-EA7F7AA3F2AA}" type="parTrans" cxnId="{A1598B68-5698-427F-B707-C1E0FDD5A668}">
      <dgm:prSet/>
      <dgm:spPr/>
      <dgm:t>
        <a:bodyPr/>
        <a:lstStyle/>
        <a:p>
          <a:endParaRPr lang="en-GB"/>
        </a:p>
      </dgm:t>
    </dgm:pt>
    <dgm:pt modelId="{49C9695E-EC7F-4FCD-8C83-56657F47FB52}" type="sibTrans" cxnId="{A1598B68-5698-427F-B707-C1E0FDD5A668}">
      <dgm:prSet/>
      <dgm:spPr/>
      <dgm:t>
        <a:bodyPr/>
        <a:lstStyle/>
        <a:p>
          <a:endParaRPr lang="en-GB"/>
        </a:p>
      </dgm:t>
    </dgm:pt>
    <dgm:pt modelId="{556D52A7-9AB9-4591-9063-11C9CCF3378C}">
      <dgm:prSet phldrT="[Text]"/>
      <dgm:spPr/>
      <dgm:t>
        <a:bodyPr/>
        <a:lstStyle/>
        <a:p>
          <a:pPr>
            <a:lnSpc>
              <a:spcPct val="100000"/>
            </a:lnSpc>
          </a:pPr>
          <a:r>
            <a:rPr lang="en-GB" dirty="0"/>
            <a:t>Gravimetric sampling on PTFE filters in accordance with EN 12341:2014  </a:t>
          </a:r>
        </a:p>
      </dgm:t>
    </dgm:pt>
    <dgm:pt modelId="{61F89D9B-0615-4FA8-BD66-622E07D8D81C}" type="parTrans" cxnId="{9B99829F-22B6-4A70-9441-E57FB3115BCF}">
      <dgm:prSet/>
      <dgm:spPr/>
      <dgm:t>
        <a:bodyPr/>
        <a:lstStyle/>
        <a:p>
          <a:endParaRPr lang="en-GB"/>
        </a:p>
      </dgm:t>
    </dgm:pt>
    <dgm:pt modelId="{E7511958-40C1-442C-8D83-1C28EBE5BB8D}" type="sibTrans" cxnId="{9B99829F-22B6-4A70-9441-E57FB3115BCF}">
      <dgm:prSet/>
      <dgm:spPr/>
      <dgm:t>
        <a:bodyPr/>
        <a:lstStyle/>
        <a:p>
          <a:endParaRPr lang="en-GB"/>
        </a:p>
      </dgm:t>
    </dgm:pt>
    <dgm:pt modelId="{7B2E5968-5FCE-4A5A-9BF2-4D1A9B8E2B2C}">
      <dgm:prSet phldrT="[Text]"/>
      <dgm:spPr/>
      <dgm:t>
        <a:bodyPr/>
        <a:lstStyle/>
        <a:p>
          <a:pPr>
            <a:lnSpc>
              <a:spcPct val="100000"/>
            </a:lnSpc>
          </a:pPr>
          <a:r>
            <a:rPr lang="en-GB" dirty="0"/>
            <a:t>Determination of chemical composition of ambient particulate matter collected on filter</a:t>
          </a:r>
        </a:p>
      </dgm:t>
    </dgm:pt>
    <dgm:pt modelId="{E856B46F-261E-4254-9EBA-4A8D9FAA0480}" type="parTrans" cxnId="{3F663F76-5A90-48C0-9A32-E5956792D5EA}">
      <dgm:prSet/>
      <dgm:spPr/>
      <dgm:t>
        <a:bodyPr/>
        <a:lstStyle/>
        <a:p>
          <a:endParaRPr lang="en-GB"/>
        </a:p>
      </dgm:t>
    </dgm:pt>
    <dgm:pt modelId="{678B3081-372B-41AD-A017-A38CF9F525B9}" type="sibTrans" cxnId="{3F663F76-5A90-48C0-9A32-E5956792D5EA}">
      <dgm:prSet/>
      <dgm:spPr/>
      <dgm:t>
        <a:bodyPr/>
        <a:lstStyle/>
        <a:p>
          <a:endParaRPr lang="en-GB"/>
        </a:p>
      </dgm:t>
    </dgm:pt>
    <dgm:pt modelId="{19500325-CAF5-4264-BD2F-74530D95A7F2}">
      <dgm:prSet phldrT="[Text]"/>
      <dgm:spPr/>
      <dgm:t>
        <a:bodyPr/>
        <a:lstStyle/>
        <a:p>
          <a:pPr>
            <a:lnSpc>
              <a:spcPct val="100000"/>
            </a:lnSpc>
          </a:pPr>
          <a:r>
            <a:rPr lang="en-GB" dirty="0"/>
            <a:t>Construction of multivariate receptor model for all receptors </a:t>
          </a:r>
        </a:p>
      </dgm:t>
    </dgm:pt>
    <dgm:pt modelId="{0439B1D2-97CD-4967-BF4F-383653C1B7EA}" type="parTrans" cxnId="{57B90D37-EEF6-4120-9770-38CCC28B491B}">
      <dgm:prSet/>
      <dgm:spPr/>
      <dgm:t>
        <a:bodyPr/>
        <a:lstStyle/>
        <a:p>
          <a:endParaRPr lang="en-GB"/>
        </a:p>
      </dgm:t>
    </dgm:pt>
    <dgm:pt modelId="{E3981FDA-AA5B-417A-AC2F-8B792BCFA88A}" type="sibTrans" cxnId="{57B90D37-EEF6-4120-9770-38CCC28B491B}">
      <dgm:prSet/>
      <dgm:spPr/>
      <dgm:t>
        <a:bodyPr/>
        <a:lstStyle/>
        <a:p>
          <a:endParaRPr lang="en-GB"/>
        </a:p>
      </dgm:t>
    </dgm:pt>
    <dgm:pt modelId="{9DF43562-368C-4DC4-8272-45324502B2CC}">
      <dgm:prSet phldrT="[Text]"/>
      <dgm:spPr/>
      <dgm:t>
        <a:bodyPr/>
        <a:lstStyle/>
        <a:p>
          <a:pPr>
            <a:lnSpc>
              <a:spcPct val="100000"/>
            </a:lnSpc>
          </a:pPr>
          <a:r>
            <a:rPr lang="en-GB" dirty="0"/>
            <a:t>Compilation of concentrations and uncertainty data matrices </a:t>
          </a:r>
        </a:p>
      </dgm:t>
    </dgm:pt>
    <dgm:pt modelId="{CD8AB87A-BAC7-42BE-A5B3-468B53AB744D}" type="parTrans" cxnId="{0B7C7477-F483-41D6-ABA2-D6AED036B7FF}">
      <dgm:prSet/>
      <dgm:spPr/>
      <dgm:t>
        <a:bodyPr/>
        <a:lstStyle/>
        <a:p>
          <a:endParaRPr lang="en-GB"/>
        </a:p>
      </dgm:t>
    </dgm:pt>
    <dgm:pt modelId="{D5D0658E-2EB5-4317-8DC6-59A223B7FBC5}" type="sibTrans" cxnId="{0B7C7477-F483-41D6-ABA2-D6AED036B7FF}">
      <dgm:prSet/>
      <dgm:spPr/>
      <dgm:t>
        <a:bodyPr/>
        <a:lstStyle/>
        <a:p>
          <a:endParaRPr lang="en-GB"/>
        </a:p>
      </dgm:t>
    </dgm:pt>
    <dgm:pt modelId="{B27BCEA7-12B6-47D9-8B85-DE6C7A23D4F1}">
      <dgm:prSet phldrT="[Text]"/>
      <dgm:spPr/>
      <dgm:t>
        <a:bodyPr/>
        <a:lstStyle/>
        <a:p>
          <a:pPr>
            <a:lnSpc>
              <a:spcPct val="100000"/>
            </a:lnSpc>
          </a:pPr>
          <a:r>
            <a:rPr lang="en-GB" dirty="0"/>
            <a:t>Robust Positive Matrix Factorization (PMF)</a:t>
          </a:r>
        </a:p>
      </dgm:t>
    </dgm:pt>
    <dgm:pt modelId="{50EA31ED-ACEB-4C04-91D1-653015A17DAD}" type="parTrans" cxnId="{393BB933-D874-4D66-BD92-81CA1434FF05}">
      <dgm:prSet/>
      <dgm:spPr/>
      <dgm:t>
        <a:bodyPr/>
        <a:lstStyle/>
        <a:p>
          <a:endParaRPr lang="en-GB"/>
        </a:p>
      </dgm:t>
    </dgm:pt>
    <dgm:pt modelId="{C72B1F77-BA71-477F-8901-D0968791F2D3}" type="sibTrans" cxnId="{393BB933-D874-4D66-BD92-81CA1434FF05}">
      <dgm:prSet/>
      <dgm:spPr/>
      <dgm:t>
        <a:bodyPr/>
        <a:lstStyle/>
        <a:p>
          <a:endParaRPr lang="en-GB"/>
        </a:p>
      </dgm:t>
    </dgm:pt>
    <dgm:pt modelId="{9B14682E-FA2F-4ABE-8A99-41BBB4AD2370}">
      <dgm:prSet/>
      <dgm:spPr/>
      <dgm:t>
        <a:bodyPr/>
        <a:lstStyle/>
        <a:p>
          <a:pPr>
            <a:lnSpc>
              <a:spcPct val="100000"/>
            </a:lnSpc>
          </a:pPr>
          <a:r>
            <a:rPr lang="en-GB" dirty="0"/>
            <a:t>Source Apportionment study drafting</a:t>
          </a:r>
        </a:p>
      </dgm:t>
    </dgm:pt>
    <dgm:pt modelId="{834D60CF-9324-487D-A8C0-5027F8570C29}" type="parTrans" cxnId="{EAB80DE1-9C22-4B0D-8657-6BF7F995C24E}">
      <dgm:prSet/>
      <dgm:spPr/>
      <dgm:t>
        <a:bodyPr/>
        <a:lstStyle/>
        <a:p>
          <a:endParaRPr lang="en-GB"/>
        </a:p>
      </dgm:t>
    </dgm:pt>
    <dgm:pt modelId="{57A8C2CB-1922-499D-9136-E7EACF05EA38}" type="sibTrans" cxnId="{EAB80DE1-9C22-4B0D-8657-6BF7F995C24E}">
      <dgm:prSet/>
      <dgm:spPr/>
      <dgm:t>
        <a:bodyPr/>
        <a:lstStyle/>
        <a:p>
          <a:endParaRPr lang="en-GB"/>
        </a:p>
      </dgm:t>
    </dgm:pt>
    <dgm:pt modelId="{9DC1143B-B847-4AC6-895A-297E680273F1}">
      <dgm:prSet/>
      <dgm:spPr/>
      <dgm:t>
        <a:bodyPr/>
        <a:lstStyle/>
        <a:p>
          <a:pPr>
            <a:lnSpc>
              <a:spcPct val="100000"/>
            </a:lnSpc>
          </a:pPr>
          <a:r>
            <a:rPr lang="en-GB" dirty="0"/>
            <a:t>Site specifics, source inventories, source profiles, time series for pollutant of interest  </a:t>
          </a:r>
        </a:p>
      </dgm:t>
    </dgm:pt>
    <dgm:pt modelId="{93775F53-ED44-4744-83D9-0E798E5A3113}" type="parTrans" cxnId="{83DDFE1E-44A8-49C5-9327-DDE185D10AA4}">
      <dgm:prSet/>
      <dgm:spPr/>
      <dgm:t>
        <a:bodyPr/>
        <a:lstStyle/>
        <a:p>
          <a:endParaRPr lang="en-GB"/>
        </a:p>
      </dgm:t>
    </dgm:pt>
    <dgm:pt modelId="{ADB6A433-D967-4539-9C58-EC1E8C123F98}" type="sibTrans" cxnId="{83DDFE1E-44A8-49C5-9327-DDE185D10AA4}">
      <dgm:prSet/>
      <dgm:spPr/>
      <dgm:t>
        <a:bodyPr/>
        <a:lstStyle/>
        <a:p>
          <a:endParaRPr lang="en-GB"/>
        </a:p>
      </dgm:t>
    </dgm:pt>
    <dgm:pt modelId="{AA64E19C-1FBE-4B14-BDAE-C135E18A4296}">
      <dgm:prSet/>
      <dgm:spPr/>
      <dgm:t>
        <a:bodyPr/>
        <a:lstStyle/>
        <a:p>
          <a:pPr>
            <a:lnSpc>
              <a:spcPct val="100000"/>
            </a:lnSpc>
          </a:pPr>
          <a:r>
            <a:rPr lang="en-GB" dirty="0"/>
            <a:t>Reporting results and methodology</a:t>
          </a:r>
        </a:p>
      </dgm:t>
    </dgm:pt>
    <dgm:pt modelId="{B8893962-31C9-4A1B-8DE4-2BD19C9D79A2}" type="parTrans" cxnId="{7D40040D-467B-4656-9607-9DAE1FD02A84}">
      <dgm:prSet/>
      <dgm:spPr/>
      <dgm:t>
        <a:bodyPr/>
        <a:lstStyle/>
        <a:p>
          <a:endParaRPr lang="en-GB"/>
        </a:p>
      </dgm:t>
    </dgm:pt>
    <dgm:pt modelId="{22FD0BC2-7E20-4C88-A1C6-E303F900DF7E}" type="sibTrans" cxnId="{7D40040D-467B-4656-9607-9DAE1FD02A84}">
      <dgm:prSet/>
      <dgm:spPr/>
      <dgm:t>
        <a:bodyPr/>
        <a:lstStyle/>
        <a:p>
          <a:endParaRPr lang="en-GB"/>
        </a:p>
      </dgm:t>
    </dgm:pt>
    <dgm:pt modelId="{AD3930B3-06CC-48C3-9183-0A39F132A1B9}" type="pres">
      <dgm:prSet presAssocID="{C0475E16-6977-44F2-BDE9-B93E09C90E02}" presName="root" presStyleCnt="0">
        <dgm:presLayoutVars>
          <dgm:dir/>
          <dgm:resizeHandles val="exact"/>
        </dgm:presLayoutVars>
      </dgm:prSet>
      <dgm:spPr/>
    </dgm:pt>
    <dgm:pt modelId="{9B26C5AB-2712-4690-BE06-484CF8E522BD}" type="pres">
      <dgm:prSet presAssocID="{9D7AAAED-54E3-41D0-913C-AD6A9A5FC2CB}" presName="compNode" presStyleCnt="0"/>
      <dgm:spPr/>
    </dgm:pt>
    <dgm:pt modelId="{D50716B1-9BC3-4014-BE26-3ADDDAD2A1D1}" type="pres">
      <dgm:prSet presAssocID="{9D7AAAED-54E3-41D0-913C-AD6A9A5FC2CB}" presName="bgRect" presStyleLbl="bgShp" presStyleIdx="0" presStyleCnt="4"/>
      <dgm:spPr/>
    </dgm:pt>
    <dgm:pt modelId="{C5BCF02D-D242-41E2-8377-E4E0AE3EA5ED}" type="pres">
      <dgm:prSet presAssocID="{9D7AAAED-54E3-41D0-913C-AD6A9A5FC2C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sconnected"/>
        </a:ext>
      </dgm:extLst>
    </dgm:pt>
    <dgm:pt modelId="{35C31395-478A-4A5D-A885-2A534E4B907C}" type="pres">
      <dgm:prSet presAssocID="{9D7AAAED-54E3-41D0-913C-AD6A9A5FC2CB}" presName="spaceRect" presStyleCnt="0"/>
      <dgm:spPr/>
    </dgm:pt>
    <dgm:pt modelId="{803E6003-0520-4B39-96CC-17B44FD80274}" type="pres">
      <dgm:prSet presAssocID="{9D7AAAED-54E3-41D0-913C-AD6A9A5FC2CB}" presName="parTx" presStyleLbl="revTx" presStyleIdx="0" presStyleCnt="8">
        <dgm:presLayoutVars>
          <dgm:chMax val="0"/>
          <dgm:chPref val="0"/>
        </dgm:presLayoutVars>
      </dgm:prSet>
      <dgm:spPr/>
    </dgm:pt>
    <dgm:pt modelId="{3A7C1A30-C78F-455C-9DEB-19669E1F8575}" type="pres">
      <dgm:prSet presAssocID="{9D7AAAED-54E3-41D0-913C-AD6A9A5FC2CB}" presName="desTx" presStyleLbl="revTx" presStyleIdx="1" presStyleCnt="8">
        <dgm:presLayoutVars/>
      </dgm:prSet>
      <dgm:spPr/>
    </dgm:pt>
    <dgm:pt modelId="{EE904632-569A-4D0A-844D-88F692058AD1}" type="pres">
      <dgm:prSet presAssocID="{91C4C575-F0BC-4E63-9BD0-CEE74BB92732}" presName="sibTrans" presStyleCnt="0"/>
      <dgm:spPr/>
    </dgm:pt>
    <dgm:pt modelId="{68758B2A-BF33-47FF-AE87-2D05F8AA0A13}" type="pres">
      <dgm:prSet presAssocID="{95890546-3BC9-40F1-B768-B22364FD35D8}" presName="compNode" presStyleCnt="0"/>
      <dgm:spPr/>
    </dgm:pt>
    <dgm:pt modelId="{6B79543C-0BB6-4683-B270-3C2FFDE195FD}" type="pres">
      <dgm:prSet presAssocID="{95890546-3BC9-40F1-B768-B22364FD35D8}" presName="bgRect" presStyleLbl="bgShp" presStyleIdx="1" presStyleCnt="4"/>
      <dgm:spPr/>
    </dgm:pt>
    <dgm:pt modelId="{B3B7073E-B232-43DD-9D64-A9F457CEA9CA}" type="pres">
      <dgm:prSet presAssocID="{95890546-3BC9-40F1-B768-B22364FD35D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lask"/>
        </a:ext>
      </dgm:extLst>
    </dgm:pt>
    <dgm:pt modelId="{17EE3E67-C0F1-4A23-A8EC-BFF33481055C}" type="pres">
      <dgm:prSet presAssocID="{95890546-3BC9-40F1-B768-B22364FD35D8}" presName="spaceRect" presStyleCnt="0"/>
      <dgm:spPr/>
    </dgm:pt>
    <dgm:pt modelId="{19613C7C-4ED3-488E-854C-92621B6A8AB6}" type="pres">
      <dgm:prSet presAssocID="{95890546-3BC9-40F1-B768-B22364FD35D8}" presName="parTx" presStyleLbl="revTx" presStyleIdx="2" presStyleCnt="8">
        <dgm:presLayoutVars>
          <dgm:chMax val="0"/>
          <dgm:chPref val="0"/>
        </dgm:presLayoutVars>
      </dgm:prSet>
      <dgm:spPr/>
    </dgm:pt>
    <dgm:pt modelId="{BF1BF3D3-B0B2-4007-BDAD-C587843F15E7}" type="pres">
      <dgm:prSet presAssocID="{95890546-3BC9-40F1-B768-B22364FD35D8}" presName="desTx" presStyleLbl="revTx" presStyleIdx="3" presStyleCnt="8">
        <dgm:presLayoutVars/>
      </dgm:prSet>
      <dgm:spPr/>
    </dgm:pt>
    <dgm:pt modelId="{3D9E71E4-85EC-4BA9-BCDA-5F059E05FAC6}" type="pres">
      <dgm:prSet presAssocID="{49C9695E-EC7F-4FCD-8C83-56657F47FB52}" presName="sibTrans" presStyleCnt="0"/>
      <dgm:spPr/>
    </dgm:pt>
    <dgm:pt modelId="{9522DDF6-6A54-4E5B-B239-F639A9719003}" type="pres">
      <dgm:prSet presAssocID="{19500325-CAF5-4264-BD2F-74530D95A7F2}" presName="compNode" presStyleCnt="0"/>
      <dgm:spPr/>
    </dgm:pt>
    <dgm:pt modelId="{BAEE9CD7-BD6D-45BC-A12C-A6BAE5DCBE04}" type="pres">
      <dgm:prSet presAssocID="{19500325-CAF5-4264-BD2F-74530D95A7F2}" presName="bgRect" presStyleLbl="bgShp" presStyleIdx="2" presStyleCnt="4"/>
      <dgm:spPr/>
    </dgm:pt>
    <dgm:pt modelId="{6975BE15-C175-4506-B30A-748A1BC0B93B}" type="pres">
      <dgm:prSet presAssocID="{19500325-CAF5-4264-BD2F-74530D95A7F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at"/>
        </a:ext>
      </dgm:extLst>
    </dgm:pt>
    <dgm:pt modelId="{5CE0560A-2CDE-42E7-9AD8-296660DEE1BF}" type="pres">
      <dgm:prSet presAssocID="{19500325-CAF5-4264-BD2F-74530D95A7F2}" presName="spaceRect" presStyleCnt="0"/>
      <dgm:spPr/>
    </dgm:pt>
    <dgm:pt modelId="{D86C1FE3-1D57-476D-BB12-7D683F5A589F}" type="pres">
      <dgm:prSet presAssocID="{19500325-CAF5-4264-BD2F-74530D95A7F2}" presName="parTx" presStyleLbl="revTx" presStyleIdx="4" presStyleCnt="8">
        <dgm:presLayoutVars>
          <dgm:chMax val="0"/>
          <dgm:chPref val="0"/>
        </dgm:presLayoutVars>
      </dgm:prSet>
      <dgm:spPr/>
    </dgm:pt>
    <dgm:pt modelId="{34E5C811-8CC1-47FE-A0CF-F79620DCD088}" type="pres">
      <dgm:prSet presAssocID="{19500325-CAF5-4264-BD2F-74530D95A7F2}" presName="desTx" presStyleLbl="revTx" presStyleIdx="5" presStyleCnt="8">
        <dgm:presLayoutVars/>
      </dgm:prSet>
      <dgm:spPr/>
    </dgm:pt>
    <dgm:pt modelId="{6FA02B80-6416-4B6D-81B1-9C9E66DA64EB}" type="pres">
      <dgm:prSet presAssocID="{E3981FDA-AA5B-417A-AC2F-8B792BCFA88A}" presName="sibTrans" presStyleCnt="0"/>
      <dgm:spPr/>
    </dgm:pt>
    <dgm:pt modelId="{37CE38A0-C5C0-4A73-B1E3-6D09B1EE7D9B}" type="pres">
      <dgm:prSet presAssocID="{9B14682E-FA2F-4ABE-8A99-41BBB4AD2370}" presName="compNode" presStyleCnt="0"/>
      <dgm:spPr/>
    </dgm:pt>
    <dgm:pt modelId="{30B4209A-1900-4419-B51F-987BF75503E6}" type="pres">
      <dgm:prSet presAssocID="{9B14682E-FA2F-4ABE-8A99-41BBB4AD2370}" presName="bgRect" presStyleLbl="bgShp" presStyleIdx="3" presStyleCnt="4"/>
      <dgm:spPr/>
    </dgm:pt>
    <dgm:pt modelId="{3B7D5CBB-A148-4741-A866-C7AA8AE23A5F}" type="pres">
      <dgm:prSet presAssocID="{9B14682E-FA2F-4ABE-8A99-41BBB4AD237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ar chart"/>
        </a:ext>
      </dgm:extLst>
    </dgm:pt>
    <dgm:pt modelId="{F7CFA729-16E3-4DF1-BD81-A0512CC7E500}" type="pres">
      <dgm:prSet presAssocID="{9B14682E-FA2F-4ABE-8A99-41BBB4AD2370}" presName="spaceRect" presStyleCnt="0"/>
      <dgm:spPr/>
    </dgm:pt>
    <dgm:pt modelId="{EF8EF114-0C80-4751-B17F-1AF8BFB7BFCB}" type="pres">
      <dgm:prSet presAssocID="{9B14682E-FA2F-4ABE-8A99-41BBB4AD2370}" presName="parTx" presStyleLbl="revTx" presStyleIdx="6" presStyleCnt="8">
        <dgm:presLayoutVars>
          <dgm:chMax val="0"/>
          <dgm:chPref val="0"/>
        </dgm:presLayoutVars>
      </dgm:prSet>
      <dgm:spPr/>
    </dgm:pt>
    <dgm:pt modelId="{E04A9AF5-A8F2-4F8D-9723-8190EED700C9}" type="pres">
      <dgm:prSet presAssocID="{9B14682E-FA2F-4ABE-8A99-41BBB4AD2370}" presName="desTx" presStyleLbl="revTx" presStyleIdx="7" presStyleCnt="8">
        <dgm:presLayoutVars/>
      </dgm:prSet>
      <dgm:spPr/>
    </dgm:pt>
  </dgm:ptLst>
  <dgm:cxnLst>
    <dgm:cxn modelId="{7D40040D-467B-4656-9607-9DAE1FD02A84}" srcId="{9B14682E-FA2F-4ABE-8A99-41BBB4AD2370}" destId="{AA64E19C-1FBE-4B14-BDAE-C135E18A4296}" srcOrd="1" destOrd="0" parTransId="{B8893962-31C9-4A1B-8DE4-2BD19C9D79A2}" sibTransId="{22FD0BC2-7E20-4C88-A1C6-E303F900DF7E}"/>
    <dgm:cxn modelId="{83DDFE1E-44A8-49C5-9327-DDE185D10AA4}" srcId="{9B14682E-FA2F-4ABE-8A99-41BBB4AD2370}" destId="{9DC1143B-B847-4AC6-895A-297E680273F1}" srcOrd="0" destOrd="0" parTransId="{93775F53-ED44-4744-83D9-0E798E5A3113}" sibTransId="{ADB6A433-D967-4539-9C58-EC1E8C123F98}"/>
    <dgm:cxn modelId="{393BB933-D874-4D66-BD92-81CA1434FF05}" srcId="{19500325-CAF5-4264-BD2F-74530D95A7F2}" destId="{B27BCEA7-12B6-47D9-8B85-DE6C7A23D4F1}" srcOrd="1" destOrd="0" parTransId="{50EA31ED-ACEB-4C04-91D1-653015A17DAD}" sibTransId="{C72B1F77-BA71-477F-8901-D0968791F2D3}"/>
    <dgm:cxn modelId="{BC06F636-2B04-46F1-915F-E2B534735C1C}" type="presOf" srcId="{974AA383-ACCF-40AD-B187-99BB1E8B08CD}" destId="{3A7C1A30-C78F-455C-9DEB-19669E1F8575}" srcOrd="0" destOrd="0" presId="urn:microsoft.com/office/officeart/2018/2/layout/IconVerticalSolidList"/>
    <dgm:cxn modelId="{57B90D37-EEF6-4120-9770-38CCC28B491B}" srcId="{C0475E16-6977-44F2-BDE9-B93E09C90E02}" destId="{19500325-CAF5-4264-BD2F-74530D95A7F2}" srcOrd="2" destOrd="0" parTransId="{0439B1D2-97CD-4967-BF4F-383653C1B7EA}" sibTransId="{E3981FDA-AA5B-417A-AC2F-8B792BCFA88A}"/>
    <dgm:cxn modelId="{8F2FEF60-938F-4171-9E2E-50CE0FAB7ADF}" type="presOf" srcId="{C0475E16-6977-44F2-BDE9-B93E09C90E02}" destId="{AD3930B3-06CC-48C3-9183-0A39F132A1B9}" srcOrd="0" destOrd="0" presId="urn:microsoft.com/office/officeart/2018/2/layout/IconVerticalSolidList"/>
    <dgm:cxn modelId="{A1598B68-5698-427F-B707-C1E0FDD5A668}" srcId="{C0475E16-6977-44F2-BDE9-B93E09C90E02}" destId="{95890546-3BC9-40F1-B768-B22364FD35D8}" srcOrd="1" destOrd="0" parTransId="{941D33D0-5733-475F-B8B9-EA7F7AA3F2AA}" sibTransId="{49C9695E-EC7F-4FCD-8C83-56657F47FB52}"/>
    <dgm:cxn modelId="{62CF1656-50E4-4186-8753-A06B8BAA20A5}" type="presOf" srcId="{9DF43562-368C-4DC4-8272-45324502B2CC}" destId="{34E5C811-8CC1-47FE-A0CF-F79620DCD088}" srcOrd="0" destOrd="0" presId="urn:microsoft.com/office/officeart/2018/2/layout/IconVerticalSolidList"/>
    <dgm:cxn modelId="{3F663F76-5A90-48C0-9A32-E5956792D5EA}" srcId="{95890546-3BC9-40F1-B768-B22364FD35D8}" destId="{7B2E5968-5FCE-4A5A-9BF2-4D1A9B8E2B2C}" srcOrd="1" destOrd="0" parTransId="{E856B46F-261E-4254-9EBA-4A8D9FAA0480}" sibTransId="{678B3081-372B-41AD-A017-A38CF9F525B9}"/>
    <dgm:cxn modelId="{3D8AE476-41CE-4B8D-81F1-E50C0CB0FEA4}" type="presOf" srcId="{9D7AAAED-54E3-41D0-913C-AD6A9A5FC2CB}" destId="{803E6003-0520-4B39-96CC-17B44FD80274}" srcOrd="0" destOrd="0" presId="urn:microsoft.com/office/officeart/2018/2/layout/IconVerticalSolidList"/>
    <dgm:cxn modelId="{0B7C7477-F483-41D6-ABA2-D6AED036B7FF}" srcId="{19500325-CAF5-4264-BD2F-74530D95A7F2}" destId="{9DF43562-368C-4DC4-8272-45324502B2CC}" srcOrd="0" destOrd="0" parTransId="{CD8AB87A-BAC7-42BE-A5B3-468B53AB744D}" sibTransId="{D5D0658E-2EB5-4317-8DC6-59A223B7FBC5}"/>
    <dgm:cxn modelId="{D612AB99-7651-467C-8102-6D44F4F3D6DD}" type="presOf" srcId="{9DC1143B-B847-4AC6-895A-297E680273F1}" destId="{E04A9AF5-A8F2-4F8D-9723-8190EED700C9}" srcOrd="0" destOrd="0" presId="urn:microsoft.com/office/officeart/2018/2/layout/IconVerticalSolidList"/>
    <dgm:cxn modelId="{8F04D29B-9696-421C-A1C5-B81DF5961F36}" srcId="{9D7AAAED-54E3-41D0-913C-AD6A9A5FC2CB}" destId="{238F4CB4-C623-4507-8B9E-CE6A84299E9F}" srcOrd="1" destOrd="0" parTransId="{77DC5897-5780-4601-B6C1-A94304E15429}" sibTransId="{F175BA2A-B4D4-4E15-BFBE-44703806C4D9}"/>
    <dgm:cxn modelId="{9B99829F-22B6-4A70-9441-E57FB3115BCF}" srcId="{95890546-3BC9-40F1-B768-B22364FD35D8}" destId="{556D52A7-9AB9-4591-9063-11C9CCF3378C}" srcOrd="0" destOrd="0" parTransId="{61F89D9B-0615-4FA8-BD66-622E07D8D81C}" sibTransId="{E7511958-40C1-442C-8D83-1C28EBE5BB8D}"/>
    <dgm:cxn modelId="{B6055BA4-08EB-4B54-9EBC-951810708C38}" type="presOf" srcId="{556D52A7-9AB9-4591-9063-11C9CCF3378C}" destId="{BF1BF3D3-B0B2-4007-BDAD-C587843F15E7}" srcOrd="0" destOrd="0" presId="urn:microsoft.com/office/officeart/2018/2/layout/IconVerticalSolidList"/>
    <dgm:cxn modelId="{E240B5B0-C15E-4795-BA41-C38E15E744AD}" type="presOf" srcId="{7B2E5968-5FCE-4A5A-9BF2-4D1A9B8E2B2C}" destId="{BF1BF3D3-B0B2-4007-BDAD-C587843F15E7}" srcOrd="0" destOrd="1" presId="urn:microsoft.com/office/officeart/2018/2/layout/IconVerticalSolidList"/>
    <dgm:cxn modelId="{8D23C3B5-8BFD-4C2F-B317-3F5E2E492852}" type="presOf" srcId="{9B14682E-FA2F-4ABE-8A99-41BBB4AD2370}" destId="{EF8EF114-0C80-4751-B17F-1AF8BFB7BFCB}" srcOrd="0" destOrd="0" presId="urn:microsoft.com/office/officeart/2018/2/layout/IconVerticalSolidList"/>
    <dgm:cxn modelId="{33385DC1-470B-45B3-8152-DE1AA5887BDC}" type="presOf" srcId="{238F4CB4-C623-4507-8B9E-CE6A84299E9F}" destId="{3A7C1A30-C78F-455C-9DEB-19669E1F8575}" srcOrd="0" destOrd="1" presId="urn:microsoft.com/office/officeart/2018/2/layout/IconVerticalSolidList"/>
    <dgm:cxn modelId="{A7654DC3-89AF-4D7F-9552-FEFA44B6B1C6}" type="presOf" srcId="{B27BCEA7-12B6-47D9-8B85-DE6C7A23D4F1}" destId="{34E5C811-8CC1-47FE-A0CF-F79620DCD088}" srcOrd="0" destOrd="1" presId="urn:microsoft.com/office/officeart/2018/2/layout/IconVerticalSolidList"/>
    <dgm:cxn modelId="{D7D482C5-0CDD-4CA7-886A-01822AC8895A}" srcId="{9D7AAAED-54E3-41D0-913C-AD6A9A5FC2CB}" destId="{974AA383-ACCF-40AD-B187-99BB1E8B08CD}" srcOrd="0" destOrd="0" parTransId="{AAC2D50A-6EAF-49F4-BE49-66BD1B35FDBF}" sibTransId="{ACD3AD3B-EB1B-456F-BA4B-B45647903333}"/>
    <dgm:cxn modelId="{53E40DCE-8A67-4764-B7F6-101741519329}" type="presOf" srcId="{19500325-CAF5-4264-BD2F-74530D95A7F2}" destId="{D86C1FE3-1D57-476D-BB12-7D683F5A589F}" srcOrd="0" destOrd="0" presId="urn:microsoft.com/office/officeart/2018/2/layout/IconVerticalSolidList"/>
    <dgm:cxn modelId="{ACD677DE-B58E-4711-8F87-FE1E16A8DB7F}" type="presOf" srcId="{95890546-3BC9-40F1-B768-B22364FD35D8}" destId="{19613C7C-4ED3-488E-854C-92621B6A8AB6}" srcOrd="0" destOrd="0" presId="urn:microsoft.com/office/officeart/2018/2/layout/IconVerticalSolidList"/>
    <dgm:cxn modelId="{EAB80DE1-9C22-4B0D-8657-6BF7F995C24E}" srcId="{C0475E16-6977-44F2-BDE9-B93E09C90E02}" destId="{9B14682E-FA2F-4ABE-8A99-41BBB4AD2370}" srcOrd="3" destOrd="0" parTransId="{834D60CF-9324-487D-A8C0-5027F8570C29}" sibTransId="{57A8C2CB-1922-499D-9136-E7EACF05EA38}"/>
    <dgm:cxn modelId="{98D7C1EE-F83F-438F-B7B1-F5A032AE105B}" type="presOf" srcId="{AA64E19C-1FBE-4B14-BDAE-C135E18A4296}" destId="{E04A9AF5-A8F2-4F8D-9723-8190EED700C9}" srcOrd="0" destOrd="1" presId="urn:microsoft.com/office/officeart/2018/2/layout/IconVerticalSolidList"/>
    <dgm:cxn modelId="{E9412FFC-1388-4B05-943D-82E188648F53}" srcId="{C0475E16-6977-44F2-BDE9-B93E09C90E02}" destId="{9D7AAAED-54E3-41D0-913C-AD6A9A5FC2CB}" srcOrd="0" destOrd="0" parTransId="{F6AD33D7-F93A-4C2B-AC59-5CB28957B328}" sibTransId="{91C4C575-F0BC-4E63-9BD0-CEE74BB92732}"/>
    <dgm:cxn modelId="{56D5631D-CFCE-42B6-9453-FB34838010B9}" type="presParOf" srcId="{AD3930B3-06CC-48C3-9183-0A39F132A1B9}" destId="{9B26C5AB-2712-4690-BE06-484CF8E522BD}" srcOrd="0" destOrd="0" presId="urn:microsoft.com/office/officeart/2018/2/layout/IconVerticalSolidList"/>
    <dgm:cxn modelId="{619F4C00-D498-4783-956C-1CC948CB5FFB}" type="presParOf" srcId="{9B26C5AB-2712-4690-BE06-484CF8E522BD}" destId="{D50716B1-9BC3-4014-BE26-3ADDDAD2A1D1}" srcOrd="0" destOrd="0" presId="urn:microsoft.com/office/officeart/2018/2/layout/IconVerticalSolidList"/>
    <dgm:cxn modelId="{4E2785D3-3EAB-4C03-9F66-223A72D5E39C}" type="presParOf" srcId="{9B26C5AB-2712-4690-BE06-484CF8E522BD}" destId="{C5BCF02D-D242-41E2-8377-E4E0AE3EA5ED}" srcOrd="1" destOrd="0" presId="urn:microsoft.com/office/officeart/2018/2/layout/IconVerticalSolidList"/>
    <dgm:cxn modelId="{E958D0DE-A82C-4002-A8A4-6CD4AA851DC7}" type="presParOf" srcId="{9B26C5AB-2712-4690-BE06-484CF8E522BD}" destId="{35C31395-478A-4A5D-A885-2A534E4B907C}" srcOrd="2" destOrd="0" presId="urn:microsoft.com/office/officeart/2018/2/layout/IconVerticalSolidList"/>
    <dgm:cxn modelId="{A78D2F82-1739-4488-B36C-F53EDC2AFB17}" type="presParOf" srcId="{9B26C5AB-2712-4690-BE06-484CF8E522BD}" destId="{803E6003-0520-4B39-96CC-17B44FD80274}" srcOrd="3" destOrd="0" presId="urn:microsoft.com/office/officeart/2018/2/layout/IconVerticalSolidList"/>
    <dgm:cxn modelId="{A858C405-EDA0-4708-B3D2-F22D5EDA7AE0}" type="presParOf" srcId="{9B26C5AB-2712-4690-BE06-484CF8E522BD}" destId="{3A7C1A30-C78F-455C-9DEB-19669E1F8575}" srcOrd="4" destOrd="0" presId="urn:microsoft.com/office/officeart/2018/2/layout/IconVerticalSolidList"/>
    <dgm:cxn modelId="{8453F84C-728E-4BBD-A96D-B65090FEFDD4}" type="presParOf" srcId="{AD3930B3-06CC-48C3-9183-0A39F132A1B9}" destId="{EE904632-569A-4D0A-844D-88F692058AD1}" srcOrd="1" destOrd="0" presId="urn:microsoft.com/office/officeart/2018/2/layout/IconVerticalSolidList"/>
    <dgm:cxn modelId="{4381758D-FC5C-460B-A818-A923C33E0681}" type="presParOf" srcId="{AD3930B3-06CC-48C3-9183-0A39F132A1B9}" destId="{68758B2A-BF33-47FF-AE87-2D05F8AA0A13}" srcOrd="2" destOrd="0" presId="urn:microsoft.com/office/officeart/2018/2/layout/IconVerticalSolidList"/>
    <dgm:cxn modelId="{243AEE53-503F-4DAA-9DCA-E7FFC7E56878}" type="presParOf" srcId="{68758B2A-BF33-47FF-AE87-2D05F8AA0A13}" destId="{6B79543C-0BB6-4683-B270-3C2FFDE195FD}" srcOrd="0" destOrd="0" presId="urn:microsoft.com/office/officeart/2018/2/layout/IconVerticalSolidList"/>
    <dgm:cxn modelId="{DAD27880-9E19-434E-BD30-3F62A007388B}" type="presParOf" srcId="{68758B2A-BF33-47FF-AE87-2D05F8AA0A13}" destId="{B3B7073E-B232-43DD-9D64-A9F457CEA9CA}" srcOrd="1" destOrd="0" presId="urn:microsoft.com/office/officeart/2018/2/layout/IconVerticalSolidList"/>
    <dgm:cxn modelId="{360739C8-E31B-4804-8421-8506C051D7A5}" type="presParOf" srcId="{68758B2A-BF33-47FF-AE87-2D05F8AA0A13}" destId="{17EE3E67-C0F1-4A23-A8EC-BFF33481055C}" srcOrd="2" destOrd="0" presId="urn:microsoft.com/office/officeart/2018/2/layout/IconVerticalSolidList"/>
    <dgm:cxn modelId="{126C4F54-5A27-471B-8B1C-8806BEBF67A3}" type="presParOf" srcId="{68758B2A-BF33-47FF-AE87-2D05F8AA0A13}" destId="{19613C7C-4ED3-488E-854C-92621B6A8AB6}" srcOrd="3" destOrd="0" presId="urn:microsoft.com/office/officeart/2018/2/layout/IconVerticalSolidList"/>
    <dgm:cxn modelId="{2CD4D0CB-AD04-45D7-B798-9C5A19382F55}" type="presParOf" srcId="{68758B2A-BF33-47FF-AE87-2D05F8AA0A13}" destId="{BF1BF3D3-B0B2-4007-BDAD-C587843F15E7}" srcOrd="4" destOrd="0" presId="urn:microsoft.com/office/officeart/2018/2/layout/IconVerticalSolidList"/>
    <dgm:cxn modelId="{5917E5D9-57F4-4F35-A717-7F3DC75D59E7}" type="presParOf" srcId="{AD3930B3-06CC-48C3-9183-0A39F132A1B9}" destId="{3D9E71E4-85EC-4BA9-BCDA-5F059E05FAC6}" srcOrd="3" destOrd="0" presId="urn:microsoft.com/office/officeart/2018/2/layout/IconVerticalSolidList"/>
    <dgm:cxn modelId="{23832B1B-AD02-4550-AC19-3CFAD1950EA5}" type="presParOf" srcId="{AD3930B3-06CC-48C3-9183-0A39F132A1B9}" destId="{9522DDF6-6A54-4E5B-B239-F639A9719003}" srcOrd="4" destOrd="0" presId="urn:microsoft.com/office/officeart/2018/2/layout/IconVerticalSolidList"/>
    <dgm:cxn modelId="{677AA52D-4233-47FE-B6E3-A1D0105B0BAC}" type="presParOf" srcId="{9522DDF6-6A54-4E5B-B239-F639A9719003}" destId="{BAEE9CD7-BD6D-45BC-A12C-A6BAE5DCBE04}" srcOrd="0" destOrd="0" presId="urn:microsoft.com/office/officeart/2018/2/layout/IconVerticalSolidList"/>
    <dgm:cxn modelId="{48E47F0C-37AE-4A6F-8AE8-5FF31EF7DFED}" type="presParOf" srcId="{9522DDF6-6A54-4E5B-B239-F639A9719003}" destId="{6975BE15-C175-4506-B30A-748A1BC0B93B}" srcOrd="1" destOrd="0" presId="urn:microsoft.com/office/officeart/2018/2/layout/IconVerticalSolidList"/>
    <dgm:cxn modelId="{3629917A-0875-4A18-9C92-412B9C11C681}" type="presParOf" srcId="{9522DDF6-6A54-4E5B-B239-F639A9719003}" destId="{5CE0560A-2CDE-42E7-9AD8-296660DEE1BF}" srcOrd="2" destOrd="0" presId="urn:microsoft.com/office/officeart/2018/2/layout/IconVerticalSolidList"/>
    <dgm:cxn modelId="{B6CD0743-CF94-4459-A581-175B093EB5E5}" type="presParOf" srcId="{9522DDF6-6A54-4E5B-B239-F639A9719003}" destId="{D86C1FE3-1D57-476D-BB12-7D683F5A589F}" srcOrd="3" destOrd="0" presId="urn:microsoft.com/office/officeart/2018/2/layout/IconVerticalSolidList"/>
    <dgm:cxn modelId="{808F14DD-8E2F-4DD4-842A-23FCD61F8B82}" type="presParOf" srcId="{9522DDF6-6A54-4E5B-B239-F639A9719003}" destId="{34E5C811-8CC1-47FE-A0CF-F79620DCD088}" srcOrd="4" destOrd="0" presId="urn:microsoft.com/office/officeart/2018/2/layout/IconVerticalSolidList"/>
    <dgm:cxn modelId="{AA97BB84-F76D-4827-A723-98E6C8862A07}" type="presParOf" srcId="{AD3930B3-06CC-48C3-9183-0A39F132A1B9}" destId="{6FA02B80-6416-4B6D-81B1-9C9E66DA64EB}" srcOrd="5" destOrd="0" presId="urn:microsoft.com/office/officeart/2018/2/layout/IconVerticalSolidList"/>
    <dgm:cxn modelId="{80B9C289-9A97-4C17-90B0-0310CA7C3E0E}" type="presParOf" srcId="{AD3930B3-06CC-48C3-9183-0A39F132A1B9}" destId="{37CE38A0-C5C0-4A73-B1E3-6D09B1EE7D9B}" srcOrd="6" destOrd="0" presId="urn:microsoft.com/office/officeart/2018/2/layout/IconVerticalSolidList"/>
    <dgm:cxn modelId="{324035F4-7F0D-49BA-97B7-4579891056EA}" type="presParOf" srcId="{37CE38A0-C5C0-4A73-B1E3-6D09B1EE7D9B}" destId="{30B4209A-1900-4419-B51F-987BF75503E6}" srcOrd="0" destOrd="0" presId="urn:microsoft.com/office/officeart/2018/2/layout/IconVerticalSolidList"/>
    <dgm:cxn modelId="{AED29FCA-7AE0-4FE6-BB65-320047C8BF5E}" type="presParOf" srcId="{37CE38A0-C5C0-4A73-B1E3-6D09B1EE7D9B}" destId="{3B7D5CBB-A148-4741-A866-C7AA8AE23A5F}" srcOrd="1" destOrd="0" presId="urn:microsoft.com/office/officeart/2018/2/layout/IconVerticalSolidList"/>
    <dgm:cxn modelId="{5D16A387-3119-42AA-872D-55D948881FE2}" type="presParOf" srcId="{37CE38A0-C5C0-4A73-B1E3-6D09B1EE7D9B}" destId="{F7CFA729-16E3-4DF1-BD81-A0512CC7E500}" srcOrd="2" destOrd="0" presId="urn:microsoft.com/office/officeart/2018/2/layout/IconVerticalSolidList"/>
    <dgm:cxn modelId="{49568910-C135-4737-9583-F9569F34BE55}" type="presParOf" srcId="{37CE38A0-C5C0-4A73-B1E3-6D09B1EE7D9B}" destId="{EF8EF114-0C80-4751-B17F-1AF8BFB7BFCB}" srcOrd="3" destOrd="0" presId="urn:microsoft.com/office/officeart/2018/2/layout/IconVerticalSolidList"/>
    <dgm:cxn modelId="{256380AB-C219-4D57-875B-B7928A2987EC}" type="presParOf" srcId="{37CE38A0-C5C0-4A73-B1E3-6D09B1EE7D9B}" destId="{E04A9AF5-A8F2-4F8D-9723-8190EED700C9}"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907589-EDF4-469B-91D3-1D26A04A0637}">
      <dsp:nvSpPr>
        <dsp:cNvPr id="0" name=""/>
        <dsp:cNvSpPr/>
      </dsp:nvSpPr>
      <dsp:spPr>
        <a:xfrm>
          <a:off x="0" y="424058"/>
          <a:ext cx="5181600" cy="17184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The goal of receptor models is to solve the chemical mass balance between measured species concentrations and source profiles. </a:t>
          </a:r>
          <a:endParaRPr lang="en-US" sz="2000" kern="1200" dirty="0"/>
        </a:p>
      </dsp:txBody>
      <dsp:txXfrm>
        <a:off x="83887" y="507945"/>
        <a:ext cx="5013826" cy="1550663"/>
      </dsp:txXfrm>
    </dsp:sp>
    <dsp:sp modelId="{D2D4FFC8-9E68-4983-833B-029DE45138A5}">
      <dsp:nvSpPr>
        <dsp:cNvPr id="0" name=""/>
        <dsp:cNvSpPr/>
      </dsp:nvSpPr>
      <dsp:spPr>
        <a:xfrm>
          <a:off x="0" y="2200095"/>
          <a:ext cx="5181600" cy="17271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Common factor analysis methods used include Principal Component Analysis (PCA), Unmix, Target Transformation Factor Analysis (TTFA), </a:t>
          </a:r>
          <a:r>
            <a:rPr lang="en-GB" sz="2000" b="1" kern="1200" dirty="0"/>
            <a:t>Positive Matrix Factorization and Multilinear Engine (PMF - ME</a:t>
          </a:r>
          <a:r>
            <a:rPr lang="en-GB" sz="2000" kern="1200" dirty="0"/>
            <a:t>). </a:t>
          </a:r>
          <a:endParaRPr lang="en-US" sz="2000" kern="1200" dirty="0"/>
        </a:p>
      </dsp:txBody>
      <dsp:txXfrm>
        <a:off x="84314" y="2284409"/>
        <a:ext cx="5012972" cy="15585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716B1-9BC3-4014-BE26-3ADDDAD2A1D1}">
      <dsp:nvSpPr>
        <dsp:cNvPr id="0" name=""/>
        <dsp:cNvSpPr/>
      </dsp:nvSpPr>
      <dsp:spPr>
        <a:xfrm>
          <a:off x="0" y="3928"/>
          <a:ext cx="7766957" cy="914416"/>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BCF02D-D242-41E2-8377-E4E0AE3EA5ED}">
      <dsp:nvSpPr>
        <dsp:cNvPr id="0" name=""/>
        <dsp:cNvSpPr/>
      </dsp:nvSpPr>
      <dsp:spPr>
        <a:xfrm>
          <a:off x="276611" y="209672"/>
          <a:ext cx="502929" cy="5029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3E6003-0520-4B39-96CC-17B44FD80274}">
      <dsp:nvSpPr>
        <dsp:cNvPr id="0" name=""/>
        <dsp:cNvSpPr/>
      </dsp:nvSpPr>
      <dsp:spPr>
        <a:xfrm>
          <a:off x="1056151" y="3928"/>
          <a:ext cx="3495130"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889000">
            <a:lnSpc>
              <a:spcPct val="100000"/>
            </a:lnSpc>
            <a:spcBef>
              <a:spcPct val="0"/>
            </a:spcBef>
            <a:spcAft>
              <a:spcPct val="35000"/>
            </a:spcAft>
            <a:buNone/>
          </a:pPr>
          <a:r>
            <a:rPr lang="en-GB" sz="2000" kern="1200" dirty="0"/>
            <a:t>Selection of representative receptors/monitoring sites</a:t>
          </a:r>
        </a:p>
      </dsp:txBody>
      <dsp:txXfrm>
        <a:off x="1056151" y="3928"/>
        <a:ext cx="3495130" cy="914416"/>
      </dsp:txXfrm>
    </dsp:sp>
    <dsp:sp modelId="{3A7C1A30-C78F-455C-9DEB-19669E1F8575}">
      <dsp:nvSpPr>
        <dsp:cNvPr id="0" name=""/>
        <dsp:cNvSpPr/>
      </dsp:nvSpPr>
      <dsp:spPr>
        <a:xfrm>
          <a:off x="4551282" y="3928"/>
          <a:ext cx="3214642"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488950">
            <a:lnSpc>
              <a:spcPct val="100000"/>
            </a:lnSpc>
            <a:spcBef>
              <a:spcPct val="0"/>
            </a:spcBef>
            <a:spcAft>
              <a:spcPct val="35000"/>
            </a:spcAft>
            <a:buNone/>
          </a:pPr>
          <a:r>
            <a:rPr lang="en-GB" sz="1100" kern="1200" dirty="0"/>
            <a:t>2 Permanent  sites - 24 hour interval, 365 days (&gt; 90% coverage over the year)  </a:t>
          </a:r>
        </a:p>
        <a:p>
          <a:pPr marL="0" lvl="0" indent="0" algn="l" defTabSz="488950">
            <a:lnSpc>
              <a:spcPct val="100000"/>
            </a:lnSpc>
            <a:spcBef>
              <a:spcPct val="0"/>
            </a:spcBef>
            <a:spcAft>
              <a:spcPct val="35000"/>
            </a:spcAft>
            <a:buNone/>
          </a:pPr>
          <a:r>
            <a:rPr lang="en-GB" sz="1100" kern="1200" dirty="0"/>
            <a:t>3 indicative 3 sites - 24 hours interval, 14 consecutive days per season or 56 days per year</a:t>
          </a:r>
        </a:p>
      </dsp:txBody>
      <dsp:txXfrm>
        <a:off x="4551282" y="3928"/>
        <a:ext cx="3214642" cy="914416"/>
      </dsp:txXfrm>
    </dsp:sp>
    <dsp:sp modelId="{6B79543C-0BB6-4683-B270-3C2FFDE195FD}">
      <dsp:nvSpPr>
        <dsp:cNvPr id="0" name=""/>
        <dsp:cNvSpPr/>
      </dsp:nvSpPr>
      <dsp:spPr>
        <a:xfrm>
          <a:off x="0" y="1146949"/>
          <a:ext cx="7766957" cy="914416"/>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B7073E-B232-43DD-9D64-A9F457CEA9CA}">
      <dsp:nvSpPr>
        <dsp:cNvPr id="0" name=""/>
        <dsp:cNvSpPr/>
      </dsp:nvSpPr>
      <dsp:spPr>
        <a:xfrm>
          <a:off x="276611" y="1352693"/>
          <a:ext cx="502929" cy="5029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613C7C-4ED3-488E-854C-92621B6A8AB6}">
      <dsp:nvSpPr>
        <dsp:cNvPr id="0" name=""/>
        <dsp:cNvSpPr/>
      </dsp:nvSpPr>
      <dsp:spPr>
        <a:xfrm>
          <a:off x="1056151" y="1146949"/>
          <a:ext cx="3495130"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889000">
            <a:lnSpc>
              <a:spcPct val="100000"/>
            </a:lnSpc>
            <a:spcBef>
              <a:spcPct val="0"/>
            </a:spcBef>
            <a:spcAft>
              <a:spcPct val="35000"/>
            </a:spcAft>
            <a:buNone/>
          </a:pPr>
          <a:r>
            <a:rPr lang="en-GB" sz="2000" kern="1200" dirty="0"/>
            <a:t>Sampling + Chemical speciation </a:t>
          </a:r>
        </a:p>
      </dsp:txBody>
      <dsp:txXfrm>
        <a:off x="1056151" y="1146949"/>
        <a:ext cx="3495130" cy="914416"/>
      </dsp:txXfrm>
    </dsp:sp>
    <dsp:sp modelId="{BF1BF3D3-B0B2-4007-BDAD-C587843F15E7}">
      <dsp:nvSpPr>
        <dsp:cNvPr id="0" name=""/>
        <dsp:cNvSpPr/>
      </dsp:nvSpPr>
      <dsp:spPr>
        <a:xfrm>
          <a:off x="4551282" y="1146949"/>
          <a:ext cx="3214642"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488950">
            <a:lnSpc>
              <a:spcPct val="100000"/>
            </a:lnSpc>
            <a:spcBef>
              <a:spcPct val="0"/>
            </a:spcBef>
            <a:spcAft>
              <a:spcPct val="35000"/>
            </a:spcAft>
            <a:buNone/>
          </a:pPr>
          <a:r>
            <a:rPr lang="en-GB" sz="1100" kern="1200" dirty="0"/>
            <a:t>Gravimetric sampling on PTFE filters in accordance with EN 12341:2014  </a:t>
          </a:r>
        </a:p>
        <a:p>
          <a:pPr marL="0" lvl="0" indent="0" algn="l" defTabSz="488950">
            <a:lnSpc>
              <a:spcPct val="100000"/>
            </a:lnSpc>
            <a:spcBef>
              <a:spcPct val="0"/>
            </a:spcBef>
            <a:spcAft>
              <a:spcPct val="35000"/>
            </a:spcAft>
            <a:buNone/>
          </a:pPr>
          <a:r>
            <a:rPr lang="en-GB" sz="1100" kern="1200" dirty="0"/>
            <a:t>Determination of chemical composition of ambient particulate matter collected on filter</a:t>
          </a:r>
        </a:p>
      </dsp:txBody>
      <dsp:txXfrm>
        <a:off x="4551282" y="1146949"/>
        <a:ext cx="3214642" cy="914416"/>
      </dsp:txXfrm>
    </dsp:sp>
    <dsp:sp modelId="{BAEE9CD7-BD6D-45BC-A12C-A6BAE5DCBE04}">
      <dsp:nvSpPr>
        <dsp:cNvPr id="0" name=""/>
        <dsp:cNvSpPr/>
      </dsp:nvSpPr>
      <dsp:spPr>
        <a:xfrm>
          <a:off x="0" y="2289971"/>
          <a:ext cx="7766957" cy="914416"/>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75BE15-C175-4506-B30A-748A1BC0B93B}">
      <dsp:nvSpPr>
        <dsp:cNvPr id="0" name=""/>
        <dsp:cNvSpPr/>
      </dsp:nvSpPr>
      <dsp:spPr>
        <a:xfrm>
          <a:off x="276611" y="2495714"/>
          <a:ext cx="502929" cy="5029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6C1FE3-1D57-476D-BB12-7D683F5A589F}">
      <dsp:nvSpPr>
        <dsp:cNvPr id="0" name=""/>
        <dsp:cNvSpPr/>
      </dsp:nvSpPr>
      <dsp:spPr>
        <a:xfrm>
          <a:off x="1056151" y="2289971"/>
          <a:ext cx="3495130"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889000">
            <a:lnSpc>
              <a:spcPct val="100000"/>
            </a:lnSpc>
            <a:spcBef>
              <a:spcPct val="0"/>
            </a:spcBef>
            <a:spcAft>
              <a:spcPct val="35000"/>
            </a:spcAft>
            <a:buNone/>
          </a:pPr>
          <a:r>
            <a:rPr lang="en-GB" sz="2000" kern="1200" dirty="0"/>
            <a:t>Construction of multivariate receptor model for all receptors </a:t>
          </a:r>
        </a:p>
      </dsp:txBody>
      <dsp:txXfrm>
        <a:off x="1056151" y="2289971"/>
        <a:ext cx="3495130" cy="914416"/>
      </dsp:txXfrm>
    </dsp:sp>
    <dsp:sp modelId="{34E5C811-8CC1-47FE-A0CF-F79620DCD088}">
      <dsp:nvSpPr>
        <dsp:cNvPr id="0" name=""/>
        <dsp:cNvSpPr/>
      </dsp:nvSpPr>
      <dsp:spPr>
        <a:xfrm>
          <a:off x="4551282" y="2289971"/>
          <a:ext cx="3214642"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488950">
            <a:lnSpc>
              <a:spcPct val="100000"/>
            </a:lnSpc>
            <a:spcBef>
              <a:spcPct val="0"/>
            </a:spcBef>
            <a:spcAft>
              <a:spcPct val="35000"/>
            </a:spcAft>
            <a:buNone/>
          </a:pPr>
          <a:r>
            <a:rPr lang="en-GB" sz="1100" kern="1200" dirty="0"/>
            <a:t>Compilation of concentrations and uncertainty data matrices </a:t>
          </a:r>
        </a:p>
        <a:p>
          <a:pPr marL="0" lvl="0" indent="0" algn="l" defTabSz="488950">
            <a:lnSpc>
              <a:spcPct val="100000"/>
            </a:lnSpc>
            <a:spcBef>
              <a:spcPct val="0"/>
            </a:spcBef>
            <a:spcAft>
              <a:spcPct val="35000"/>
            </a:spcAft>
            <a:buNone/>
          </a:pPr>
          <a:r>
            <a:rPr lang="en-GB" sz="1100" kern="1200" dirty="0"/>
            <a:t>Robust Positive Matrix Factorization (PMF)</a:t>
          </a:r>
        </a:p>
      </dsp:txBody>
      <dsp:txXfrm>
        <a:off x="4551282" y="2289971"/>
        <a:ext cx="3214642" cy="914416"/>
      </dsp:txXfrm>
    </dsp:sp>
    <dsp:sp modelId="{30B4209A-1900-4419-B51F-987BF75503E6}">
      <dsp:nvSpPr>
        <dsp:cNvPr id="0" name=""/>
        <dsp:cNvSpPr/>
      </dsp:nvSpPr>
      <dsp:spPr>
        <a:xfrm>
          <a:off x="0" y="3432992"/>
          <a:ext cx="7766957" cy="914416"/>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7D5CBB-A148-4741-A866-C7AA8AE23A5F}">
      <dsp:nvSpPr>
        <dsp:cNvPr id="0" name=""/>
        <dsp:cNvSpPr/>
      </dsp:nvSpPr>
      <dsp:spPr>
        <a:xfrm>
          <a:off x="276611" y="3638736"/>
          <a:ext cx="502929" cy="50292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8EF114-0C80-4751-B17F-1AF8BFB7BFCB}">
      <dsp:nvSpPr>
        <dsp:cNvPr id="0" name=""/>
        <dsp:cNvSpPr/>
      </dsp:nvSpPr>
      <dsp:spPr>
        <a:xfrm>
          <a:off x="1056151" y="3432992"/>
          <a:ext cx="3495130"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889000">
            <a:lnSpc>
              <a:spcPct val="100000"/>
            </a:lnSpc>
            <a:spcBef>
              <a:spcPct val="0"/>
            </a:spcBef>
            <a:spcAft>
              <a:spcPct val="35000"/>
            </a:spcAft>
            <a:buNone/>
          </a:pPr>
          <a:r>
            <a:rPr lang="en-GB" sz="2000" kern="1200" dirty="0"/>
            <a:t>Source Apportionment study drafting</a:t>
          </a:r>
        </a:p>
      </dsp:txBody>
      <dsp:txXfrm>
        <a:off x="1056151" y="3432992"/>
        <a:ext cx="3495130" cy="914416"/>
      </dsp:txXfrm>
    </dsp:sp>
    <dsp:sp modelId="{E04A9AF5-A8F2-4F8D-9723-8190EED700C9}">
      <dsp:nvSpPr>
        <dsp:cNvPr id="0" name=""/>
        <dsp:cNvSpPr/>
      </dsp:nvSpPr>
      <dsp:spPr>
        <a:xfrm>
          <a:off x="4551282" y="3432992"/>
          <a:ext cx="3214642"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488950">
            <a:lnSpc>
              <a:spcPct val="100000"/>
            </a:lnSpc>
            <a:spcBef>
              <a:spcPct val="0"/>
            </a:spcBef>
            <a:spcAft>
              <a:spcPct val="35000"/>
            </a:spcAft>
            <a:buNone/>
          </a:pPr>
          <a:r>
            <a:rPr lang="en-GB" sz="1100" kern="1200" dirty="0"/>
            <a:t>Site specifics, source inventories, source profiles, time series for pollutant of interest  </a:t>
          </a:r>
        </a:p>
        <a:p>
          <a:pPr marL="0" lvl="0" indent="0" algn="l" defTabSz="488950">
            <a:lnSpc>
              <a:spcPct val="100000"/>
            </a:lnSpc>
            <a:spcBef>
              <a:spcPct val="0"/>
            </a:spcBef>
            <a:spcAft>
              <a:spcPct val="35000"/>
            </a:spcAft>
            <a:buNone/>
          </a:pPr>
          <a:r>
            <a:rPr lang="en-GB" sz="1100" kern="1200" dirty="0"/>
            <a:t>Reporting results and methodology</a:t>
          </a:r>
        </a:p>
      </dsp:txBody>
      <dsp:txXfrm>
        <a:off x="4551282" y="3432992"/>
        <a:ext cx="3214642" cy="91441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0DA46-B8D7-489E-A855-937955A22197}" type="datetimeFigureOut">
              <a:rPr lang="en-GB" smtClean="0"/>
              <a:t>28/05/2023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FCD0F5-BD15-49FF-9324-03BF643BEEA2}" type="slidenum">
              <a:rPr lang="en-GB" smtClean="0"/>
              <a:t>‹#›</a:t>
            </a:fld>
            <a:endParaRPr lang="en-GB"/>
          </a:p>
        </p:txBody>
      </p:sp>
    </p:spTree>
    <p:extLst>
      <p:ext uri="{BB962C8B-B14F-4D97-AF65-F5344CB8AC3E}">
        <p14:creationId xmlns:p14="http://schemas.microsoft.com/office/powerpoint/2010/main" val="3601881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FCD0F5-BD15-49FF-9324-03BF643BEEA2}" type="slidenum">
              <a:rPr lang="en-GB" smtClean="0"/>
              <a:t>1</a:t>
            </a:fld>
            <a:endParaRPr lang="en-GB"/>
          </a:p>
        </p:txBody>
      </p:sp>
    </p:spTree>
    <p:extLst>
      <p:ext uri="{BB962C8B-B14F-4D97-AF65-F5344CB8AC3E}">
        <p14:creationId xmlns:p14="http://schemas.microsoft.com/office/powerpoint/2010/main" val="3234358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Elemental Carbon in PM was quantified using a Magee Scientific OT21 Optical Transmissometer </a:t>
            </a:r>
            <a:endParaRPr lang="en-GB" dirty="0"/>
          </a:p>
        </p:txBody>
      </p:sp>
      <p:sp>
        <p:nvSpPr>
          <p:cNvPr id="4" name="Slide Number Placeholder 3"/>
          <p:cNvSpPr>
            <a:spLocks noGrp="1"/>
          </p:cNvSpPr>
          <p:nvPr>
            <p:ph type="sldNum" sz="quarter" idx="5"/>
          </p:nvPr>
        </p:nvSpPr>
        <p:spPr/>
        <p:txBody>
          <a:bodyPr/>
          <a:lstStyle/>
          <a:p>
            <a:fld id="{75FCD0F5-BD15-49FF-9324-03BF643BEEA2}" type="slidenum">
              <a:rPr lang="en-GB" smtClean="0"/>
              <a:t>10</a:t>
            </a:fld>
            <a:endParaRPr lang="en-GB"/>
          </a:p>
        </p:txBody>
      </p:sp>
    </p:spTree>
    <p:extLst>
      <p:ext uri="{BB962C8B-B14F-4D97-AF65-F5344CB8AC3E}">
        <p14:creationId xmlns:p14="http://schemas.microsoft.com/office/powerpoint/2010/main" val="418008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Water-soluble ions, including sulphate (SO</a:t>
            </a:r>
            <a:r>
              <a:rPr lang="en-US" sz="1200" baseline="-25000" dirty="0"/>
              <a:t>4</a:t>
            </a:r>
            <a:r>
              <a:rPr lang="en-US" sz="1200" baseline="30000" dirty="0"/>
              <a:t>2−</a:t>
            </a:r>
            <a:r>
              <a:rPr lang="en-US" sz="1200" dirty="0"/>
              <a:t>), nitrate (NO</a:t>
            </a:r>
            <a:r>
              <a:rPr lang="en-US" sz="1200" baseline="-25000" dirty="0"/>
              <a:t>3</a:t>
            </a:r>
            <a:r>
              <a:rPr lang="en-US" sz="1200" baseline="30000" dirty="0"/>
              <a:t>−</a:t>
            </a:r>
            <a:r>
              <a:rPr lang="en-US" sz="1200" dirty="0"/>
              <a:t>) and ammonium (NH</a:t>
            </a:r>
            <a:r>
              <a:rPr lang="en-US" sz="1200" baseline="-25000" dirty="0"/>
              <a:t>4</a:t>
            </a:r>
            <a:r>
              <a:rPr lang="en-US" sz="1200" baseline="30000" dirty="0"/>
              <a:t>+</a:t>
            </a:r>
            <a:r>
              <a:rPr lang="en-US" sz="1200" dirty="0"/>
              <a:t>), were determined using internally developed extraction procedure and referent photometric methods with ready to use sensitive cell tests. </a:t>
            </a:r>
            <a:endParaRPr lang="en-GB" dirty="0"/>
          </a:p>
        </p:txBody>
      </p:sp>
      <p:sp>
        <p:nvSpPr>
          <p:cNvPr id="4" name="Slide Number Placeholder 3"/>
          <p:cNvSpPr>
            <a:spLocks noGrp="1"/>
          </p:cNvSpPr>
          <p:nvPr>
            <p:ph type="sldNum" sz="quarter" idx="5"/>
          </p:nvPr>
        </p:nvSpPr>
        <p:spPr/>
        <p:txBody>
          <a:bodyPr/>
          <a:lstStyle/>
          <a:p>
            <a:fld id="{75FCD0F5-BD15-49FF-9324-03BF643BEEA2}" type="slidenum">
              <a:rPr lang="en-GB" smtClean="0"/>
              <a:t>11</a:t>
            </a:fld>
            <a:endParaRPr lang="en-GB"/>
          </a:p>
        </p:txBody>
      </p:sp>
    </p:spTree>
    <p:extLst>
      <p:ext uri="{BB962C8B-B14F-4D97-AF65-F5344CB8AC3E}">
        <p14:creationId xmlns:p14="http://schemas.microsoft.com/office/powerpoint/2010/main" val="2444852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PM2.5 concentrations measured at all monitoring sites in Skopje urban area, exhibits significant seasonal variability, and unfortunately exceed all of the limit, target, and threshold values, </a:t>
            </a:r>
            <a:r>
              <a:rPr lang="en-US" sz="1200" dirty="0"/>
              <a:t>with significantly higher concentrations recorded during the cold months.</a:t>
            </a:r>
          </a:p>
          <a:p>
            <a:endParaRPr lang="en-GB" dirty="0"/>
          </a:p>
        </p:txBody>
      </p:sp>
      <p:sp>
        <p:nvSpPr>
          <p:cNvPr id="4" name="Slide Number Placeholder 3"/>
          <p:cNvSpPr>
            <a:spLocks noGrp="1"/>
          </p:cNvSpPr>
          <p:nvPr>
            <p:ph type="sldNum" sz="quarter" idx="5"/>
          </p:nvPr>
        </p:nvSpPr>
        <p:spPr/>
        <p:txBody>
          <a:bodyPr/>
          <a:lstStyle/>
          <a:p>
            <a:fld id="{75FCD0F5-BD15-49FF-9324-03BF643BEEA2}" type="slidenum">
              <a:rPr lang="en-GB" smtClean="0"/>
              <a:t>13</a:t>
            </a:fld>
            <a:endParaRPr lang="en-GB"/>
          </a:p>
        </p:txBody>
      </p:sp>
    </p:spTree>
    <p:extLst>
      <p:ext uri="{BB962C8B-B14F-4D97-AF65-F5344CB8AC3E}">
        <p14:creationId xmlns:p14="http://schemas.microsoft.com/office/powerpoint/2010/main" val="2408026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particulate mass (PM 2.5) concentrations measured in Skopje, were among the highest reported in the Europe.</a:t>
            </a:r>
          </a:p>
          <a:p>
            <a:r>
              <a:rPr lang="en-US" sz="1200" dirty="0"/>
              <a:t>And </a:t>
            </a:r>
            <a:r>
              <a:rPr lang="en-US" sz="1200" dirty="0" err="1"/>
              <a:t>actauly</a:t>
            </a:r>
            <a:r>
              <a:rPr lang="en-US" sz="1200" dirty="0"/>
              <a:t> for Novo Lisiche site annual limit values were exceeded for 195 out 313 valid daily values, and for Karposh site </a:t>
            </a:r>
            <a:r>
              <a:rPr lang="en-US" sz="1200" dirty="0" err="1"/>
              <a:t>limite</a:t>
            </a:r>
            <a:r>
              <a:rPr lang="en-US" sz="1200" dirty="0"/>
              <a:t> values were exceeded for 194 out 329 valid daily values. </a:t>
            </a:r>
          </a:p>
          <a:p>
            <a:endParaRPr lang="en-GB" dirty="0"/>
          </a:p>
        </p:txBody>
      </p:sp>
      <p:sp>
        <p:nvSpPr>
          <p:cNvPr id="4" name="Slide Number Placeholder 3"/>
          <p:cNvSpPr>
            <a:spLocks noGrp="1"/>
          </p:cNvSpPr>
          <p:nvPr>
            <p:ph type="sldNum" sz="quarter" idx="5"/>
          </p:nvPr>
        </p:nvSpPr>
        <p:spPr/>
        <p:txBody>
          <a:bodyPr/>
          <a:lstStyle/>
          <a:p>
            <a:fld id="{75FCD0F5-BD15-49FF-9324-03BF643BEEA2}" type="slidenum">
              <a:rPr lang="en-GB" smtClean="0"/>
              <a:t>14</a:t>
            </a:fld>
            <a:endParaRPr lang="en-GB"/>
          </a:p>
        </p:txBody>
      </p:sp>
    </p:spTree>
    <p:extLst>
      <p:ext uri="{BB962C8B-B14F-4D97-AF65-F5344CB8AC3E}">
        <p14:creationId xmlns:p14="http://schemas.microsoft.com/office/powerpoint/2010/main" val="3009360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Due to the fact that the majority of the pollutant concentrations in the Skopje valley originate from local emissions and are exacerbated by the local topography, along with poor atmospheric mixing conditions, this urban area typically displays an extremely homogeneous pollution field, both spatially and by component.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Contribution of soil/mineral dust observed in Skopje was similar to be similar to values found in other parts of Europe, Sea salt contributions are negligible. Sulphates and nitrates contributions are within the lower range of values recorded across Europe, but elemental carbon (EC) contributions in Skopje were significantly higher than European averages. </a:t>
            </a:r>
            <a:endParaRPr lang="en-GB" dirty="0"/>
          </a:p>
        </p:txBody>
      </p:sp>
      <p:sp>
        <p:nvSpPr>
          <p:cNvPr id="4" name="Slide Number Placeholder 3"/>
          <p:cNvSpPr>
            <a:spLocks noGrp="1"/>
          </p:cNvSpPr>
          <p:nvPr>
            <p:ph type="sldNum" sz="quarter" idx="5"/>
          </p:nvPr>
        </p:nvSpPr>
        <p:spPr/>
        <p:txBody>
          <a:bodyPr/>
          <a:lstStyle/>
          <a:p>
            <a:fld id="{75FCD0F5-BD15-49FF-9324-03BF643BEEA2}" type="slidenum">
              <a:rPr lang="en-GB" smtClean="0"/>
              <a:t>15</a:t>
            </a:fld>
            <a:endParaRPr lang="en-GB"/>
          </a:p>
        </p:txBody>
      </p:sp>
    </p:spTree>
    <p:extLst>
      <p:ext uri="{BB962C8B-B14F-4D97-AF65-F5344CB8AC3E}">
        <p14:creationId xmlns:p14="http://schemas.microsoft.com/office/powerpoint/2010/main" val="386800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Using the chemical composition data obtained </a:t>
            </a:r>
            <a:r>
              <a:rPr lang="en-US" sz="1200" dirty="0"/>
              <a:t>the modelling exercise’s were performed with </a:t>
            </a:r>
            <a:r>
              <a:rPr lang="en-GB" dirty="0"/>
              <a:t>US-EPA PMF 5.0 software</a:t>
            </a:r>
            <a:r>
              <a:rPr lang="en-US" sz="1200" dirty="0"/>
              <a:t>. </a:t>
            </a:r>
            <a:endParaRPr lang="en-GB" dirty="0"/>
          </a:p>
        </p:txBody>
      </p:sp>
      <p:sp>
        <p:nvSpPr>
          <p:cNvPr id="4" name="Slide Number Placeholder 3"/>
          <p:cNvSpPr>
            <a:spLocks noGrp="1"/>
          </p:cNvSpPr>
          <p:nvPr>
            <p:ph type="sldNum" sz="quarter" idx="5"/>
          </p:nvPr>
        </p:nvSpPr>
        <p:spPr/>
        <p:txBody>
          <a:bodyPr/>
          <a:lstStyle/>
          <a:p>
            <a:fld id="{75FCD0F5-BD15-49FF-9324-03BF643BEEA2}" type="slidenum">
              <a:rPr lang="en-GB" smtClean="0"/>
              <a:t>17</a:t>
            </a:fld>
            <a:endParaRPr lang="en-GB"/>
          </a:p>
        </p:txBody>
      </p:sp>
    </p:spTree>
    <p:extLst>
      <p:ext uri="{BB962C8B-B14F-4D97-AF65-F5344CB8AC3E}">
        <p14:creationId xmlns:p14="http://schemas.microsoft.com/office/powerpoint/2010/main" val="2940845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mentioned above, the free software US-EPA PMF 5.0 with ME-2 algorithm, was used for this study.</a:t>
            </a:r>
          </a:p>
          <a:p>
            <a:endParaRPr lang="en-GB" dirty="0"/>
          </a:p>
        </p:txBody>
      </p:sp>
      <p:sp>
        <p:nvSpPr>
          <p:cNvPr id="4" name="Slide Number Placeholder 3"/>
          <p:cNvSpPr>
            <a:spLocks noGrp="1"/>
          </p:cNvSpPr>
          <p:nvPr>
            <p:ph type="sldNum" sz="quarter" idx="5"/>
          </p:nvPr>
        </p:nvSpPr>
        <p:spPr/>
        <p:txBody>
          <a:bodyPr/>
          <a:lstStyle/>
          <a:p>
            <a:fld id="{75FCD0F5-BD15-49FF-9324-03BF643BEEA2}" type="slidenum">
              <a:rPr lang="en-GB" smtClean="0"/>
              <a:t>18</a:t>
            </a:fld>
            <a:endParaRPr lang="en-GB"/>
          </a:p>
        </p:txBody>
      </p:sp>
    </p:spTree>
    <p:extLst>
      <p:ext uri="{BB962C8B-B14F-4D97-AF65-F5344CB8AC3E}">
        <p14:creationId xmlns:p14="http://schemas.microsoft.com/office/powerpoint/2010/main" val="22533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mentioned above, the free software US-EPA PMF 5.0 with ME-2 algorithm, was used for this study.</a:t>
            </a:r>
            <a:r>
              <a:rPr lang="en-GB" sz="1200" dirty="0">
                <a:solidFill>
                  <a:schemeClr val="tx2"/>
                </a:solidFill>
              </a:rPr>
              <a:t> </a:t>
            </a:r>
            <a:r>
              <a:rPr lang="en-US" sz="1200" dirty="0"/>
              <a:t>Using the modelling exercise's results, the contribution of each source to total particulate mass (PM 2.5) was determined. The principal sources identified were; biomass combustion, traffic, open fire combustion, secondary aerosols, soil/mineral dust, industry and fuel/residual oil combustion.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75FCD0F5-BD15-49FF-9324-03BF643BEEA2}" type="slidenum">
              <a:rPr lang="en-GB" smtClean="0"/>
              <a:t>19</a:t>
            </a:fld>
            <a:endParaRPr lang="en-GB"/>
          </a:p>
        </p:txBody>
      </p:sp>
    </p:spTree>
    <p:extLst>
      <p:ext uri="{BB962C8B-B14F-4D97-AF65-F5344CB8AC3E}">
        <p14:creationId xmlns:p14="http://schemas.microsoft.com/office/powerpoint/2010/main" val="1246850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Using the modelling exercise's results, the contribution of each source to total particulate mass (PM 2.5) was determined. </a:t>
            </a:r>
          </a:p>
          <a:p>
            <a:r>
              <a:rPr lang="en-US" sz="1200" dirty="0"/>
              <a:t>The principal sources identified were; biomass combustion, traffic, open fire combustion, secondary aerosols, soil/mineral dust, industry and fuel/residual oil combustion. </a:t>
            </a:r>
          </a:p>
          <a:p>
            <a:endParaRPr lang="en-GB" dirty="0"/>
          </a:p>
        </p:txBody>
      </p:sp>
      <p:sp>
        <p:nvSpPr>
          <p:cNvPr id="4" name="Slide Number Placeholder 3"/>
          <p:cNvSpPr>
            <a:spLocks noGrp="1"/>
          </p:cNvSpPr>
          <p:nvPr>
            <p:ph type="sldNum" sz="quarter" idx="5"/>
          </p:nvPr>
        </p:nvSpPr>
        <p:spPr/>
        <p:txBody>
          <a:bodyPr/>
          <a:lstStyle/>
          <a:p>
            <a:fld id="{75FCD0F5-BD15-49FF-9324-03BF643BEEA2}" type="slidenum">
              <a:rPr lang="en-GB" smtClean="0"/>
              <a:t>20</a:t>
            </a:fld>
            <a:endParaRPr lang="en-GB"/>
          </a:p>
        </p:txBody>
      </p:sp>
    </p:spTree>
    <p:extLst>
      <p:ext uri="{BB962C8B-B14F-4D97-AF65-F5344CB8AC3E}">
        <p14:creationId xmlns:p14="http://schemas.microsoft.com/office/powerpoint/2010/main" val="4111691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were able to obtain monthly mass </a:t>
            </a:r>
            <a:r>
              <a:rPr lang="en-GB" dirty="0" err="1"/>
              <a:t>contribition</a:t>
            </a:r>
            <a:r>
              <a:rPr lang="en-GB" dirty="0"/>
              <a:t> for each site. The principal sources identified were; biomass combustion, traffic, open fire combustion, secondary aerosols, soil/mineral dust, industry and fuel/residual oil combustion. </a:t>
            </a:r>
          </a:p>
          <a:p>
            <a:endParaRPr lang="en-GB" dirty="0"/>
          </a:p>
        </p:txBody>
      </p:sp>
      <p:sp>
        <p:nvSpPr>
          <p:cNvPr id="4" name="Slide Number Placeholder 3"/>
          <p:cNvSpPr>
            <a:spLocks noGrp="1"/>
          </p:cNvSpPr>
          <p:nvPr>
            <p:ph type="sldNum" sz="quarter" idx="5"/>
          </p:nvPr>
        </p:nvSpPr>
        <p:spPr/>
        <p:txBody>
          <a:bodyPr/>
          <a:lstStyle/>
          <a:p>
            <a:fld id="{75FCD0F5-BD15-49FF-9324-03BF643BEEA2}" type="slidenum">
              <a:rPr lang="en-GB" smtClean="0"/>
              <a:t>21</a:t>
            </a:fld>
            <a:endParaRPr lang="en-GB"/>
          </a:p>
        </p:txBody>
      </p:sp>
    </p:spTree>
    <p:extLst>
      <p:ext uri="{BB962C8B-B14F-4D97-AF65-F5344CB8AC3E}">
        <p14:creationId xmlns:p14="http://schemas.microsoft.com/office/powerpoint/2010/main" val="3605913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FFFFFF"/>
                </a:solidFill>
              </a:rPr>
              <a:t>preprepared by AMBICON Lab, as a part of Tackling Air Pollution in the City of Skopje Project, implemented by UNDP-Skopje and Sweden’s government agency for development cooperation.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FFFFFF"/>
                </a:solidFill>
              </a:rPr>
              <a:t>Primary objective of the study was to obtain information about pollution sources and the extent to which they contribute to ambient air pollution levels, as an essential tool in the design of air quality policies. </a:t>
            </a:r>
            <a:endParaRPr lang="en-GB" dirty="0"/>
          </a:p>
        </p:txBody>
      </p:sp>
      <p:sp>
        <p:nvSpPr>
          <p:cNvPr id="4" name="Slide Number Placeholder 3"/>
          <p:cNvSpPr>
            <a:spLocks noGrp="1"/>
          </p:cNvSpPr>
          <p:nvPr>
            <p:ph type="sldNum" sz="quarter" idx="5"/>
          </p:nvPr>
        </p:nvSpPr>
        <p:spPr/>
        <p:txBody>
          <a:bodyPr/>
          <a:lstStyle/>
          <a:p>
            <a:fld id="{75FCD0F5-BD15-49FF-9324-03BF643BEEA2}" type="slidenum">
              <a:rPr lang="en-GB" smtClean="0"/>
              <a:t>2</a:t>
            </a:fld>
            <a:endParaRPr lang="en-GB"/>
          </a:p>
        </p:txBody>
      </p:sp>
    </p:spTree>
    <p:extLst>
      <p:ext uri="{BB962C8B-B14F-4D97-AF65-F5344CB8AC3E}">
        <p14:creationId xmlns:p14="http://schemas.microsoft.com/office/powerpoint/2010/main" val="1169507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Sources contribution are similar for both sites with few exceptions.</a:t>
            </a:r>
          </a:p>
        </p:txBody>
      </p:sp>
      <p:sp>
        <p:nvSpPr>
          <p:cNvPr id="4" name="Slide Number Placeholder 3"/>
          <p:cNvSpPr>
            <a:spLocks noGrp="1"/>
          </p:cNvSpPr>
          <p:nvPr>
            <p:ph type="sldNum" sz="quarter" idx="5"/>
          </p:nvPr>
        </p:nvSpPr>
        <p:spPr/>
        <p:txBody>
          <a:bodyPr/>
          <a:lstStyle/>
          <a:p>
            <a:fld id="{75FCD0F5-BD15-49FF-9324-03BF643BEEA2}" type="slidenum">
              <a:rPr lang="en-GB" smtClean="0"/>
              <a:t>22</a:t>
            </a:fld>
            <a:endParaRPr lang="en-GB"/>
          </a:p>
        </p:txBody>
      </p:sp>
    </p:spTree>
    <p:extLst>
      <p:ext uri="{BB962C8B-B14F-4D97-AF65-F5344CB8AC3E}">
        <p14:creationId xmlns:p14="http://schemas.microsoft.com/office/powerpoint/2010/main" val="1017197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During the winter months </a:t>
            </a:r>
            <a:r>
              <a:rPr lang="en-US" sz="1200" b="1" dirty="0"/>
              <a:t>biomass burning</a:t>
            </a:r>
            <a:r>
              <a:rPr lang="en-US" sz="1200" dirty="0"/>
              <a:t> was a major source </a:t>
            </a:r>
            <a:r>
              <a:rPr lang="en-US" sz="1200" b="1" dirty="0"/>
              <a:t>at both sites</a:t>
            </a:r>
            <a:r>
              <a:rPr lang="en-US" sz="1200" dirty="0"/>
              <a:t>, and although strictly seasonal, </a:t>
            </a:r>
            <a:r>
              <a:rPr lang="en-GB" b="1" dirty="0"/>
              <a:t>this source alone, contribute above the annual limit values.</a:t>
            </a:r>
            <a:endParaRPr lang="en-US" sz="1200" b="1" dirty="0"/>
          </a:p>
        </p:txBody>
      </p:sp>
      <p:sp>
        <p:nvSpPr>
          <p:cNvPr id="4" name="Slide Number Placeholder 3"/>
          <p:cNvSpPr>
            <a:spLocks noGrp="1"/>
          </p:cNvSpPr>
          <p:nvPr>
            <p:ph type="sldNum" sz="quarter" idx="5"/>
          </p:nvPr>
        </p:nvSpPr>
        <p:spPr/>
        <p:txBody>
          <a:bodyPr/>
          <a:lstStyle/>
          <a:p>
            <a:fld id="{75FCD0F5-BD15-49FF-9324-03BF643BEEA2}" type="slidenum">
              <a:rPr lang="en-GB" smtClean="0"/>
              <a:t>23</a:t>
            </a:fld>
            <a:endParaRPr lang="en-GB"/>
          </a:p>
        </p:txBody>
      </p:sp>
    </p:spTree>
    <p:extLst>
      <p:ext uri="{BB962C8B-B14F-4D97-AF65-F5344CB8AC3E}">
        <p14:creationId xmlns:p14="http://schemas.microsoft.com/office/powerpoint/2010/main" val="3522163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Traffic is the second most important source for the Novo </a:t>
            </a:r>
            <a:r>
              <a:rPr lang="en-GB" dirty="0" err="1"/>
              <a:t>Lisice</a:t>
            </a:r>
            <a:r>
              <a:rPr lang="en-GB" dirty="0"/>
              <a:t> site, but shows variable and substantially lower contribution at the </a:t>
            </a:r>
            <a:r>
              <a:rPr lang="en-GB" dirty="0" err="1"/>
              <a:t>Karpos</a:t>
            </a:r>
            <a:r>
              <a:rPr lang="en-GB" dirty="0"/>
              <a:t> background site.</a:t>
            </a:r>
          </a:p>
          <a:p>
            <a:endParaRPr lang="en-GB" dirty="0"/>
          </a:p>
        </p:txBody>
      </p:sp>
      <p:sp>
        <p:nvSpPr>
          <p:cNvPr id="4" name="Slide Number Placeholder 3"/>
          <p:cNvSpPr>
            <a:spLocks noGrp="1"/>
          </p:cNvSpPr>
          <p:nvPr>
            <p:ph type="sldNum" sz="quarter" idx="5"/>
          </p:nvPr>
        </p:nvSpPr>
        <p:spPr/>
        <p:txBody>
          <a:bodyPr/>
          <a:lstStyle/>
          <a:p>
            <a:fld id="{75FCD0F5-BD15-49FF-9324-03BF643BEEA2}" type="slidenum">
              <a:rPr lang="en-GB" smtClean="0"/>
              <a:t>24</a:t>
            </a:fld>
            <a:endParaRPr lang="en-GB"/>
          </a:p>
        </p:txBody>
      </p:sp>
    </p:spTree>
    <p:extLst>
      <p:ext uri="{BB962C8B-B14F-4D97-AF65-F5344CB8AC3E}">
        <p14:creationId xmlns:p14="http://schemas.microsoft.com/office/powerpoint/2010/main" val="3232719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Fuel/residual is 3 largest source, while industrial sources exhibit slightly lower contribution, but both are consistent over the year.</a:t>
            </a:r>
          </a:p>
          <a:p>
            <a:endParaRPr lang="en-GB" dirty="0"/>
          </a:p>
        </p:txBody>
      </p:sp>
      <p:sp>
        <p:nvSpPr>
          <p:cNvPr id="4" name="Slide Number Placeholder 3"/>
          <p:cNvSpPr>
            <a:spLocks noGrp="1"/>
          </p:cNvSpPr>
          <p:nvPr>
            <p:ph type="sldNum" sz="quarter" idx="5"/>
          </p:nvPr>
        </p:nvSpPr>
        <p:spPr/>
        <p:txBody>
          <a:bodyPr/>
          <a:lstStyle/>
          <a:p>
            <a:fld id="{75FCD0F5-BD15-49FF-9324-03BF643BEEA2}" type="slidenum">
              <a:rPr lang="en-GB" smtClean="0"/>
              <a:t>25</a:t>
            </a:fld>
            <a:endParaRPr lang="en-GB"/>
          </a:p>
        </p:txBody>
      </p:sp>
    </p:spTree>
    <p:extLst>
      <p:ext uri="{BB962C8B-B14F-4D97-AF65-F5344CB8AC3E}">
        <p14:creationId xmlns:p14="http://schemas.microsoft.com/office/powerpoint/2010/main" val="3004429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lumMod val="95000"/>
                  </a:schemeClr>
                </a:solidFill>
              </a:rPr>
              <a:t>Soil dust </a:t>
            </a:r>
            <a:r>
              <a:rPr lang="en-US" sz="1200" dirty="0">
                <a:solidFill>
                  <a:schemeClr val="bg1">
                    <a:lumMod val="95000"/>
                  </a:schemeClr>
                </a:solidFill>
              </a:rPr>
              <a:t>has highest contribution over the summer months, and can contribute up to 45 % of total mass during those months. </a:t>
            </a:r>
            <a:endParaRPr lang="en-GB" dirty="0"/>
          </a:p>
        </p:txBody>
      </p:sp>
      <p:sp>
        <p:nvSpPr>
          <p:cNvPr id="4" name="Slide Number Placeholder 3"/>
          <p:cNvSpPr>
            <a:spLocks noGrp="1"/>
          </p:cNvSpPr>
          <p:nvPr>
            <p:ph type="sldNum" sz="quarter" idx="5"/>
          </p:nvPr>
        </p:nvSpPr>
        <p:spPr/>
        <p:txBody>
          <a:bodyPr/>
          <a:lstStyle/>
          <a:p>
            <a:fld id="{75FCD0F5-BD15-49FF-9324-03BF643BEEA2}" type="slidenum">
              <a:rPr lang="en-GB" smtClean="0"/>
              <a:t>26</a:t>
            </a:fld>
            <a:endParaRPr lang="en-GB"/>
          </a:p>
        </p:txBody>
      </p:sp>
    </p:spTree>
    <p:extLst>
      <p:ext uri="{BB962C8B-B14F-4D97-AF65-F5344CB8AC3E}">
        <p14:creationId xmlns:p14="http://schemas.microsoft.com/office/powerpoint/2010/main" val="1018646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Open fire burning has </a:t>
            </a:r>
            <a:r>
              <a:rPr lang="en-US" sz="1200" dirty="0">
                <a:solidFill>
                  <a:schemeClr val="bg1"/>
                </a:solidFill>
              </a:rPr>
              <a:t>largest contribution in spring and early summer months and can contribute up to 35 % of total particulate mass during this months.</a:t>
            </a:r>
            <a:endParaRPr lang="en-GB" dirty="0"/>
          </a:p>
        </p:txBody>
      </p:sp>
      <p:sp>
        <p:nvSpPr>
          <p:cNvPr id="4" name="Slide Number Placeholder 3"/>
          <p:cNvSpPr>
            <a:spLocks noGrp="1"/>
          </p:cNvSpPr>
          <p:nvPr>
            <p:ph type="sldNum" sz="quarter" idx="5"/>
          </p:nvPr>
        </p:nvSpPr>
        <p:spPr/>
        <p:txBody>
          <a:bodyPr/>
          <a:lstStyle/>
          <a:p>
            <a:fld id="{75FCD0F5-BD15-49FF-9324-03BF643BEEA2}" type="slidenum">
              <a:rPr lang="en-GB" smtClean="0"/>
              <a:t>27</a:t>
            </a:fld>
            <a:endParaRPr lang="en-GB"/>
          </a:p>
        </p:txBody>
      </p:sp>
    </p:spTree>
    <p:extLst>
      <p:ext uri="{BB962C8B-B14F-4D97-AF65-F5344CB8AC3E}">
        <p14:creationId xmlns:p14="http://schemas.microsoft.com/office/powerpoint/2010/main" val="2053813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FCD0F5-BD15-49FF-9324-03BF643BEEA2}" type="slidenum">
              <a:rPr lang="en-GB" smtClean="0"/>
              <a:t>28</a:t>
            </a:fld>
            <a:endParaRPr lang="en-GB"/>
          </a:p>
        </p:txBody>
      </p:sp>
    </p:spTree>
    <p:extLst>
      <p:ext uri="{BB962C8B-B14F-4D97-AF65-F5344CB8AC3E}">
        <p14:creationId xmlns:p14="http://schemas.microsoft.com/office/powerpoint/2010/main" val="6775261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Biomass combustion continues to be the largest single source of ambient air pollution and, due to its specific temporal distribution, is most likely the primary cause of extreme wintertime pollution episodes. Having in mind  difficulties involved with massive informational and direct financial support initiatives, a lot of efforts are needed to see the improvements. </a:t>
            </a:r>
          </a:p>
          <a:p>
            <a:r>
              <a:rPr lang="en-US" sz="1050" dirty="0"/>
              <a:t>However, other key sources, like fuel/residual oil burning, soil dust, and open fire burning, can and must be addressed in a much shorter time frame.</a:t>
            </a:r>
          </a:p>
          <a:p>
            <a:r>
              <a:rPr lang="en-GB" sz="1050" dirty="0"/>
              <a:t>I should also mention that we use the SAS results to draft AQIP for Skopje, and using temporal source distribution data from the study believe we did well rounded  - four season AQIP plan with </a:t>
            </a:r>
            <a:r>
              <a:rPr lang="en-GB" sz="1050" dirty="0" err="1"/>
              <a:t>mesures</a:t>
            </a:r>
            <a:r>
              <a:rPr lang="en-GB" sz="1050" dirty="0"/>
              <a:t> adopted to the season and specific sources. </a:t>
            </a:r>
          </a:p>
          <a:p>
            <a:r>
              <a:rPr lang="en-GB" sz="1050" dirty="0"/>
              <a:t>Thanks for your attention.</a:t>
            </a:r>
          </a:p>
        </p:txBody>
      </p:sp>
      <p:sp>
        <p:nvSpPr>
          <p:cNvPr id="4" name="Slide Number Placeholder 3"/>
          <p:cNvSpPr>
            <a:spLocks noGrp="1"/>
          </p:cNvSpPr>
          <p:nvPr>
            <p:ph type="sldNum" sz="quarter" idx="5"/>
          </p:nvPr>
        </p:nvSpPr>
        <p:spPr/>
        <p:txBody>
          <a:bodyPr/>
          <a:lstStyle/>
          <a:p>
            <a:fld id="{75FCD0F5-BD15-49FF-9324-03BF643BEEA2}" type="slidenum">
              <a:rPr lang="en-GB" smtClean="0"/>
              <a:t>30</a:t>
            </a:fld>
            <a:endParaRPr lang="en-GB"/>
          </a:p>
        </p:txBody>
      </p:sp>
    </p:spTree>
    <p:extLst>
      <p:ext uri="{BB962C8B-B14F-4D97-AF65-F5344CB8AC3E}">
        <p14:creationId xmlns:p14="http://schemas.microsoft.com/office/powerpoint/2010/main" val="3464585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rPr>
              <a:t>Source apportionment</a:t>
            </a:r>
            <a:r>
              <a:rPr lang="en-US" sz="1200" dirty="0">
                <a:effectLst/>
              </a:rPr>
              <a:t> (SA) is the practice of obtaining information about pollution sources and the amount of pollution that each source contributes to total pollution level.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There are three ways that can be used to do this task, Emission inventories, source-oriented models, and </a:t>
            </a:r>
            <a:r>
              <a:rPr lang="en-US" sz="1200" b="1" dirty="0">
                <a:effectLst/>
              </a:rPr>
              <a:t>receptor-oriented models</a:t>
            </a:r>
            <a:r>
              <a:rPr lang="en-US" sz="1200" dirty="0">
                <a:effectLst/>
              </a:rPr>
              <a:t>. </a:t>
            </a:r>
          </a:p>
          <a:p>
            <a:endParaRPr lang="en-GB" dirty="0"/>
          </a:p>
        </p:txBody>
      </p:sp>
      <p:sp>
        <p:nvSpPr>
          <p:cNvPr id="4" name="Slide Number Placeholder 3"/>
          <p:cNvSpPr>
            <a:spLocks noGrp="1"/>
          </p:cNvSpPr>
          <p:nvPr>
            <p:ph type="sldNum" sz="quarter" idx="5"/>
          </p:nvPr>
        </p:nvSpPr>
        <p:spPr/>
        <p:txBody>
          <a:bodyPr/>
          <a:lstStyle/>
          <a:p>
            <a:fld id="{75FCD0F5-BD15-49FF-9324-03BF643BEEA2}" type="slidenum">
              <a:rPr lang="en-GB" smtClean="0"/>
              <a:t>3</a:t>
            </a:fld>
            <a:endParaRPr lang="en-GB"/>
          </a:p>
        </p:txBody>
      </p:sp>
    </p:spTree>
    <p:extLst>
      <p:ext uri="{BB962C8B-B14F-4D97-AF65-F5344CB8AC3E}">
        <p14:creationId xmlns:p14="http://schemas.microsoft.com/office/powerpoint/2010/main" val="812385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Receptor models try to solve the chemical mass balance between measured species concentrations and source profiles. There are also several ways to do this modelling, and we use PMF as most frequent approach in recent SAS done in Europe. </a:t>
            </a:r>
          </a:p>
          <a:p>
            <a:r>
              <a:rPr lang="en-GB" dirty="0"/>
              <a:t> </a:t>
            </a:r>
          </a:p>
        </p:txBody>
      </p:sp>
      <p:sp>
        <p:nvSpPr>
          <p:cNvPr id="4" name="Slide Number Placeholder 3"/>
          <p:cNvSpPr>
            <a:spLocks noGrp="1"/>
          </p:cNvSpPr>
          <p:nvPr>
            <p:ph type="sldNum" sz="quarter" idx="5"/>
          </p:nvPr>
        </p:nvSpPr>
        <p:spPr/>
        <p:txBody>
          <a:bodyPr/>
          <a:lstStyle/>
          <a:p>
            <a:fld id="{75FCD0F5-BD15-49FF-9324-03BF643BEEA2}" type="slidenum">
              <a:rPr lang="en-GB" smtClean="0"/>
              <a:t>4</a:t>
            </a:fld>
            <a:endParaRPr lang="en-GB"/>
          </a:p>
        </p:txBody>
      </p:sp>
    </p:spTree>
    <p:extLst>
      <p:ext uri="{BB962C8B-B14F-4D97-AF65-F5344CB8AC3E}">
        <p14:creationId xmlns:p14="http://schemas.microsoft.com/office/powerpoint/2010/main" val="2921562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project preparations and field works set up were started during the late October 2020 and officially commenced in January 2021, and included following activities: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t>Selection of representative receptors,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t>Sampling and chemical speciation,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t>Construction of models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t>Study drafting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GB" dirty="0"/>
          </a:p>
        </p:txBody>
      </p:sp>
      <p:sp>
        <p:nvSpPr>
          <p:cNvPr id="4" name="Slide Number Placeholder 3"/>
          <p:cNvSpPr>
            <a:spLocks noGrp="1"/>
          </p:cNvSpPr>
          <p:nvPr>
            <p:ph type="sldNum" sz="quarter" idx="5"/>
          </p:nvPr>
        </p:nvSpPr>
        <p:spPr/>
        <p:txBody>
          <a:bodyPr/>
          <a:lstStyle/>
          <a:p>
            <a:fld id="{75FCD0F5-BD15-49FF-9324-03BF643BEEA2}" type="slidenum">
              <a:rPr lang="en-GB" smtClean="0"/>
              <a:t>5</a:t>
            </a:fld>
            <a:endParaRPr lang="en-GB"/>
          </a:p>
        </p:txBody>
      </p:sp>
    </p:spTree>
    <p:extLst>
      <p:ext uri="{BB962C8B-B14F-4D97-AF65-F5344CB8AC3E}">
        <p14:creationId xmlns:p14="http://schemas.microsoft.com/office/powerpoint/2010/main" val="2707674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Considering the SA study goals, in </a:t>
            </a:r>
            <a:r>
              <a:rPr lang="en-GB" sz="1200" b="1" dirty="0"/>
              <a:t>total five (5) specific receptors/sampling points were selected, 2 selected as permanent (full year coverage) and 3 as indicative (2 weeks per season coverage)  </a:t>
            </a:r>
            <a:endParaRPr lang="en-GB" dirty="0"/>
          </a:p>
        </p:txBody>
      </p:sp>
      <p:sp>
        <p:nvSpPr>
          <p:cNvPr id="4" name="Slide Number Placeholder 3"/>
          <p:cNvSpPr>
            <a:spLocks noGrp="1"/>
          </p:cNvSpPr>
          <p:nvPr>
            <p:ph type="sldNum" sz="quarter" idx="5"/>
          </p:nvPr>
        </p:nvSpPr>
        <p:spPr/>
        <p:txBody>
          <a:bodyPr/>
          <a:lstStyle/>
          <a:p>
            <a:fld id="{75FCD0F5-BD15-49FF-9324-03BF643BEEA2}" type="slidenum">
              <a:rPr lang="en-GB" smtClean="0"/>
              <a:t>6</a:t>
            </a:fld>
            <a:endParaRPr lang="en-GB"/>
          </a:p>
        </p:txBody>
      </p:sp>
    </p:spTree>
    <p:extLst>
      <p:ext uri="{BB962C8B-B14F-4D97-AF65-F5344CB8AC3E}">
        <p14:creationId xmlns:p14="http://schemas.microsoft.com/office/powerpoint/2010/main" val="154582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Sampling process was performed in line with </a:t>
            </a:r>
            <a:r>
              <a:rPr lang="en-US" sz="1200" b="1" dirty="0"/>
              <a:t>standard gravimetric measurement method for determination of the PM2,5 (EN 12341:2014</a:t>
            </a:r>
            <a:r>
              <a:rPr lang="en-US" sz="1200" dirty="0"/>
              <a:t>), using referent Low Volume Sequential Sampling Systems.  </a:t>
            </a:r>
            <a:endParaRPr lang="en-GB" dirty="0"/>
          </a:p>
        </p:txBody>
      </p:sp>
      <p:sp>
        <p:nvSpPr>
          <p:cNvPr id="4" name="Slide Number Placeholder 3"/>
          <p:cNvSpPr>
            <a:spLocks noGrp="1"/>
          </p:cNvSpPr>
          <p:nvPr>
            <p:ph type="sldNum" sz="quarter" idx="5"/>
          </p:nvPr>
        </p:nvSpPr>
        <p:spPr/>
        <p:txBody>
          <a:bodyPr/>
          <a:lstStyle/>
          <a:p>
            <a:fld id="{75FCD0F5-BD15-49FF-9324-03BF643BEEA2}" type="slidenum">
              <a:rPr lang="en-GB" smtClean="0"/>
              <a:t>7</a:t>
            </a:fld>
            <a:endParaRPr lang="en-GB"/>
          </a:p>
        </p:txBody>
      </p:sp>
    </p:spTree>
    <p:extLst>
      <p:ext uri="{BB962C8B-B14F-4D97-AF65-F5344CB8AC3E}">
        <p14:creationId xmlns:p14="http://schemas.microsoft.com/office/powerpoint/2010/main" val="1530709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FCD0F5-BD15-49FF-9324-03BF643BEEA2}" type="slidenum">
              <a:rPr lang="en-GB" smtClean="0"/>
              <a:t>8</a:t>
            </a:fld>
            <a:endParaRPr lang="en-GB"/>
          </a:p>
        </p:txBody>
      </p:sp>
    </p:spTree>
    <p:extLst>
      <p:ext uri="{BB962C8B-B14F-4D97-AF65-F5344CB8AC3E}">
        <p14:creationId xmlns:p14="http://schemas.microsoft.com/office/powerpoint/2010/main" val="1263306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Elemental analysis of PM2.5 aerosols was performed using an energy dispersive X-ray fluorescence spectrometer (NEX CG, Rigaku, Japan) and using this non-destructive technique, a total of 27 elements were determined. </a:t>
            </a:r>
            <a:endParaRPr lang="en-GB" dirty="0"/>
          </a:p>
        </p:txBody>
      </p:sp>
      <p:sp>
        <p:nvSpPr>
          <p:cNvPr id="4" name="Slide Number Placeholder 3"/>
          <p:cNvSpPr>
            <a:spLocks noGrp="1"/>
          </p:cNvSpPr>
          <p:nvPr>
            <p:ph type="sldNum" sz="quarter" idx="5"/>
          </p:nvPr>
        </p:nvSpPr>
        <p:spPr/>
        <p:txBody>
          <a:bodyPr/>
          <a:lstStyle/>
          <a:p>
            <a:fld id="{75FCD0F5-BD15-49FF-9324-03BF643BEEA2}" type="slidenum">
              <a:rPr lang="en-GB" smtClean="0"/>
              <a:t>9</a:t>
            </a:fld>
            <a:endParaRPr lang="en-GB"/>
          </a:p>
        </p:txBody>
      </p:sp>
    </p:spTree>
    <p:extLst>
      <p:ext uri="{BB962C8B-B14F-4D97-AF65-F5344CB8AC3E}">
        <p14:creationId xmlns:p14="http://schemas.microsoft.com/office/powerpoint/2010/main" val="388209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BD10B-620F-6032-4B37-5BC611E54D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0FE2593-AC66-8117-124F-65E12D0FB0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847CE61-3EF0-96B3-7571-B64500E610D8}"/>
              </a:ext>
            </a:extLst>
          </p:cNvPr>
          <p:cNvSpPr>
            <a:spLocks noGrp="1"/>
          </p:cNvSpPr>
          <p:nvPr>
            <p:ph type="dt" sz="half" idx="10"/>
          </p:nvPr>
        </p:nvSpPr>
        <p:spPr/>
        <p:txBody>
          <a:bodyPr/>
          <a:lstStyle/>
          <a:p>
            <a:fld id="{11325377-A143-4CBC-B31A-C84D5436C6FF}" type="datetimeFigureOut">
              <a:rPr lang="en-GB" smtClean="0"/>
              <a:t>28/05/2023</a:t>
            </a:fld>
            <a:endParaRPr lang="en-GB"/>
          </a:p>
        </p:txBody>
      </p:sp>
      <p:sp>
        <p:nvSpPr>
          <p:cNvPr id="5" name="Footer Placeholder 4">
            <a:extLst>
              <a:ext uri="{FF2B5EF4-FFF2-40B4-BE49-F238E27FC236}">
                <a16:creationId xmlns:a16="http://schemas.microsoft.com/office/drawing/2014/main" id="{76BB8A76-D090-0C7F-A501-22AD87D643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C779C3-B2D1-453A-E045-D74E82B672ED}"/>
              </a:ext>
            </a:extLst>
          </p:cNvPr>
          <p:cNvSpPr>
            <a:spLocks noGrp="1"/>
          </p:cNvSpPr>
          <p:nvPr>
            <p:ph type="sldNum" sz="quarter" idx="12"/>
          </p:nvPr>
        </p:nvSpPr>
        <p:spPr/>
        <p:txBody>
          <a:bodyPr/>
          <a:lstStyle/>
          <a:p>
            <a:fld id="{1F0A251A-5B38-41EE-8F7A-BE52440CAE67}" type="slidenum">
              <a:rPr lang="en-GB" smtClean="0"/>
              <a:t>‹#›</a:t>
            </a:fld>
            <a:endParaRPr lang="en-GB"/>
          </a:p>
        </p:txBody>
      </p:sp>
    </p:spTree>
    <p:extLst>
      <p:ext uri="{BB962C8B-B14F-4D97-AF65-F5344CB8AC3E}">
        <p14:creationId xmlns:p14="http://schemas.microsoft.com/office/powerpoint/2010/main" val="2494638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E139B-D861-65EF-CA12-7B8B41245E6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20A04B-36EA-E6D2-8E97-E63C4EDC52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5DC58D-1D8D-845C-D37F-45B4B95D1760}"/>
              </a:ext>
            </a:extLst>
          </p:cNvPr>
          <p:cNvSpPr>
            <a:spLocks noGrp="1"/>
          </p:cNvSpPr>
          <p:nvPr>
            <p:ph type="dt" sz="half" idx="10"/>
          </p:nvPr>
        </p:nvSpPr>
        <p:spPr/>
        <p:txBody>
          <a:bodyPr/>
          <a:lstStyle/>
          <a:p>
            <a:fld id="{11325377-A143-4CBC-B31A-C84D5436C6FF}" type="datetimeFigureOut">
              <a:rPr lang="en-GB" smtClean="0"/>
              <a:t>28/05/2023</a:t>
            </a:fld>
            <a:endParaRPr lang="en-GB"/>
          </a:p>
        </p:txBody>
      </p:sp>
      <p:sp>
        <p:nvSpPr>
          <p:cNvPr id="5" name="Footer Placeholder 4">
            <a:extLst>
              <a:ext uri="{FF2B5EF4-FFF2-40B4-BE49-F238E27FC236}">
                <a16:creationId xmlns:a16="http://schemas.microsoft.com/office/drawing/2014/main" id="{F25B07D9-39B2-6BDD-36DA-3050CDBDF4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C9C18B-4371-7FDB-6B1F-99243FB393F7}"/>
              </a:ext>
            </a:extLst>
          </p:cNvPr>
          <p:cNvSpPr>
            <a:spLocks noGrp="1"/>
          </p:cNvSpPr>
          <p:nvPr>
            <p:ph type="sldNum" sz="quarter" idx="12"/>
          </p:nvPr>
        </p:nvSpPr>
        <p:spPr/>
        <p:txBody>
          <a:bodyPr/>
          <a:lstStyle/>
          <a:p>
            <a:fld id="{1F0A251A-5B38-41EE-8F7A-BE52440CAE67}" type="slidenum">
              <a:rPr lang="en-GB" smtClean="0"/>
              <a:t>‹#›</a:t>
            </a:fld>
            <a:endParaRPr lang="en-GB"/>
          </a:p>
        </p:txBody>
      </p:sp>
    </p:spTree>
    <p:extLst>
      <p:ext uri="{BB962C8B-B14F-4D97-AF65-F5344CB8AC3E}">
        <p14:creationId xmlns:p14="http://schemas.microsoft.com/office/powerpoint/2010/main" val="1317324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051957-2581-912B-33EF-A8B00A54BC0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A59A7B-CE05-C676-F186-DDF96A5145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667E49-50DB-3169-60D4-03CEF1712BE7}"/>
              </a:ext>
            </a:extLst>
          </p:cNvPr>
          <p:cNvSpPr>
            <a:spLocks noGrp="1"/>
          </p:cNvSpPr>
          <p:nvPr>
            <p:ph type="dt" sz="half" idx="10"/>
          </p:nvPr>
        </p:nvSpPr>
        <p:spPr/>
        <p:txBody>
          <a:bodyPr/>
          <a:lstStyle/>
          <a:p>
            <a:fld id="{11325377-A143-4CBC-B31A-C84D5436C6FF}" type="datetimeFigureOut">
              <a:rPr lang="en-GB" smtClean="0"/>
              <a:t>28/05/2023</a:t>
            </a:fld>
            <a:endParaRPr lang="en-GB"/>
          </a:p>
        </p:txBody>
      </p:sp>
      <p:sp>
        <p:nvSpPr>
          <p:cNvPr id="5" name="Footer Placeholder 4">
            <a:extLst>
              <a:ext uri="{FF2B5EF4-FFF2-40B4-BE49-F238E27FC236}">
                <a16:creationId xmlns:a16="http://schemas.microsoft.com/office/drawing/2014/main" id="{D0769D26-001F-7106-4E15-66BC4355F7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56591D-28CB-E777-9586-C33DA2B77368}"/>
              </a:ext>
            </a:extLst>
          </p:cNvPr>
          <p:cNvSpPr>
            <a:spLocks noGrp="1"/>
          </p:cNvSpPr>
          <p:nvPr>
            <p:ph type="sldNum" sz="quarter" idx="12"/>
          </p:nvPr>
        </p:nvSpPr>
        <p:spPr/>
        <p:txBody>
          <a:bodyPr/>
          <a:lstStyle/>
          <a:p>
            <a:fld id="{1F0A251A-5B38-41EE-8F7A-BE52440CAE67}" type="slidenum">
              <a:rPr lang="en-GB" smtClean="0"/>
              <a:t>‹#›</a:t>
            </a:fld>
            <a:endParaRPr lang="en-GB"/>
          </a:p>
        </p:txBody>
      </p:sp>
    </p:spTree>
    <p:extLst>
      <p:ext uri="{BB962C8B-B14F-4D97-AF65-F5344CB8AC3E}">
        <p14:creationId xmlns:p14="http://schemas.microsoft.com/office/powerpoint/2010/main" val="1618668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731D8-21BE-9EA7-6CE5-210A3DCC3A2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B4F37D5-6862-29D9-F536-FEEF9DEF12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4F4829-E2DD-6694-D672-6B3A5C5ABFC1}"/>
              </a:ext>
            </a:extLst>
          </p:cNvPr>
          <p:cNvSpPr>
            <a:spLocks noGrp="1"/>
          </p:cNvSpPr>
          <p:nvPr>
            <p:ph type="dt" sz="half" idx="10"/>
          </p:nvPr>
        </p:nvSpPr>
        <p:spPr/>
        <p:txBody>
          <a:bodyPr/>
          <a:lstStyle/>
          <a:p>
            <a:fld id="{11325377-A143-4CBC-B31A-C84D5436C6FF}" type="datetimeFigureOut">
              <a:rPr lang="en-GB" smtClean="0"/>
              <a:t>28/05/2023</a:t>
            </a:fld>
            <a:endParaRPr lang="en-GB"/>
          </a:p>
        </p:txBody>
      </p:sp>
      <p:sp>
        <p:nvSpPr>
          <p:cNvPr id="5" name="Footer Placeholder 4">
            <a:extLst>
              <a:ext uri="{FF2B5EF4-FFF2-40B4-BE49-F238E27FC236}">
                <a16:creationId xmlns:a16="http://schemas.microsoft.com/office/drawing/2014/main" id="{C5075735-62F2-3909-C34C-41102A818A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43374F-19BC-07F3-DAAE-ACB86D244819}"/>
              </a:ext>
            </a:extLst>
          </p:cNvPr>
          <p:cNvSpPr>
            <a:spLocks noGrp="1"/>
          </p:cNvSpPr>
          <p:nvPr>
            <p:ph type="sldNum" sz="quarter" idx="12"/>
          </p:nvPr>
        </p:nvSpPr>
        <p:spPr/>
        <p:txBody>
          <a:bodyPr/>
          <a:lstStyle/>
          <a:p>
            <a:fld id="{1F0A251A-5B38-41EE-8F7A-BE52440CAE67}" type="slidenum">
              <a:rPr lang="en-GB" smtClean="0"/>
              <a:t>‹#›</a:t>
            </a:fld>
            <a:endParaRPr lang="en-GB"/>
          </a:p>
        </p:txBody>
      </p:sp>
    </p:spTree>
    <p:extLst>
      <p:ext uri="{BB962C8B-B14F-4D97-AF65-F5344CB8AC3E}">
        <p14:creationId xmlns:p14="http://schemas.microsoft.com/office/powerpoint/2010/main" val="2330246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946E1-85DD-81C5-A921-8B60B6BC03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47B4DBB-633C-378A-E922-DA7D921C69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0ABDC0-8D54-4534-5EB3-B3AA2620E0E7}"/>
              </a:ext>
            </a:extLst>
          </p:cNvPr>
          <p:cNvSpPr>
            <a:spLocks noGrp="1"/>
          </p:cNvSpPr>
          <p:nvPr>
            <p:ph type="dt" sz="half" idx="10"/>
          </p:nvPr>
        </p:nvSpPr>
        <p:spPr/>
        <p:txBody>
          <a:bodyPr/>
          <a:lstStyle/>
          <a:p>
            <a:fld id="{11325377-A143-4CBC-B31A-C84D5436C6FF}" type="datetimeFigureOut">
              <a:rPr lang="en-GB" smtClean="0"/>
              <a:t>28/05/2023</a:t>
            </a:fld>
            <a:endParaRPr lang="en-GB"/>
          </a:p>
        </p:txBody>
      </p:sp>
      <p:sp>
        <p:nvSpPr>
          <p:cNvPr id="5" name="Footer Placeholder 4">
            <a:extLst>
              <a:ext uri="{FF2B5EF4-FFF2-40B4-BE49-F238E27FC236}">
                <a16:creationId xmlns:a16="http://schemas.microsoft.com/office/drawing/2014/main" id="{107D6B96-7119-0643-6732-7B79209816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B775CB-0543-7901-48C2-4DF24142ED43}"/>
              </a:ext>
            </a:extLst>
          </p:cNvPr>
          <p:cNvSpPr>
            <a:spLocks noGrp="1"/>
          </p:cNvSpPr>
          <p:nvPr>
            <p:ph type="sldNum" sz="quarter" idx="12"/>
          </p:nvPr>
        </p:nvSpPr>
        <p:spPr/>
        <p:txBody>
          <a:bodyPr/>
          <a:lstStyle/>
          <a:p>
            <a:fld id="{1F0A251A-5B38-41EE-8F7A-BE52440CAE67}" type="slidenum">
              <a:rPr lang="en-GB" smtClean="0"/>
              <a:t>‹#›</a:t>
            </a:fld>
            <a:endParaRPr lang="en-GB"/>
          </a:p>
        </p:txBody>
      </p:sp>
    </p:spTree>
    <p:extLst>
      <p:ext uri="{BB962C8B-B14F-4D97-AF65-F5344CB8AC3E}">
        <p14:creationId xmlns:p14="http://schemas.microsoft.com/office/powerpoint/2010/main" val="2239882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87E7F-1C5E-2BEF-23D8-ABCDCE22B75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6FF6548-EB45-E059-5D92-014B1E0F65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5EEB0AC-CBE2-A754-297D-B80FE77A2B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CA5DC4A-334D-EC91-C3AA-136F199F9412}"/>
              </a:ext>
            </a:extLst>
          </p:cNvPr>
          <p:cNvSpPr>
            <a:spLocks noGrp="1"/>
          </p:cNvSpPr>
          <p:nvPr>
            <p:ph type="dt" sz="half" idx="10"/>
          </p:nvPr>
        </p:nvSpPr>
        <p:spPr/>
        <p:txBody>
          <a:bodyPr/>
          <a:lstStyle/>
          <a:p>
            <a:fld id="{11325377-A143-4CBC-B31A-C84D5436C6FF}" type="datetimeFigureOut">
              <a:rPr lang="en-GB" smtClean="0"/>
              <a:t>28/05/2023</a:t>
            </a:fld>
            <a:endParaRPr lang="en-GB"/>
          </a:p>
        </p:txBody>
      </p:sp>
      <p:sp>
        <p:nvSpPr>
          <p:cNvPr id="6" name="Footer Placeholder 5">
            <a:extLst>
              <a:ext uri="{FF2B5EF4-FFF2-40B4-BE49-F238E27FC236}">
                <a16:creationId xmlns:a16="http://schemas.microsoft.com/office/drawing/2014/main" id="{764C1200-745C-608B-7AC3-2178BBA558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65F95D-CB3C-51BF-B226-FB27A4CDFE8D}"/>
              </a:ext>
            </a:extLst>
          </p:cNvPr>
          <p:cNvSpPr>
            <a:spLocks noGrp="1"/>
          </p:cNvSpPr>
          <p:nvPr>
            <p:ph type="sldNum" sz="quarter" idx="12"/>
          </p:nvPr>
        </p:nvSpPr>
        <p:spPr/>
        <p:txBody>
          <a:bodyPr/>
          <a:lstStyle/>
          <a:p>
            <a:fld id="{1F0A251A-5B38-41EE-8F7A-BE52440CAE67}" type="slidenum">
              <a:rPr lang="en-GB" smtClean="0"/>
              <a:t>‹#›</a:t>
            </a:fld>
            <a:endParaRPr lang="en-GB"/>
          </a:p>
        </p:txBody>
      </p:sp>
    </p:spTree>
    <p:extLst>
      <p:ext uri="{BB962C8B-B14F-4D97-AF65-F5344CB8AC3E}">
        <p14:creationId xmlns:p14="http://schemas.microsoft.com/office/powerpoint/2010/main" val="35580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B6086-3E38-459A-8000-748F798B229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18AFF25-FCDE-6152-2535-B93887085F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83D944-95AB-37C5-342F-78D446F450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2288DFB-1D6E-1859-60DA-6E4EC179CE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EAD410-F0C7-34EF-4A22-6D60ACCDED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A0BB89A-71F3-353C-BE0B-A7D690D2D69A}"/>
              </a:ext>
            </a:extLst>
          </p:cNvPr>
          <p:cNvSpPr>
            <a:spLocks noGrp="1"/>
          </p:cNvSpPr>
          <p:nvPr>
            <p:ph type="dt" sz="half" idx="10"/>
          </p:nvPr>
        </p:nvSpPr>
        <p:spPr/>
        <p:txBody>
          <a:bodyPr/>
          <a:lstStyle/>
          <a:p>
            <a:fld id="{11325377-A143-4CBC-B31A-C84D5436C6FF}" type="datetimeFigureOut">
              <a:rPr lang="en-GB" smtClean="0"/>
              <a:t>28/05/2023</a:t>
            </a:fld>
            <a:endParaRPr lang="en-GB"/>
          </a:p>
        </p:txBody>
      </p:sp>
      <p:sp>
        <p:nvSpPr>
          <p:cNvPr id="8" name="Footer Placeholder 7">
            <a:extLst>
              <a:ext uri="{FF2B5EF4-FFF2-40B4-BE49-F238E27FC236}">
                <a16:creationId xmlns:a16="http://schemas.microsoft.com/office/drawing/2014/main" id="{973B29AB-98F2-5DE0-2C01-0011A3FB147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8349497-6192-39DB-7131-A923D96C2A0D}"/>
              </a:ext>
            </a:extLst>
          </p:cNvPr>
          <p:cNvSpPr>
            <a:spLocks noGrp="1"/>
          </p:cNvSpPr>
          <p:nvPr>
            <p:ph type="sldNum" sz="quarter" idx="12"/>
          </p:nvPr>
        </p:nvSpPr>
        <p:spPr/>
        <p:txBody>
          <a:bodyPr/>
          <a:lstStyle/>
          <a:p>
            <a:fld id="{1F0A251A-5B38-41EE-8F7A-BE52440CAE67}" type="slidenum">
              <a:rPr lang="en-GB" smtClean="0"/>
              <a:t>‹#›</a:t>
            </a:fld>
            <a:endParaRPr lang="en-GB"/>
          </a:p>
        </p:txBody>
      </p:sp>
    </p:spTree>
    <p:extLst>
      <p:ext uri="{BB962C8B-B14F-4D97-AF65-F5344CB8AC3E}">
        <p14:creationId xmlns:p14="http://schemas.microsoft.com/office/powerpoint/2010/main" val="813823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AF3AD-5E05-50D6-5345-00AA0833A8C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18B615E-6470-3F9E-74C1-9B8658EA6C2C}"/>
              </a:ext>
            </a:extLst>
          </p:cNvPr>
          <p:cNvSpPr>
            <a:spLocks noGrp="1"/>
          </p:cNvSpPr>
          <p:nvPr>
            <p:ph type="dt" sz="half" idx="10"/>
          </p:nvPr>
        </p:nvSpPr>
        <p:spPr/>
        <p:txBody>
          <a:bodyPr/>
          <a:lstStyle/>
          <a:p>
            <a:fld id="{11325377-A143-4CBC-B31A-C84D5436C6FF}" type="datetimeFigureOut">
              <a:rPr lang="en-GB" smtClean="0"/>
              <a:t>28/05/2023</a:t>
            </a:fld>
            <a:endParaRPr lang="en-GB"/>
          </a:p>
        </p:txBody>
      </p:sp>
      <p:sp>
        <p:nvSpPr>
          <p:cNvPr id="4" name="Footer Placeholder 3">
            <a:extLst>
              <a:ext uri="{FF2B5EF4-FFF2-40B4-BE49-F238E27FC236}">
                <a16:creationId xmlns:a16="http://schemas.microsoft.com/office/drawing/2014/main" id="{A3F5C1FC-2913-D02B-8D6E-94F9C0B8F40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7AA6C65-44CB-9A04-A40C-9C2D3D3D28C5}"/>
              </a:ext>
            </a:extLst>
          </p:cNvPr>
          <p:cNvSpPr>
            <a:spLocks noGrp="1"/>
          </p:cNvSpPr>
          <p:nvPr>
            <p:ph type="sldNum" sz="quarter" idx="12"/>
          </p:nvPr>
        </p:nvSpPr>
        <p:spPr/>
        <p:txBody>
          <a:bodyPr/>
          <a:lstStyle/>
          <a:p>
            <a:fld id="{1F0A251A-5B38-41EE-8F7A-BE52440CAE67}" type="slidenum">
              <a:rPr lang="en-GB" smtClean="0"/>
              <a:t>‹#›</a:t>
            </a:fld>
            <a:endParaRPr lang="en-GB"/>
          </a:p>
        </p:txBody>
      </p:sp>
    </p:spTree>
    <p:extLst>
      <p:ext uri="{BB962C8B-B14F-4D97-AF65-F5344CB8AC3E}">
        <p14:creationId xmlns:p14="http://schemas.microsoft.com/office/powerpoint/2010/main" val="285309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6E8D6B-D02C-F071-D793-E8B09EAB8911}"/>
              </a:ext>
            </a:extLst>
          </p:cNvPr>
          <p:cNvSpPr>
            <a:spLocks noGrp="1"/>
          </p:cNvSpPr>
          <p:nvPr>
            <p:ph type="dt" sz="half" idx="10"/>
          </p:nvPr>
        </p:nvSpPr>
        <p:spPr/>
        <p:txBody>
          <a:bodyPr/>
          <a:lstStyle/>
          <a:p>
            <a:fld id="{11325377-A143-4CBC-B31A-C84D5436C6FF}" type="datetimeFigureOut">
              <a:rPr lang="en-GB" smtClean="0"/>
              <a:t>28/05/2023</a:t>
            </a:fld>
            <a:endParaRPr lang="en-GB"/>
          </a:p>
        </p:txBody>
      </p:sp>
      <p:sp>
        <p:nvSpPr>
          <p:cNvPr id="3" name="Footer Placeholder 2">
            <a:extLst>
              <a:ext uri="{FF2B5EF4-FFF2-40B4-BE49-F238E27FC236}">
                <a16:creationId xmlns:a16="http://schemas.microsoft.com/office/drawing/2014/main" id="{FC3E0AEA-5FF6-5A6D-7177-9ACF8157568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A4A8936-7BF9-DFA1-F39B-26F2249760C1}"/>
              </a:ext>
            </a:extLst>
          </p:cNvPr>
          <p:cNvSpPr>
            <a:spLocks noGrp="1"/>
          </p:cNvSpPr>
          <p:nvPr>
            <p:ph type="sldNum" sz="quarter" idx="12"/>
          </p:nvPr>
        </p:nvSpPr>
        <p:spPr/>
        <p:txBody>
          <a:bodyPr/>
          <a:lstStyle/>
          <a:p>
            <a:fld id="{1F0A251A-5B38-41EE-8F7A-BE52440CAE67}" type="slidenum">
              <a:rPr lang="en-GB" smtClean="0"/>
              <a:t>‹#›</a:t>
            </a:fld>
            <a:endParaRPr lang="en-GB"/>
          </a:p>
        </p:txBody>
      </p:sp>
    </p:spTree>
    <p:extLst>
      <p:ext uri="{BB962C8B-B14F-4D97-AF65-F5344CB8AC3E}">
        <p14:creationId xmlns:p14="http://schemas.microsoft.com/office/powerpoint/2010/main" val="496159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80BC6-66BB-3A88-03A7-A41EB8C76C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284E4C8-5CBB-8B02-2983-B6A10F9874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A93AC87-136F-60A0-602B-AC61EA2505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E2FF83-272B-D044-C5D9-C5DFAEA8201F}"/>
              </a:ext>
            </a:extLst>
          </p:cNvPr>
          <p:cNvSpPr>
            <a:spLocks noGrp="1"/>
          </p:cNvSpPr>
          <p:nvPr>
            <p:ph type="dt" sz="half" idx="10"/>
          </p:nvPr>
        </p:nvSpPr>
        <p:spPr/>
        <p:txBody>
          <a:bodyPr/>
          <a:lstStyle/>
          <a:p>
            <a:fld id="{11325377-A143-4CBC-B31A-C84D5436C6FF}" type="datetimeFigureOut">
              <a:rPr lang="en-GB" smtClean="0"/>
              <a:t>28/05/2023</a:t>
            </a:fld>
            <a:endParaRPr lang="en-GB"/>
          </a:p>
        </p:txBody>
      </p:sp>
      <p:sp>
        <p:nvSpPr>
          <p:cNvPr id="6" name="Footer Placeholder 5">
            <a:extLst>
              <a:ext uri="{FF2B5EF4-FFF2-40B4-BE49-F238E27FC236}">
                <a16:creationId xmlns:a16="http://schemas.microsoft.com/office/drawing/2014/main" id="{ED5EFFDE-5B0B-B841-2CCC-04598D890E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7003020-A392-39AC-E6FB-AB67B6437F5F}"/>
              </a:ext>
            </a:extLst>
          </p:cNvPr>
          <p:cNvSpPr>
            <a:spLocks noGrp="1"/>
          </p:cNvSpPr>
          <p:nvPr>
            <p:ph type="sldNum" sz="quarter" idx="12"/>
          </p:nvPr>
        </p:nvSpPr>
        <p:spPr/>
        <p:txBody>
          <a:bodyPr/>
          <a:lstStyle/>
          <a:p>
            <a:fld id="{1F0A251A-5B38-41EE-8F7A-BE52440CAE67}" type="slidenum">
              <a:rPr lang="en-GB" smtClean="0"/>
              <a:t>‹#›</a:t>
            </a:fld>
            <a:endParaRPr lang="en-GB"/>
          </a:p>
        </p:txBody>
      </p:sp>
    </p:spTree>
    <p:extLst>
      <p:ext uri="{BB962C8B-B14F-4D97-AF65-F5344CB8AC3E}">
        <p14:creationId xmlns:p14="http://schemas.microsoft.com/office/powerpoint/2010/main" val="3272981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97BA8-4BC3-4120-7F21-D5F0B801E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D502A6-413F-E3C1-A8AC-3A44FDA0EE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CC12868-9B63-B78C-C652-24708C0F68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019C7E-C2F5-3E22-CFA2-C73F9B1952F6}"/>
              </a:ext>
            </a:extLst>
          </p:cNvPr>
          <p:cNvSpPr>
            <a:spLocks noGrp="1"/>
          </p:cNvSpPr>
          <p:nvPr>
            <p:ph type="dt" sz="half" idx="10"/>
          </p:nvPr>
        </p:nvSpPr>
        <p:spPr/>
        <p:txBody>
          <a:bodyPr/>
          <a:lstStyle/>
          <a:p>
            <a:fld id="{11325377-A143-4CBC-B31A-C84D5436C6FF}" type="datetimeFigureOut">
              <a:rPr lang="en-GB" smtClean="0"/>
              <a:t>28/05/2023</a:t>
            </a:fld>
            <a:endParaRPr lang="en-GB"/>
          </a:p>
        </p:txBody>
      </p:sp>
      <p:sp>
        <p:nvSpPr>
          <p:cNvPr id="6" name="Footer Placeholder 5">
            <a:extLst>
              <a:ext uri="{FF2B5EF4-FFF2-40B4-BE49-F238E27FC236}">
                <a16:creationId xmlns:a16="http://schemas.microsoft.com/office/drawing/2014/main" id="{7FF983A6-0283-67DF-68CD-14241B1189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71790D-A5D3-941E-48A8-4CF26FC9C794}"/>
              </a:ext>
            </a:extLst>
          </p:cNvPr>
          <p:cNvSpPr>
            <a:spLocks noGrp="1"/>
          </p:cNvSpPr>
          <p:nvPr>
            <p:ph type="sldNum" sz="quarter" idx="12"/>
          </p:nvPr>
        </p:nvSpPr>
        <p:spPr/>
        <p:txBody>
          <a:bodyPr/>
          <a:lstStyle/>
          <a:p>
            <a:fld id="{1F0A251A-5B38-41EE-8F7A-BE52440CAE67}" type="slidenum">
              <a:rPr lang="en-GB" smtClean="0"/>
              <a:t>‹#›</a:t>
            </a:fld>
            <a:endParaRPr lang="en-GB"/>
          </a:p>
        </p:txBody>
      </p:sp>
    </p:spTree>
    <p:extLst>
      <p:ext uri="{BB962C8B-B14F-4D97-AF65-F5344CB8AC3E}">
        <p14:creationId xmlns:p14="http://schemas.microsoft.com/office/powerpoint/2010/main" val="2622057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ABCF87-5692-4461-77C1-07C630AF5E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7FA41F1-1C90-AFDE-60B2-6D28C4F7F3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5B5D86-D02F-2F23-CFCC-4DC4FCDC18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325377-A143-4CBC-B31A-C84D5436C6FF}" type="datetimeFigureOut">
              <a:rPr lang="en-GB" smtClean="0"/>
              <a:t>28/05/2023</a:t>
            </a:fld>
            <a:endParaRPr lang="en-GB"/>
          </a:p>
        </p:txBody>
      </p:sp>
      <p:sp>
        <p:nvSpPr>
          <p:cNvPr id="5" name="Footer Placeholder 4">
            <a:extLst>
              <a:ext uri="{FF2B5EF4-FFF2-40B4-BE49-F238E27FC236}">
                <a16:creationId xmlns:a16="http://schemas.microsoft.com/office/drawing/2014/main" id="{DF5FEE9D-374C-F036-1803-7CBF3AA105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6086DF8-95A5-FF1F-AE02-37EA665C5C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0A251A-5B38-41EE-8F7A-BE52440CAE67}" type="slidenum">
              <a:rPr lang="en-GB" smtClean="0"/>
              <a:t>‹#›</a:t>
            </a:fld>
            <a:endParaRPr lang="en-GB"/>
          </a:p>
        </p:txBody>
      </p:sp>
    </p:spTree>
    <p:extLst>
      <p:ext uri="{BB962C8B-B14F-4D97-AF65-F5344CB8AC3E}">
        <p14:creationId xmlns:p14="http://schemas.microsoft.com/office/powerpoint/2010/main" val="3572174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469908-40F0-48EB-8B29-996548C19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4F54C4-77E7-ADE1-8130-64C0DA6ED735}"/>
              </a:ext>
            </a:extLst>
          </p:cNvPr>
          <p:cNvSpPr>
            <a:spLocks noGrp="1"/>
          </p:cNvSpPr>
          <p:nvPr>
            <p:ph type="ctrTitle"/>
          </p:nvPr>
        </p:nvSpPr>
        <p:spPr>
          <a:xfrm>
            <a:off x="838200" y="4072041"/>
            <a:ext cx="10515600" cy="1286087"/>
          </a:xfrm>
          <a:noFill/>
        </p:spPr>
        <p:txBody>
          <a:bodyPr anchor="ctr">
            <a:normAutofit/>
          </a:bodyPr>
          <a:lstStyle/>
          <a:p>
            <a:r>
              <a:rPr lang="en-GB" sz="4000" dirty="0"/>
              <a:t>Source apportionment study for Skopje urban area</a:t>
            </a:r>
          </a:p>
        </p:txBody>
      </p:sp>
      <p:sp>
        <p:nvSpPr>
          <p:cNvPr id="3" name="Subtitle 2">
            <a:extLst>
              <a:ext uri="{FF2B5EF4-FFF2-40B4-BE49-F238E27FC236}">
                <a16:creationId xmlns:a16="http://schemas.microsoft.com/office/drawing/2014/main" id="{E2F3912C-FDC5-9C1C-1B22-0B84317BDB2A}"/>
              </a:ext>
            </a:extLst>
          </p:cNvPr>
          <p:cNvSpPr>
            <a:spLocks noGrp="1"/>
          </p:cNvSpPr>
          <p:nvPr>
            <p:ph type="subTitle" idx="1"/>
          </p:nvPr>
        </p:nvSpPr>
        <p:spPr>
          <a:xfrm>
            <a:off x="838200" y="5571899"/>
            <a:ext cx="10515600" cy="557186"/>
          </a:xfrm>
          <a:noFill/>
        </p:spPr>
        <p:txBody>
          <a:bodyPr>
            <a:normAutofit/>
          </a:bodyPr>
          <a:lstStyle/>
          <a:p>
            <a:r>
              <a:rPr lang="en-GB"/>
              <a:t>Prof. Dejan Mirakovski – UGD Stip</a:t>
            </a:r>
            <a:endParaRPr lang="en-GB" dirty="0"/>
          </a:p>
        </p:txBody>
      </p:sp>
      <p:pic>
        <p:nvPicPr>
          <p:cNvPr id="5" name="Picture 4" descr="A picture containing outdoor, person&#10;&#10;Description automatically generated">
            <a:extLst>
              <a:ext uri="{FF2B5EF4-FFF2-40B4-BE49-F238E27FC236}">
                <a16:creationId xmlns:a16="http://schemas.microsoft.com/office/drawing/2014/main" id="{DB0C0600-49D2-1945-89E2-6C8869DD0592}"/>
              </a:ext>
            </a:extLst>
          </p:cNvPr>
          <p:cNvPicPr>
            <a:picLocks noChangeAspect="1"/>
          </p:cNvPicPr>
          <p:nvPr/>
        </p:nvPicPr>
        <p:blipFill rotWithShape="1">
          <a:blip r:embed="rId3">
            <a:extLst>
              <a:ext uri="{28A0092B-C50C-407E-A947-70E740481C1C}">
                <a14:useLocalDpi xmlns:a14="http://schemas.microsoft.com/office/drawing/2010/main" val="0"/>
              </a:ext>
            </a:extLst>
          </a:blip>
          <a:srcRect t="13538"/>
          <a:stretch/>
        </p:blipFill>
        <p:spPr>
          <a:xfrm>
            <a:off x="20" y="1"/>
            <a:ext cx="12191979" cy="3900324"/>
          </a:xfrm>
          <a:prstGeom prst="rect">
            <a:avLst/>
          </a:prstGeom>
        </p:spPr>
      </p:pic>
      <p:pic>
        <p:nvPicPr>
          <p:cNvPr id="4" name="Picture 3" descr="Logo, company name&#10;&#10;Description automatically generated">
            <a:extLst>
              <a:ext uri="{FF2B5EF4-FFF2-40B4-BE49-F238E27FC236}">
                <a16:creationId xmlns:a16="http://schemas.microsoft.com/office/drawing/2014/main" id="{DEB602F8-0C87-91A7-D102-A15FACD87FA6}"/>
              </a:ext>
            </a:extLst>
          </p:cNvPr>
          <p:cNvPicPr>
            <a:picLocks noChangeAspect="1"/>
          </p:cNvPicPr>
          <p:nvPr/>
        </p:nvPicPr>
        <p:blipFill rotWithShape="1">
          <a:blip r:embed="rId4">
            <a:extLst>
              <a:ext uri="{28A0092B-C50C-407E-A947-70E740481C1C}">
                <a14:useLocalDpi xmlns:a14="http://schemas.microsoft.com/office/drawing/2010/main" val="0"/>
              </a:ext>
            </a:extLst>
          </a:blip>
          <a:srcRect t="13793" b="17190"/>
          <a:stretch/>
        </p:blipFill>
        <p:spPr>
          <a:xfrm>
            <a:off x="-3050" y="6056642"/>
            <a:ext cx="1630463" cy="794741"/>
          </a:xfrm>
          <a:prstGeom prst="rect">
            <a:avLst/>
          </a:prstGeom>
        </p:spPr>
      </p:pic>
      <p:pic>
        <p:nvPicPr>
          <p:cNvPr id="6" name="Picture 5">
            <a:extLst>
              <a:ext uri="{FF2B5EF4-FFF2-40B4-BE49-F238E27FC236}">
                <a16:creationId xmlns:a16="http://schemas.microsoft.com/office/drawing/2014/main" id="{1BBFDB91-182C-4891-E9A6-EF2F25EB2967}"/>
              </a:ext>
            </a:extLst>
          </p:cNvPr>
          <p:cNvPicPr>
            <a:picLocks noChangeAspect="1"/>
          </p:cNvPicPr>
          <p:nvPr/>
        </p:nvPicPr>
        <p:blipFill rotWithShape="1">
          <a:blip r:embed="rId5"/>
          <a:srcRect t="18795" r="2796" b="21987"/>
          <a:stretch/>
        </p:blipFill>
        <p:spPr>
          <a:xfrm>
            <a:off x="10417629" y="6497600"/>
            <a:ext cx="1694095" cy="203031"/>
          </a:xfrm>
          <a:prstGeom prst="rect">
            <a:avLst/>
          </a:prstGeom>
        </p:spPr>
      </p:pic>
    </p:spTree>
    <p:extLst>
      <p:ext uri="{BB962C8B-B14F-4D97-AF65-F5344CB8AC3E}">
        <p14:creationId xmlns:p14="http://schemas.microsoft.com/office/powerpoint/2010/main" val="2988214000"/>
      </p:ext>
    </p:extLst>
  </p:cSld>
  <p:clrMapOvr>
    <a:masterClrMapping/>
  </p:clrMapOvr>
  <mc:AlternateContent xmlns:mc="http://schemas.openxmlformats.org/markup-compatibility/2006">
    <mc:Choice xmlns:p14="http://schemas.microsoft.com/office/powerpoint/2010/main" Requires="p14">
      <p:transition spd="slow" p14:dur="2000" advTm="7563"/>
    </mc:Choice>
    <mc:Fallback>
      <p:transition spd="slow" advTm="756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Content Placeholder 5" descr="A person in a lab coat writing on a paper&#10;&#10;Description automatically generated with low confidence">
            <a:extLst>
              <a:ext uri="{FF2B5EF4-FFF2-40B4-BE49-F238E27FC236}">
                <a16:creationId xmlns:a16="http://schemas.microsoft.com/office/drawing/2014/main" id="{6457CC44-CEC3-46BA-D27D-76D5D3E110B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3182" b="-1"/>
          <a:stretch/>
        </p:blipFill>
        <p:spPr>
          <a:xfrm>
            <a:off x="20" y="10"/>
            <a:ext cx="9947062" cy="6857990"/>
          </a:xfrm>
          <a:prstGeom prst="rect">
            <a:avLst/>
          </a:prstGeom>
        </p:spPr>
      </p:pic>
      <p:sp>
        <p:nvSpPr>
          <p:cNvPr id="13" name="Freeform: Shape 12">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5" name="Freeform: Shape 14">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7" name="Freeform: Shape 16">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67324D2F-357C-8C0A-8989-0E54A5EADD95}"/>
              </a:ext>
            </a:extLst>
          </p:cNvPr>
          <p:cNvSpPr>
            <a:spLocks noGrp="1"/>
          </p:cNvSpPr>
          <p:nvPr>
            <p:ph type="title"/>
          </p:nvPr>
        </p:nvSpPr>
        <p:spPr>
          <a:xfrm>
            <a:off x="8046720" y="1045597"/>
            <a:ext cx="3633746" cy="1588422"/>
          </a:xfrm>
        </p:spPr>
        <p:txBody>
          <a:bodyPr vert="horz" lIns="91440" tIns="45720" rIns="91440" bIns="45720" rtlCol="0" anchor="b">
            <a:normAutofit/>
          </a:bodyPr>
          <a:lstStyle/>
          <a:p>
            <a:r>
              <a:rPr lang="en-US" sz="3600" dirty="0"/>
              <a:t>Chemical speciation</a:t>
            </a:r>
          </a:p>
        </p:txBody>
      </p:sp>
      <p:sp>
        <p:nvSpPr>
          <p:cNvPr id="3" name="Content Placeholder 2">
            <a:extLst>
              <a:ext uri="{FF2B5EF4-FFF2-40B4-BE49-F238E27FC236}">
                <a16:creationId xmlns:a16="http://schemas.microsoft.com/office/drawing/2014/main" id="{116F200C-728B-2263-5E6A-5A01384766D8}"/>
              </a:ext>
            </a:extLst>
          </p:cNvPr>
          <p:cNvSpPr>
            <a:spLocks noGrp="1"/>
          </p:cNvSpPr>
          <p:nvPr>
            <p:ph sz="half" idx="1"/>
          </p:nvPr>
        </p:nvSpPr>
        <p:spPr>
          <a:xfrm>
            <a:off x="8046719" y="2722729"/>
            <a:ext cx="3633747" cy="2700062"/>
          </a:xfrm>
        </p:spPr>
        <p:txBody>
          <a:bodyPr vert="horz" lIns="91440" tIns="45720" rIns="91440" bIns="45720" rtlCol="0">
            <a:normAutofit/>
          </a:bodyPr>
          <a:lstStyle/>
          <a:p>
            <a:r>
              <a:rPr lang="en-US" sz="2000" dirty="0"/>
              <a:t>Elemental Carbon in PM was quantified using a Magee Scientific </a:t>
            </a:r>
            <a:r>
              <a:rPr lang="en-US" sz="2000" dirty="0" err="1"/>
              <a:t>SootScan</a:t>
            </a:r>
            <a:r>
              <a:rPr lang="en-US" sz="2000" dirty="0"/>
              <a:t> Model OT21 Optical Transmissometer with a dual wavelength light source and </a:t>
            </a:r>
            <a:r>
              <a:rPr lang="en-US" sz="2000" dirty="0" err="1"/>
              <a:t>utilising</a:t>
            </a:r>
            <a:r>
              <a:rPr lang="en-US" sz="2000" dirty="0"/>
              <a:t> the EPA empirical EC relation for Teflon FRM filters. </a:t>
            </a:r>
          </a:p>
        </p:txBody>
      </p:sp>
    </p:spTree>
    <p:extLst>
      <p:ext uri="{BB962C8B-B14F-4D97-AF65-F5344CB8AC3E}">
        <p14:creationId xmlns:p14="http://schemas.microsoft.com/office/powerpoint/2010/main" val="2276903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78A304-A482-79EE-47ED-61DFF2E6EA5C}"/>
              </a:ext>
            </a:extLst>
          </p:cNvPr>
          <p:cNvSpPr>
            <a:spLocks noGrp="1"/>
          </p:cNvSpPr>
          <p:nvPr>
            <p:ph type="title"/>
          </p:nvPr>
        </p:nvSpPr>
        <p:spPr>
          <a:xfrm>
            <a:off x="8643193" y="489507"/>
            <a:ext cx="3091607" cy="1655483"/>
          </a:xfrm>
        </p:spPr>
        <p:txBody>
          <a:bodyPr vert="horz" lIns="91440" tIns="45720" rIns="91440" bIns="45720" rtlCol="0" anchor="b">
            <a:normAutofit/>
          </a:bodyPr>
          <a:lstStyle/>
          <a:p>
            <a:r>
              <a:rPr lang="en-US" sz="4000"/>
              <a:t>Chemical speciation</a:t>
            </a:r>
          </a:p>
        </p:txBody>
      </p:sp>
      <p:pic>
        <p:nvPicPr>
          <p:cNvPr id="7" name="Content Placeholder 6" descr="A group of women in lab coats&#10;&#10;Description automatically generated with low confidence">
            <a:extLst>
              <a:ext uri="{FF2B5EF4-FFF2-40B4-BE49-F238E27FC236}">
                <a16:creationId xmlns:a16="http://schemas.microsoft.com/office/drawing/2014/main" id="{74DDBAAF-9BB3-B004-9FC9-32C18EF7E79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20219" b="1"/>
          <a:stretch/>
        </p:blipFill>
        <p:spPr>
          <a:xfrm>
            <a:off x="20" y="431"/>
            <a:ext cx="8115280" cy="6408311"/>
          </a:xfrm>
          <a:prstGeom prst="rect">
            <a:avLst/>
          </a:prstGeom>
        </p:spPr>
      </p:pic>
      <p:sp>
        <p:nvSpPr>
          <p:cNvPr id="4" name="Content Placeholder 3">
            <a:extLst>
              <a:ext uri="{FF2B5EF4-FFF2-40B4-BE49-F238E27FC236}">
                <a16:creationId xmlns:a16="http://schemas.microsoft.com/office/drawing/2014/main" id="{91054A59-F923-D28D-7382-297BB09918EF}"/>
              </a:ext>
            </a:extLst>
          </p:cNvPr>
          <p:cNvSpPr>
            <a:spLocks noGrp="1"/>
          </p:cNvSpPr>
          <p:nvPr>
            <p:ph sz="half" idx="1"/>
          </p:nvPr>
        </p:nvSpPr>
        <p:spPr>
          <a:xfrm>
            <a:off x="8643193" y="2418408"/>
            <a:ext cx="3459544" cy="3845232"/>
          </a:xfrm>
        </p:spPr>
        <p:txBody>
          <a:bodyPr vert="horz" lIns="91440" tIns="45720" rIns="91440" bIns="45720" rtlCol="0">
            <a:normAutofit/>
          </a:bodyPr>
          <a:lstStyle/>
          <a:p>
            <a:r>
              <a:rPr lang="en-US" sz="2000" dirty="0"/>
              <a:t>Water-soluble ions, including sulphate (SO</a:t>
            </a:r>
            <a:r>
              <a:rPr lang="en-US" sz="2000" baseline="-25000" dirty="0"/>
              <a:t>4</a:t>
            </a:r>
            <a:r>
              <a:rPr lang="en-US" sz="2000" baseline="30000" dirty="0"/>
              <a:t>2−</a:t>
            </a:r>
            <a:r>
              <a:rPr lang="en-US" sz="2000" dirty="0"/>
              <a:t>), nitrate (NO</a:t>
            </a:r>
            <a:r>
              <a:rPr lang="en-US" sz="2000" baseline="-25000" dirty="0"/>
              <a:t>3</a:t>
            </a:r>
            <a:r>
              <a:rPr lang="en-US" sz="2000" baseline="30000" dirty="0"/>
              <a:t>−</a:t>
            </a:r>
            <a:r>
              <a:rPr lang="en-US" sz="2000" dirty="0"/>
              <a:t>) and ammonium (NH</a:t>
            </a:r>
            <a:r>
              <a:rPr lang="en-US" sz="2000" baseline="-25000" dirty="0"/>
              <a:t>4</a:t>
            </a:r>
            <a:r>
              <a:rPr lang="en-US" sz="2000" baseline="30000" dirty="0"/>
              <a:t>+</a:t>
            </a:r>
            <a:r>
              <a:rPr lang="en-US" sz="2000" dirty="0"/>
              <a:t>), were determined using internally developed extraction procedure and referent photometric methods with ready to use sensitive cell tests in accordance with ISO 7150-1 and DIN 38406-5 for NH</a:t>
            </a:r>
            <a:r>
              <a:rPr lang="en-US" sz="2000" baseline="-25000" dirty="0"/>
              <a:t>4</a:t>
            </a:r>
            <a:r>
              <a:rPr lang="en-US" sz="2000" baseline="30000" dirty="0"/>
              <a:t>+</a:t>
            </a:r>
            <a:r>
              <a:rPr lang="en-US" sz="2000" dirty="0"/>
              <a:t>, EPA 375.4 for SO</a:t>
            </a:r>
            <a:r>
              <a:rPr lang="en-US" sz="2000" baseline="-25000" dirty="0"/>
              <a:t>4</a:t>
            </a:r>
            <a:r>
              <a:rPr lang="en-US" sz="2000" baseline="30000" dirty="0"/>
              <a:t>2-</a:t>
            </a:r>
            <a:r>
              <a:rPr lang="en-US" sz="2000" dirty="0"/>
              <a:t> and DIN 38405-9 for NO</a:t>
            </a:r>
            <a:r>
              <a:rPr lang="en-US" sz="2000" baseline="-25000" dirty="0"/>
              <a:t>3</a:t>
            </a:r>
            <a:r>
              <a:rPr lang="en-US" sz="2000" baseline="30000" dirty="0"/>
              <a:t>-</a:t>
            </a:r>
            <a:r>
              <a:rPr lang="en-US" sz="2000" dirty="0"/>
              <a:t>. </a:t>
            </a:r>
          </a:p>
          <a:p>
            <a:endParaRPr lang="en-US" sz="2000" dirty="0"/>
          </a:p>
        </p:txBody>
      </p:sp>
      <p:sp>
        <p:nvSpPr>
          <p:cNvPr id="14" name="Rectangle 13">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8403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Rectangle 15">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12DA31-B955-179F-E474-0A67867834DC}"/>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sz="4000">
                <a:solidFill>
                  <a:srgbClr val="FFFFFF"/>
                </a:solidFill>
              </a:rPr>
              <a:t>Resluts</a:t>
            </a:r>
          </a:p>
        </p:txBody>
      </p:sp>
      <p:pic>
        <p:nvPicPr>
          <p:cNvPr id="9" name="Picture 8">
            <a:extLst>
              <a:ext uri="{FF2B5EF4-FFF2-40B4-BE49-F238E27FC236}">
                <a16:creationId xmlns:a16="http://schemas.microsoft.com/office/drawing/2014/main" id="{C9ABB4F6-DA57-FFDD-4B63-2A6F81CB6672}"/>
              </a:ext>
            </a:extLst>
          </p:cNvPr>
          <p:cNvPicPr>
            <a:picLocks noChangeAspect="1"/>
          </p:cNvPicPr>
          <p:nvPr/>
        </p:nvPicPr>
        <p:blipFill rotWithShape="1">
          <a:blip r:embed="rId2"/>
          <a:srcRect b="11779"/>
          <a:stretch/>
        </p:blipFill>
        <p:spPr>
          <a:xfrm>
            <a:off x="5117930" y="4978482"/>
            <a:ext cx="6961013" cy="1872000"/>
          </a:xfrm>
          <a:prstGeom prst="rect">
            <a:avLst/>
          </a:prstGeom>
        </p:spPr>
      </p:pic>
      <p:pic>
        <p:nvPicPr>
          <p:cNvPr id="8" name="Picture 7">
            <a:extLst>
              <a:ext uri="{FF2B5EF4-FFF2-40B4-BE49-F238E27FC236}">
                <a16:creationId xmlns:a16="http://schemas.microsoft.com/office/drawing/2014/main" id="{A4B25C51-9A5A-7F70-3961-BDEDC6C94586}"/>
              </a:ext>
            </a:extLst>
          </p:cNvPr>
          <p:cNvPicPr>
            <a:picLocks noChangeAspect="1"/>
          </p:cNvPicPr>
          <p:nvPr/>
        </p:nvPicPr>
        <p:blipFill>
          <a:blip r:embed="rId3"/>
          <a:stretch>
            <a:fillRect/>
          </a:stretch>
        </p:blipFill>
        <p:spPr>
          <a:xfrm>
            <a:off x="192558" y="1664114"/>
            <a:ext cx="8174201" cy="3228808"/>
          </a:xfrm>
          <a:prstGeom prst="rect">
            <a:avLst/>
          </a:prstGeom>
        </p:spPr>
      </p:pic>
    </p:spTree>
    <p:extLst>
      <p:ext uri="{BB962C8B-B14F-4D97-AF65-F5344CB8AC3E}">
        <p14:creationId xmlns:p14="http://schemas.microsoft.com/office/powerpoint/2010/main" val="222412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EB720E-C83E-E12A-014C-1F6F780D9197}"/>
              </a:ext>
            </a:extLst>
          </p:cNvPr>
          <p:cNvSpPr>
            <a:spLocks noGrp="1"/>
          </p:cNvSpPr>
          <p:nvPr>
            <p:ph type="title"/>
          </p:nvPr>
        </p:nvSpPr>
        <p:spPr>
          <a:xfrm>
            <a:off x="818984" y="4230093"/>
            <a:ext cx="4150581" cy="1800165"/>
          </a:xfrm>
        </p:spPr>
        <p:txBody>
          <a:bodyPr anchor="t">
            <a:normAutofit/>
          </a:bodyPr>
          <a:lstStyle/>
          <a:p>
            <a:pPr algn="r"/>
            <a:r>
              <a:rPr lang="en-GB" sz="4000" dirty="0"/>
              <a:t>Mass concentrations</a:t>
            </a:r>
          </a:p>
        </p:txBody>
      </p:sp>
      <p:pic>
        <p:nvPicPr>
          <p:cNvPr id="8" name="Picture 7">
            <a:extLst>
              <a:ext uri="{FF2B5EF4-FFF2-40B4-BE49-F238E27FC236}">
                <a16:creationId xmlns:a16="http://schemas.microsoft.com/office/drawing/2014/main" id="{B30A4985-A3AF-E299-66F9-C25863D426B3}"/>
              </a:ext>
            </a:extLst>
          </p:cNvPr>
          <p:cNvPicPr>
            <a:picLocks noChangeAspect="1"/>
          </p:cNvPicPr>
          <p:nvPr/>
        </p:nvPicPr>
        <p:blipFill>
          <a:blip r:embed="rId3"/>
          <a:stretch>
            <a:fillRect/>
          </a:stretch>
        </p:blipFill>
        <p:spPr>
          <a:xfrm>
            <a:off x="1422845" y="457200"/>
            <a:ext cx="9407271" cy="3455325"/>
          </a:xfrm>
          <a:prstGeom prst="rect">
            <a:avLst/>
          </a:prstGeom>
        </p:spPr>
      </p:pic>
      <p:sp>
        <p:nvSpPr>
          <p:cNvPr id="5" name="Content Placeholder 4">
            <a:extLst>
              <a:ext uri="{FF2B5EF4-FFF2-40B4-BE49-F238E27FC236}">
                <a16:creationId xmlns:a16="http://schemas.microsoft.com/office/drawing/2014/main" id="{1354ECE5-E0BC-5678-C023-2958C06F5E44}"/>
              </a:ext>
            </a:extLst>
          </p:cNvPr>
          <p:cNvSpPr>
            <a:spLocks noGrp="1"/>
          </p:cNvSpPr>
          <p:nvPr>
            <p:ph idx="1"/>
          </p:nvPr>
        </p:nvSpPr>
        <p:spPr>
          <a:xfrm>
            <a:off x="5246415" y="4230094"/>
            <a:ext cx="6235268" cy="1800164"/>
          </a:xfrm>
        </p:spPr>
        <p:txBody>
          <a:bodyPr anchor="t">
            <a:normAutofit/>
          </a:bodyPr>
          <a:lstStyle/>
          <a:p>
            <a:r>
              <a:rPr lang="en-GB" sz="2000" dirty="0"/>
              <a:t>Daily average PM2.5 concentrations measured at all monitoring sites in Skopje urban area, exhibits significant seasonal variability, exceeding all of the European Union's limit, target, and threshold values for human health protection.</a:t>
            </a:r>
          </a:p>
        </p:txBody>
      </p:sp>
      <p:sp>
        <p:nvSpPr>
          <p:cNvPr id="15" name="Rectangle 14">
            <a:extLst>
              <a:ext uri="{FF2B5EF4-FFF2-40B4-BE49-F238E27FC236}">
                <a16:creationId xmlns:a16="http://schemas.microsoft.com/office/drawing/2014/main" id="{E7BFF8DC-0AE7-4AD2-9B28-2E5F26D62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E0162AD-C6E5-4BF8-A453-76ADB368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3725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82A91240-075F-B2C9-44AB-1D9272397EA3}"/>
              </a:ext>
            </a:extLst>
          </p:cNvPr>
          <p:cNvSpPr>
            <a:spLocks noGrp="1"/>
          </p:cNvSpPr>
          <p:nvPr>
            <p:ph type="title"/>
          </p:nvPr>
        </p:nvSpPr>
        <p:spPr>
          <a:xfrm>
            <a:off x="838199" y="537883"/>
            <a:ext cx="4783697" cy="814123"/>
          </a:xfrm>
        </p:spPr>
        <p:txBody>
          <a:bodyPr vert="horz" lIns="91440" tIns="45720" rIns="91440" bIns="45720" rtlCol="0" anchor="b">
            <a:normAutofit/>
          </a:bodyPr>
          <a:lstStyle/>
          <a:p>
            <a:r>
              <a:rPr lang="en-US" sz="4000" kern="1200" dirty="0">
                <a:solidFill>
                  <a:schemeClr val="tx1"/>
                </a:solidFill>
                <a:latin typeface="+mj-lt"/>
                <a:ea typeface="+mj-ea"/>
                <a:cs typeface="+mj-cs"/>
              </a:rPr>
              <a:t>Mass concentrations</a:t>
            </a:r>
          </a:p>
        </p:txBody>
      </p:sp>
      <p:sp>
        <p:nvSpPr>
          <p:cNvPr id="3" name="Content Placeholder 2">
            <a:extLst>
              <a:ext uri="{FF2B5EF4-FFF2-40B4-BE49-F238E27FC236}">
                <a16:creationId xmlns:a16="http://schemas.microsoft.com/office/drawing/2014/main" id="{08686DD4-EB61-FFAD-2E9E-CB29C4CAA52E}"/>
              </a:ext>
            </a:extLst>
          </p:cNvPr>
          <p:cNvSpPr>
            <a:spLocks noGrp="1"/>
          </p:cNvSpPr>
          <p:nvPr>
            <p:ph sz="half" idx="1"/>
          </p:nvPr>
        </p:nvSpPr>
        <p:spPr>
          <a:xfrm>
            <a:off x="838198" y="1426333"/>
            <a:ext cx="4783697" cy="5222659"/>
          </a:xfrm>
        </p:spPr>
        <p:txBody>
          <a:bodyPr vert="horz" lIns="91440" tIns="45720" rIns="91440" bIns="45720" rtlCol="0">
            <a:normAutofit lnSpcReduction="10000"/>
          </a:bodyPr>
          <a:lstStyle/>
          <a:p>
            <a:r>
              <a:rPr lang="en-US" sz="2000" dirty="0"/>
              <a:t>The highest mass concentrations were determined in Gazi Baba (46.62 ± 34.20 µg/m3), followed by Novo Lisiche (45.68 ± 28.85 µg/m3), </a:t>
            </a:r>
            <a:r>
              <a:rPr lang="en-US" sz="2000" dirty="0" err="1"/>
              <a:t>Gorce</a:t>
            </a:r>
            <a:r>
              <a:rPr lang="en-US" sz="2000" dirty="0"/>
              <a:t> Petrov – </a:t>
            </a:r>
            <a:r>
              <a:rPr lang="en-US" sz="2000" dirty="0" err="1"/>
              <a:t>Hrom</a:t>
            </a:r>
            <a:r>
              <a:rPr lang="en-US" sz="2000" dirty="0"/>
              <a:t> (43.98 ± 30.26 µg/m3), Karposh (36.40 ± 24.18 µg/m3) and </a:t>
            </a:r>
            <a:r>
              <a:rPr lang="en-US" sz="2000" dirty="0" err="1"/>
              <a:t>Gorce</a:t>
            </a:r>
            <a:r>
              <a:rPr lang="en-US" sz="2000" dirty="0"/>
              <a:t> Petrov – </a:t>
            </a:r>
            <a:r>
              <a:rPr lang="en-US" sz="2000" dirty="0" err="1"/>
              <a:t>Volkovo</a:t>
            </a:r>
            <a:r>
              <a:rPr lang="en-US" sz="2000" dirty="0"/>
              <a:t> (35.75 ± 23.58 µg/m3). The particulate mass (PM 2.5) concentrations measured in Skopje, were among the highest reported in the Europe (PM2.5 annual average concentrations observed in Europe were found from 3 to 35 µg/m3) [26]. </a:t>
            </a:r>
          </a:p>
          <a:p>
            <a:r>
              <a:rPr lang="en-US" sz="2000" dirty="0"/>
              <a:t>Percentage of days exceeding annual limit values for PM 2.5 (25 µg/m3) was 62.30 % for Novo Lisiche (195 out 313 valid daily values) and 58.97 % for Karposh site (194 out 329 valid daily values), with significantly higher concentrations recorded during the cold months.</a:t>
            </a:r>
          </a:p>
        </p:txBody>
      </p:sp>
      <p:graphicFrame>
        <p:nvGraphicFramePr>
          <p:cNvPr id="9" name="Content Placeholder 8">
            <a:extLst>
              <a:ext uri="{FF2B5EF4-FFF2-40B4-BE49-F238E27FC236}">
                <a16:creationId xmlns:a16="http://schemas.microsoft.com/office/drawing/2014/main" id="{46B35980-E243-6EB4-F505-DED4265E645D}"/>
              </a:ext>
            </a:extLst>
          </p:cNvPr>
          <p:cNvGraphicFramePr>
            <a:graphicFrameLocks noGrp="1"/>
          </p:cNvGraphicFramePr>
          <p:nvPr>
            <p:ph sz="half" idx="2"/>
            <p:extLst>
              <p:ext uri="{D42A27DB-BD31-4B8C-83A1-F6EECF244321}">
                <p14:modId xmlns:p14="http://schemas.microsoft.com/office/powerpoint/2010/main" val="2345271237"/>
              </p:ext>
            </p:extLst>
          </p:nvPr>
        </p:nvGraphicFramePr>
        <p:xfrm>
          <a:off x="5988423" y="929939"/>
          <a:ext cx="6062063" cy="5719055"/>
        </p:xfrm>
        <a:graphic>
          <a:graphicData uri="http://schemas.openxmlformats.org/drawingml/2006/table">
            <a:tbl>
              <a:tblPr firstRow="1" firstCol="1" bandRow="1">
                <a:tableStyleId>{69012ECD-51FC-41F1-AA8D-1B2483CD663E}</a:tableStyleId>
              </a:tblPr>
              <a:tblGrid>
                <a:gridCol w="3329983">
                  <a:extLst>
                    <a:ext uri="{9D8B030D-6E8A-4147-A177-3AD203B41FA5}">
                      <a16:colId xmlns:a16="http://schemas.microsoft.com/office/drawing/2014/main" val="318958701"/>
                    </a:ext>
                  </a:extLst>
                </a:gridCol>
                <a:gridCol w="2732080">
                  <a:extLst>
                    <a:ext uri="{9D8B030D-6E8A-4147-A177-3AD203B41FA5}">
                      <a16:colId xmlns:a16="http://schemas.microsoft.com/office/drawing/2014/main" val="3390693491"/>
                    </a:ext>
                  </a:extLst>
                </a:gridCol>
              </a:tblGrid>
              <a:tr h="948077">
                <a:tc gridSpan="2">
                  <a:txBody>
                    <a:bodyPr/>
                    <a:lstStyle/>
                    <a:p>
                      <a:pPr algn="ctr">
                        <a:lnSpc>
                          <a:spcPct val="107000"/>
                        </a:lnSpc>
                        <a:spcAft>
                          <a:spcPts val="600"/>
                        </a:spcAft>
                      </a:pPr>
                      <a:r>
                        <a:rPr lang="en-GB" sz="2400" dirty="0">
                          <a:effectLst/>
                        </a:rPr>
                        <a:t>Average annual  concentrations </a:t>
                      </a:r>
                    </a:p>
                    <a:p>
                      <a:pPr algn="ctr">
                        <a:lnSpc>
                          <a:spcPct val="107000"/>
                        </a:lnSpc>
                        <a:spcAft>
                          <a:spcPts val="600"/>
                        </a:spcAft>
                      </a:pPr>
                      <a:r>
                        <a:rPr lang="mk-MK" sz="2400" dirty="0">
                          <a:effectLst/>
                        </a:rPr>
                        <a:t>PM</a:t>
                      </a:r>
                      <a:r>
                        <a:rPr lang="mk-MK" sz="2400" baseline="-25000" dirty="0">
                          <a:effectLst/>
                        </a:rPr>
                        <a:t>2,5</a:t>
                      </a:r>
                      <a:r>
                        <a:rPr lang="en-GB" sz="2400" baseline="-25000" dirty="0">
                          <a:effectLst/>
                        </a:rPr>
                        <a:t> </a:t>
                      </a:r>
                      <a:r>
                        <a:rPr lang="en-GB" sz="2400" baseline="0" dirty="0">
                          <a:effectLst/>
                        </a:rPr>
                        <a:t>(</a:t>
                      </a:r>
                      <a:r>
                        <a:rPr lang="mk-MK" sz="2400" dirty="0">
                          <a:effectLst/>
                        </a:rPr>
                        <a:t>µg/m</a:t>
                      </a:r>
                      <a:r>
                        <a:rPr lang="mk-MK" sz="2400" baseline="30000" dirty="0">
                          <a:effectLst/>
                        </a:rPr>
                        <a:t>3</a:t>
                      </a:r>
                      <a:r>
                        <a:rPr lang="en-GB" sz="2400" baseline="0" dirty="0">
                          <a:effectLst/>
                        </a:rPr>
                        <a:t>)</a:t>
                      </a:r>
                      <a:endParaRPr lang="en-GB" sz="3200" dirty="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92712" marR="92712" marT="0" marB="0"/>
                </a:tc>
                <a:tc hMerge="1">
                  <a:txBody>
                    <a:bodyPr/>
                    <a:lstStyle/>
                    <a:p>
                      <a:endParaRPr lang="en-GB"/>
                    </a:p>
                  </a:txBody>
                  <a:tcPr/>
                </a:tc>
                <a:extLst>
                  <a:ext uri="{0D108BD9-81ED-4DB2-BD59-A6C34878D82A}">
                    <a16:rowId xmlns:a16="http://schemas.microsoft.com/office/drawing/2014/main" val="2665538293"/>
                  </a:ext>
                </a:extLst>
              </a:tr>
              <a:tr h="948077">
                <a:tc>
                  <a:txBody>
                    <a:bodyPr/>
                    <a:lstStyle/>
                    <a:p>
                      <a:pPr algn="just">
                        <a:lnSpc>
                          <a:spcPct val="107000"/>
                        </a:lnSpc>
                        <a:spcAft>
                          <a:spcPts val="600"/>
                        </a:spcAft>
                      </a:pPr>
                      <a:r>
                        <a:rPr lang="en-GB" sz="2400">
                          <a:effectLst/>
                        </a:rPr>
                        <a:t>Europe average (Putaud et al., 2019)</a:t>
                      </a:r>
                      <a:endParaRPr lang="en-GB" sz="320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92712" marR="92712" marT="0" marB="0"/>
                </a:tc>
                <a:tc>
                  <a:txBody>
                    <a:bodyPr/>
                    <a:lstStyle/>
                    <a:p>
                      <a:pPr algn="ctr">
                        <a:lnSpc>
                          <a:spcPct val="107000"/>
                        </a:lnSpc>
                        <a:spcAft>
                          <a:spcPts val="600"/>
                        </a:spcAft>
                      </a:pPr>
                      <a:r>
                        <a:rPr lang="mk-MK" sz="2400">
                          <a:effectLst/>
                        </a:rPr>
                        <a:t>3 ÷ 35 </a:t>
                      </a:r>
                      <a:endParaRPr lang="en-GB" sz="320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92712" marR="92712" marT="0" marB="0"/>
                </a:tc>
                <a:extLst>
                  <a:ext uri="{0D108BD9-81ED-4DB2-BD59-A6C34878D82A}">
                    <a16:rowId xmlns:a16="http://schemas.microsoft.com/office/drawing/2014/main" val="1023108027"/>
                  </a:ext>
                </a:extLst>
              </a:tr>
              <a:tr h="948077">
                <a:tc>
                  <a:txBody>
                    <a:bodyPr/>
                    <a:lstStyle/>
                    <a:p>
                      <a:pPr algn="just">
                        <a:lnSpc>
                          <a:spcPct val="107000"/>
                        </a:lnSpc>
                        <a:spcAft>
                          <a:spcPts val="600"/>
                        </a:spcAft>
                      </a:pPr>
                      <a:r>
                        <a:rPr lang="en-GB" sz="2400" dirty="0">
                          <a:effectLst/>
                        </a:rPr>
                        <a:t>Gazi Baba - industrial</a:t>
                      </a:r>
                      <a:endParaRPr lang="en-GB" sz="3200" dirty="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92712" marR="92712" marT="0" marB="0"/>
                </a:tc>
                <a:tc>
                  <a:txBody>
                    <a:bodyPr/>
                    <a:lstStyle/>
                    <a:p>
                      <a:pPr algn="ctr">
                        <a:lnSpc>
                          <a:spcPct val="107000"/>
                        </a:lnSpc>
                        <a:spcAft>
                          <a:spcPts val="600"/>
                        </a:spcAft>
                      </a:pPr>
                      <a:r>
                        <a:rPr lang="mk-MK" sz="2400">
                          <a:effectLst/>
                        </a:rPr>
                        <a:t>46,62 ± 34,20 </a:t>
                      </a:r>
                      <a:endParaRPr lang="en-GB" sz="320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92712" marR="92712" marT="0" marB="0"/>
                </a:tc>
                <a:extLst>
                  <a:ext uri="{0D108BD9-81ED-4DB2-BD59-A6C34878D82A}">
                    <a16:rowId xmlns:a16="http://schemas.microsoft.com/office/drawing/2014/main" val="903384422"/>
                  </a:ext>
                </a:extLst>
              </a:tr>
              <a:tr h="948077">
                <a:tc>
                  <a:txBody>
                    <a:bodyPr/>
                    <a:lstStyle/>
                    <a:p>
                      <a:pPr algn="just">
                        <a:lnSpc>
                          <a:spcPct val="107000"/>
                        </a:lnSpc>
                        <a:spcAft>
                          <a:spcPts val="600"/>
                        </a:spcAft>
                      </a:pPr>
                      <a:r>
                        <a:rPr lang="en-GB" sz="2400">
                          <a:effectLst/>
                        </a:rPr>
                        <a:t>Novo Lisiche – traffic and industrial</a:t>
                      </a:r>
                      <a:endParaRPr lang="en-GB" sz="320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92712" marR="92712" marT="0" marB="0"/>
                </a:tc>
                <a:tc>
                  <a:txBody>
                    <a:bodyPr/>
                    <a:lstStyle/>
                    <a:p>
                      <a:pPr algn="ctr">
                        <a:lnSpc>
                          <a:spcPct val="107000"/>
                        </a:lnSpc>
                        <a:spcAft>
                          <a:spcPts val="600"/>
                        </a:spcAft>
                      </a:pPr>
                      <a:r>
                        <a:rPr lang="mk-MK" sz="2400">
                          <a:effectLst/>
                        </a:rPr>
                        <a:t>45,68 ± 28,85 </a:t>
                      </a:r>
                      <a:endParaRPr lang="en-GB" sz="320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92712" marR="92712" marT="0" marB="0"/>
                </a:tc>
                <a:extLst>
                  <a:ext uri="{0D108BD9-81ED-4DB2-BD59-A6C34878D82A}">
                    <a16:rowId xmlns:a16="http://schemas.microsoft.com/office/drawing/2014/main" val="2079848359"/>
                  </a:ext>
                </a:extLst>
              </a:tr>
              <a:tr h="489335">
                <a:tc>
                  <a:txBody>
                    <a:bodyPr/>
                    <a:lstStyle/>
                    <a:p>
                      <a:pPr algn="just">
                        <a:lnSpc>
                          <a:spcPct val="107000"/>
                        </a:lnSpc>
                        <a:spcAft>
                          <a:spcPts val="600"/>
                        </a:spcAft>
                      </a:pPr>
                      <a:r>
                        <a:rPr lang="en-GB" sz="2400">
                          <a:effectLst/>
                        </a:rPr>
                        <a:t>Hrom - residential</a:t>
                      </a:r>
                      <a:endParaRPr lang="en-GB" sz="320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92712" marR="92712" marT="0" marB="0"/>
                </a:tc>
                <a:tc>
                  <a:txBody>
                    <a:bodyPr/>
                    <a:lstStyle/>
                    <a:p>
                      <a:pPr algn="ctr">
                        <a:lnSpc>
                          <a:spcPct val="107000"/>
                        </a:lnSpc>
                        <a:spcAft>
                          <a:spcPts val="600"/>
                        </a:spcAft>
                      </a:pPr>
                      <a:r>
                        <a:rPr lang="mk-MK" sz="2400">
                          <a:effectLst/>
                        </a:rPr>
                        <a:t>43,98 ± 30,26 </a:t>
                      </a:r>
                      <a:endParaRPr lang="en-GB" sz="320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92712" marR="92712" marT="0" marB="0"/>
                </a:tc>
                <a:extLst>
                  <a:ext uri="{0D108BD9-81ED-4DB2-BD59-A6C34878D82A}">
                    <a16:rowId xmlns:a16="http://schemas.microsoft.com/office/drawing/2014/main" val="3911199473"/>
                  </a:ext>
                </a:extLst>
              </a:tr>
              <a:tr h="948077">
                <a:tc>
                  <a:txBody>
                    <a:bodyPr/>
                    <a:lstStyle/>
                    <a:p>
                      <a:pPr algn="just">
                        <a:lnSpc>
                          <a:spcPct val="107000"/>
                        </a:lnSpc>
                        <a:spcAft>
                          <a:spcPts val="600"/>
                        </a:spcAft>
                      </a:pPr>
                      <a:r>
                        <a:rPr lang="en-GB" sz="2400">
                          <a:effectLst/>
                        </a:rPr>
                        <a:t>Karposh – urban background</a:t>
                      </a:r>
                      <a:endParaRPr lang="en-GB" sz="320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92712" marR="92712" marT="0" marB="0"/>
                </a:tc>
                <a:tc>
                  <a:txBody>
                    <a:bodyPr/>
                    <a:lstStyle/>
                    <a:p>
                      <a:pPr algn="ctr">
                        <a:lnSpc>
                          <a:spcPct val="107000"/>
                        </a:lnSpc>
                        <a:spcAft>
                          <a:spcPts val="600"/>
                        </a:spcAft>
                      </a:pPr>
                      <a:r>
                        <a:rPr lang="mk-MK" sz="2400">
                          <a:effectLst/>
                        </a:rPr>
                        <a:t>36,41 ± 36,40 </a:t>
                      </a:r>
                      <a:endParaRPr lang="en-GB" sz="320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92712" marR="92712" marT="0" marB="0"/>
                </a:tc>
                <a:extLst>
                  <a:ext uri="{0D108BD9-81ED-4DB2-BD59-A6C34878D82A}">
                    <a16:rowId xmlns:a16="http://schemas.microsoft.com/office/drawing/2014/main" val="3076654436"/>
                  </a:ext>
                </a:extLst>
              </a:tr>
              <a:tr h="489335">
                <a:tc>
                  <a:txBody>
                    <a:bodyPr/>
                    <a:lstStyle/>
                    <a:p>
                      <a:pPr algn="just">
                        <a:lnSpc>
                          <a:spcPct val="107000"/>
                        </a:lnSpc>
                        <a:spcAft>
                          <a:spcPts val="600"/>
                        </a:spcAft>
                      </a:pPr>
                      <a:r>
                        <a:rPr lang="en-GB" sz="2400">
                          <a:effectLst/>
                        </a:rPr>
                        <a:t> Volkovo - rural</a:t>
                      </a:r>
                      <a:endParaRPr lang="en-GB" sz="320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92712" marR="92712" marT="0" marB="0"/>
                </a:tc>
                <a:tc>
                  <a:txBody>
                    <a:bodyPr/>
                    <a:lstStyle/>
                    <a:p>
                      <a:pPr algn="ctr">
                        <a:lnSpc>
                          <a:spcPct val="107000"/>
                        </a:lnSpc>
                        <a:spcAft>
                          <a:spcPts val="600"/>
                        </a:spcAft>
                      </a:pPr>
                      <a:r>
                        <a:rPr lang="mk-MK" sz="2400" dirty="0">
                          <a:effectLst/>
                        </a:rPr>
                        <a:t>35,75 ± 23,58 </a:t>
                      </a:r>
                      <a:endParaRPr lang="en-GB" sz="3200" dirty="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92712" marR="92712" marT="0" marB="0"/>
                </a:tc>
                <a:extLst>
                  <a:ext uri="{0D108BD9-81ED-4DB2-BD59-A6C34878D82A}">
                    <a16:rowId xmlns:a16="http://schemas.microsoft.com/office/drawing/2014/main" val="3342580035"/>
                  </a:ext>
                </a:extLst>
              </a:tr>
            </a:tbl>
          </a:graphicData>
        </a:graphic>
      </p:graphicFrame>
    </p:spTree>
    <p:extLst>
      <p:ext uri="{BB962C8B-B14F-4D97-AF65-F5344CB8AC3E}">
        <p14:creationId xmlns:p14="http://schemas.microsoft.com/office/powerpoint/2010/main" val="2831587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49ACE2-456A-C2E0-A125-6B3B528BC1E5}"/>
              </a:ext>
            </a:extLst>
          </p:cNvPr>
          <p:cNvSpPr>
            <a:spLocks noGrp="1"/>
          </p:cNvSpPr>
          <p:nvPr>
            <p:ph type="title"/>
          </p:nvPr>
        </p:nvSpPr>
        <p:spPr>
          <a:xfrm>
            <a:off x="1136397" y="502021"/>
            <a:ext cx="4959603" cy="1642969"/>
          </a:xfrm>
        </p:spPr>
        <p:txBody>
          <a:bodyPr vert="horz" lIns="91440" tIns="45720" rIns="91440" bIns="45720" rtlCol="0" anchor="b">
            <a:normAutofit/>
          </a:bodyPr>
          <a:lstStyle/>
          <a:p>
            <a:r>
              <a:rPr lang="en-US" sz="4000" kern="1200">
                <a:solidFill>
                  <a:schemeClr val="tx1"/>
                </a:solidFill>
                <a:latin typeface="+mj-lt"/>
                <a:ea typeface="+mj-ea"/>
                <a:cs typeface="+mj-cs"/>
              </a:rPr>
              <a:t>Chemical composition</a:t>
            </a:r>
          </a:p>
        </p:txBody>
      </p:sp>
      <p:sp>
        <p:nvSpPr>
          <p:cNvPr id="3" name="Content Placeholder 2">
            <a:extLst>
              <a:ext uri="{FF2B5EF4-FFF2-40B4-BE49-F238E27FC236}">
                <a16:creationId xmlns:a16="http://schemas.microsoft.com/office/drawing/2014/main" id="{0F9E2166-903D-8D44-2668-D4CD49849AB7}"/>
              </a:ext>
            </a:extLst>
          </p:cNvPr>
          <p:cNvSpPr>
            <a:spLocks noGrp="1"/>
          </p:cNvSpPr>
          <p:nvPr>
            <p:ph sz="half" idx="1"/>
          </p:nvPr>
        </p:nvSpPr>
        <p:spPr>
          <a:xfrm>
            <a:off x="1136397" y="2418408"/>
            <a:ext cx="4959603" cy="3522569"/>
          </a:xfrm>
        </p:spPr>
        <p:txBody>
          <a:bodyPr vert="horz" lIns="91440" tIns="45720" rIns="91440" bIns="45720" rtlCol="0" anchor="t">
            <a:normAutofit fontScale="92500" lnSpcReduction="10000"/>
          </a:bodyPr>
          <a:lstStyle/>
          <a:p>
            <a:r>
              <a:rPr lang="en-US" sz="1800" dirty="0">
                <a:effectLst/>
              </a:rPr>
              <a:t>Contribution of soil (mineral) dust observed in Skopje is similar to the values found in other parts of Europe [26]. Elements like Mg, Al, Si, Ca, </a:t>
            </a:r>
            <a:r>
              <a:rPr lang="en-US" sz="1800" dirty="0" err="1">
                <a:effectLst/>
              </a:rPr>
              <a:t>Ti</a:t>
            </a:r>
            <a:r>
              <a:rPr lang="en-US" sz="1800" dirty="0">
                <a:effectLst/>
              </a:rPr>
              <a:t> and Fe, usually used as tracers for soil dust, are well corelated, indicating common source for these elements.  </a:t>
            </a:r>
          </a:p>
          <a:p>
            <a:r>
              <a:rPr lang="en-US" sz="1800" dirty="0">
                <a:effectLst/>
              </a:rPr>
              <a:t>Sea salt contributions are negligible, as would be expected for a typically continental location. </a:t>
            </a:r>
          </a:p>
          <a:p>
            <a:r>
              <a:rPr lang="en-US" sz="1800" dirty="0">
                <a:effectLst/>
              </a:rPr>
              <a:t>Sulphates and nitrates contributions are within the lower range of values recorded across Europe, and were found similar to the values recorded in Southern Europe. Although this could be attributed to several factors, a relatively low average concentrations of their gaseous precursors like </a:t>
            </a:r>
            <a:r>
              <a:rPr lang="en-US" sz="1800" dirty="0" err="1">
                <a:effectLst/>
              </a:rPr>
              <a:t>sulphuric</a:t>
            </a:r>
            <a:r>
              <a:rPr lang="en-US" sz="1800" dirty="0">
                <a:effectLst/>
              </a:rPr>
              <a:t> and nitrous oxides must be noted. </a:t>
            </a:r>
          </a:p>
        </p:txBody>
      </p:sp>
      <p:sp>
        <p:nvSpPr>
          <p:cNvPr id="14" name="Rectangle 13">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01DED77-9E3D-559E-0F13-129B2FE178C3}"/>
              </a:ext>
            </a:extLst>
          </p:cNvPr>
          <p:cNvSpPr txBox="1"/>
          <p:nvPr/>
        </p:nvSpPr>
        <p:spPr>
          <a:xfrm>
            <a:off x="6381750" y="4416562"/>
            <a:ext cx="5487695" cy="1661993"/>
          </a:xfrm>
          <a:prstGeom prst="rect">
            <a:avLst/>
          </a:prstGeom>
          <a:noFill/>
        </p:spPr>
        <p:txBody>
          <a:bodyPr wrap="square">
            <a:spAutoFit/>
          </a:bodyPr>
          <a:lstStyle/>
          <a:p>
            <a:r>
              <a:rPr lang="en-US" sz="1700" dirty="0">
                <a:effectLst/>
              </a:rPr>
              <a:t>However, elemental carbon (EC) contributions found in the urban area of Skopje are higher than European averages and fall within the range of those found in Central Europe, likely reflecting the mix of local sources, where wood combustion was identified as the most significant single source of particulate matter emission.</a:t>
            </a:r>
          </a:p>
        </p:txBody>
      </p:sp>
      <p:pic>
        <p:nvPicPr>
          <p:cNvPr id="13" name="Picture 12">
            <a:extLst>
              <a:ext uri="{FF2B5EF4-FFF2-40B4-BE49-F238E27FC236}">
                <a16:creationId xmlns:a16="http://schemas.microsoft.com/office/drawing/2014/main" id="{66301FBE-16AD-496D-4CB4-EBBD727CF2D0}"/>
              </a:ext>
            </a:extLst>
          </p:cNvPr>
          <p:cNvPicPr>
            <a:picLocks noChangeAspect="1"/>
          </p:cNvPicPr>
          <p:nvPr/>
        </p:nvPicPr>
        <p:blipFill>
          <a:blip r:embed="rId3"/>
          <a:stretch>
            <a:fillRect/>
          </a:stretch>
        </p:blipFill>
        <p:spPr>
          <a:xfrm>
            <a:off x="6381750" y="1658919"/>
            <a:ext cx="5632204" cy="2757216"/>
          </a:xfrm>
          <a:prstGeom prst="rect">
            <a:avLst/>
          </a:prstGeom>
        </p:spPr>
      </p:pic>
    </p:spTree>
    <p:extLst>
      <p:ext uri="{BB962C8B-B14F-4D97-AF65-F5344CB8AC3E}">
        <p14:creationId xmlns:p14="http://schemas.microsoft.com/office/powerpoint/2010/main" val="4240421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4" name="Rectangle 13">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C792FA57-CBF4-B8C3-2DBE-DAE1D83293C9}"/>
              </a:ext>
            </a:extLst>
          </p:cNvPr>
          <p:cNvSpPr>
            <a:spLocks noGrp="1"/>
          </p:cNvSpPr>
          <p:nvPr>
            <p:ph type="title"/>
          </p:nvPr>
        </p:nvSpPr>
        <p:spPr>
          <a:xfrm>
            <a:off x="1371598" y="319314"/>
            <a:ext cx="9477377" cy="1030515"/>
          </a:xfrm>
        </p:spPr>
        <p:txBody>
          <a:bodyPr vert="horz" lIns="91440" tIns="45720" rIns="91440" bIns="45720" rtlCol="0" anchor="ctr">
            <a:normAutofit/>
          </a:bodyPr>
          <a:lstStyle/>
          <a:p>
            <a:r>
              <a:rPr lang="en-US" sz="4000">
                <a:solidFill>
                  <a:srgbClr val="FFFFFF"/>
                </a:solidFill>
              </a:rPr>
              <a:t>Regulated elements (metals)</a:t>
            </a:r>
          </a:p>
        </p:txBody>
      </p:sp>
      <p:pic>
        <p:nvPicPr>
          <p:cNvPr id="6" name="Picture 5">
            <a:extLst>
              <a:ext uri="{FF2B5EF4-FFF2-40B4-BE49-F238E27FC236}">
                <a16:creationId xmlns:a16="http://schemas.microsoft.com/office/drawing/2014/main" id="{B151C2CE-A5D8-FA32-8EB9-CD69E036FC29}"/>
              </a:ext>
            </a:extLst>
          </p:cNvPr>
          <p:cNvPicPr>
            <a:picLocks noChangeAspect="1"/>
          </p:cNvPicPr>
          <p:nvPr/>
        </p:nvPicPr>
        <p:blipFill>
          <a:blip r:embed="rId2"/>
          <a:stretch>
            <a:fillRect/>
          </a:stretch>
        </p:blipFill>
        <p:spPr>
          <a:xfrm>
            <a:off x="6507332" y="2181728"/>
            <a:ext cx="5208565" cy="2494543"/>
          </a:xfrm>
          <a:prstGeom prst="rect">
            <a:avLst/>
          </a:prstGeom>
        </p:spPr>
      </p:pic>
      <p:pic>
        <p:nvPicPr>
          <p:cNvPr id="5" name="Content Placeholder 4">
            <a:extLst>
              <a:ext uri="{FF2B5EF4-FFF2-40B4-BE49-F238E27FC236}">
                <a16:creationId xmlns:a16="http://schemas.microsoft.com/office/drawing/2014/main" id="{4D78D611-A068-7EE7-44BC-B210B9FCFCA0}"/>
              </a:ext>
            </a:extLst>
          </p:cNvPr>
          <p:cNvPicPr>
            <a:picLocks noGrp="1" noChangeAspect="1"/>
          </p:cNvPicPr>
          <p:nvPr>
            <p:ph sz="half" idx="2"/>
          </p:nvPr>
        </p:nvPicPr>
        <p:blipFill>
          <a:blip r:embed="rId3"/>
          <a:stretch>
            <a:fillRect/>
          </a:stretch>
        </p:blipFill>
        <p:spPr>
          <a:xfrm>
            <a:off x="381740" y="2181727"/>
            <a:ext cx="5970852" cy="2494543"/>
          </a:xfrm>
          <a:prstGeom prst="rect">
            <a:avLst/>
          </a:prstGeom>
        </p:spPr>
      </p:pic>
      <p:sp>
        <p:nvSpPr>
          <p:cNvPr id="3" name="Content Placeholder 2">
            <a:extLst>
              <a:ext uri="{FF2B5EF4-FFF2-40B4-BE49-F238E27FC236}">
                <a16:creationId xmlns:a16="http://schemas.microsoft.com/office/drawing/2014/main" id="{AF7DB7C4-607A-1211-2E40-9243BBA4CB66}"/>
              </a:ext>
            </a:extLst>
          </p:cNvPr>
          <p:cNvSpPr>
            <a:spLocks noGrp="1"/>
          </p:cNvSpPr>
          <p:nvPr>
            <p:ph sz="half" idx="1"/>
          </p:nvPr>
        </p:nvSpPr>
        <p:spPr>
          <a:xfrm>
            <a:off x="381740" y="5070346"/>
            <a:ext cx="11461072" cy="1666630"/>
          </a:xfrm>
        </p:spPr>
        <p:txBody>
          <a:bodyPr vert="horz" lIns="91440" tIns="45720" rIns="91440" bIns="45720" rtlCol="0">
            <a:normAutofit lnSpcReduction="10000"/>
          </a:bodyPr>
          <a:lstStyle/>
          <a:p>
            <a:r>
              <a:rPr lang="en-US" sz="1800" b="1" dirty="0">
                <a:solidFill>
                  <a:schemeClr val="accent6"/>
                </a:solidFill>
              </a:rPr>
              <a:t>It was determined that the concentrations of regulated metals including lead, arsenic, and nickel were within the annual limit, upper assessment threshold, and lower assessment threshold values </a:t>
            </a:r>
            <a:r>
              <a:rPr lang="en-US" sz="1800" dirty="0"/>
              <a:t>specified in Directives 2008/51/EC and 2004/71/EC.  However, at two sites (</a:t>
            </a:r>
            <a:r>
              <a:rPr lang="en-US" sz="1800" dirty="0" err="1"/>
              <a:t>Volkovo</a:t>
            </a:r>
            <a:r>
              <a:rPr lang="en-US" sz="1800" dirty="0"/>
              <a:t> and </a:t>
            </a:r>
            <a:r>
              <a:rPr lang="en-US" sz="1800" dirty="0" err="1"/>
              <a:t>Gorce</a:t>
            </a:r>
            <a:r>
              <a:rPr lang="en-US" sz="1800" dirty="0"/>
              <a:t> Petrov), As concentrations were at or above the lower assessment target. </a:t>
            </a:r>
          </a:p>
          <a:p>
            <a:r>
              <a:rPr lang="en-US" sz="1800" dirty="0"/>
              <a:t>Cadmium was precluded from evaluation because over 80% of the readings were close to or below the method detection limit.</a:t>
            </a:r>
          </a:p>
        </p:txBody>
      </p:sp>
    </p:spTree>
    <p:extLst>
      <p:ext uri="{BB962C8B-B14F-4D97-AF65-F5344CB8AC3E}">
        <p14:creationId xmlns:p14="http://schemas.microsoft.com/office/powerpoint/2010/main" val="4208881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4B5691-C49A-B112-8D9D-A162D9528635}"/>
              </a:ext>
            </a:extLst>
          </p:cNvPr>
          <p:cNvSpPr>
            <a:spLocks noGrp="1"/>
          </p:cNvSpPr>
          <p:nvPr>
            <p:ph type="title"/>
          </p:nvPr>
        </p:nvSpPr>
        <p:spPr>
          <a:xfrm>
            <a:off x="7380407" y="743447"/>
            <a:ext cx="3973385" cy="3692028"/>
          </a:xfrm>
          <a:noFill/>
        </p:spPr>
        <p:txBody>
          <a:bodyPr vert="horz" lIns="91440" tIns="45720" rIns="91440" bIns="45720" rtlCol="0" anchor="b">
            <a:normAutofit/>
          </a:bodyPr>
          <a:lstStyle/>
          <a:p>
            <a:r>
              <a:rPr lang="en-US" sz="5200"/>
              <a:t>Receptor Modeling</a:t>
            </a:r>
          </a:p>
        </p:txBody>
      </p:sp>
      <p:pic>
        <p:nvPicPr>
          <p:cNvPr id="4" name="Content Placeholder 3" descr="Text&#10;&#10;Description automatically generated">
            <a:extLst>
              <a:ext uri="{FF2B5EF4-FFF2-40B4-BE49-F238E27FC236}">
                <a16:creationId xmlns:a16="http://schemas.microsoft.com/office/drawing/2014/main" id="{90852FD6-C94F-42F9-B65E-7C93785B54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9" r="8129"/>
          <a:stretch/>
        </p:blipFill>
        <p:spPr>
          <a:xfrm>
            <a:off x="20" y="10"/>
            <a:ext cx="6992881" cy="6857990"/>
          </a:xfrm>
          <a:prstGeom prst="rect">
            <a:avLst/>
          </a:prstGeom>
        </p:spPr>
      </p:pic>
    </p:spTree>
    <p:extLst>
      <p:ext uri="{BB962C8B-B14F-4D97-AF65-F5344CB8AC3E}">
        <p14:creationId xmlns:p14="http://schemas.microsoft.com/office/powerpoint/2010/main" val="2994904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570767-A653-C547-06BE-B6964CA10F26}"/>
              </a:ext>
            </a:extLst>
          </p:cNvPr>
          <p:cNvSpPr>
            <a:spLocks noGrp="1"/>
          </p:cNvSpPr>
          <p:nvPr>
            <p:ph type="title"/>
          </p:nvPr>
        </p:nvSpPr>
        <p:spPr>
          <a:xfrm>
            <a:off x="4553733" y="548464"/>
            <a:ext cx="6798541" cy="1675623"/>
          </a:xfrm>
        </p:spPr>
        <p:txBody>
          <a:bodyPr anchor="b">
            <a:normAutofit/>
          </a:bodyPr>
          <a:lstStyle/>
          <a:p>
            <a:r>
              <a:rPr lang="en-GB" sz="4000" dirty="0"/>
              <a:t>Positive Matrix Factorization (PMF) Model </a:t>
            </a:r>
          </a:p>
        </p:txBody>
      </p:sp>
      <p:pic>
        <p:nvPicPr>
          <p:cNvPr id="12" name="Picture 4" descr="Graph on document with pen">
            <a:extLst>
              <a:ext uri="{FF2B5EF4-FFF2-40B4-BE49-F238E27FC236}">
                <a16:creationId xmlns:a16="http://schemas.microsoft.com/office/drawing/2014/main" id="{04EB3548-9B5A-9743-17F0-20B68925D2CB}"/>
              </a:ext>
            </a:extLst>
          </p:cNvPr>
          <p:cNvPicPr>
            <a:picLocks noChangeAspect="1"/>
          </p:cNvPicPr>
          <p:nvPr/>
        </p:nvPicPr>
        <p:blipFill rotWithShape="1">
          <a:blip r:embed="rId3"/>
          <a:srcRect l="36438" r="22716" b="-1"/>
          <a:stretch/>
        </p:blipFill>
        <p:spPr>
          <a:xfrm>
            <a:off x="1" y="10"/>
            <a:ext cx="4196496" cy="6857990"/>
          </a:xfrm>
          <a:prstGeom prst="rect">
            <a:avLst/>
          </a:prstGeom>
          <a:effectLst/>
        </p:spPr>
      </p:pic>
      <p:sp>
        <p:nvSpPr>
          <p:cNvPr id="13" name="Content Placeholder 2">
            <a:extLst>
              <a:ext uri="{FF2B5EF4-FFF2-40B4-BE49-F238E27FC236}">
                <a16:creationId xmlns:a16="http://schemas.microsoft.com/office/drawing/2014/main" id="{FA756E17-E253-E61A-B26E-CFD59C583A9A}"/>
              </a:ext>
            </a:extLst>
          </p:cNvPr>
          <p:cNvSpPr>
            <a:spLocks noGrp="1"/>
          </p:cNvSpPr>
          <p:nvPr>
            <p:ph idx="1"/>
          </p:nvPr>
        </p:nvSpPr>
        <p:spPr>
          <a:xfrm>
            <a:off x="4553734" y="2409830"/>
            <a:ext cx="7447766" cy="4448170"/>
          </a:xfrm>
        </p:spPr>
        <p:txBody>
          <a:bodyPr>
            <a:normAutofit lnSpcReduction="10000"/>
          </a:bodyPr>
          <a:lstStyle/>
          <a:p>
            <a:r>
              <a:rPr lang="en-GB" sz="2000" dirty="0"/>
              <a:t>Data used in the modelling were first processed to eliminate values that could degrade the quality of the analysis. Scatter plots and time series analysis were performed to evaluate the data and identify values that deviated from the norm when compared to the whole of the dataset. </a:t>
            </a:r>
          </a:p>
          <a:p>
            <a:r>
              <a:rPr lang="en-GB" sz="2000" dirty="0"/>
              <a:t>Original datasets contained 34 species for both sites, 256 daily samples for Novo Lisiche, and 332 daily samples for Karposh after data validation. </a:t>
            </a:r>
          </a:p>
          <a:p>
            <a:r>
              <a:rPr lang="en-GB" sz="2000" dirty="0"/>
              <a:t>The data below the limit of detection (LOD) were replaced with half the LOD, and the uncertainty was set to 5/6 of the LOD . Species with S/N ratios lower than 0.5 were deemed to be bad variables and were omitted from the analysis. Species with S/N ratios between 0.5 and 1 were deemed to be weak variables and their weights were decreased by raising the uncertainty. Even though PM 2.5 had a high signal-to-noise ratio, it was set as a week (total) variable in order to decrease the impact on profile contributions.</a:t>
            </a:r>
          </a:p>
        </p:txBody>
      </p:sp>
    </p:spTree>
    <p:extLst>
      <p:ext uri="{BB962C8B-B14F-4D97-AF65-F5344CB8AC3E}">
        <p14:creationId xmlns:p14="http://schemas.microsoft.com/office/powerpoint/2010/main" val="943549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04695F26-39DB-450E-B464-9C76CD233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F42E55F-A297-474F-AF2D-6D3A15822B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1" y="-1"/>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5C802B-C2B1-D54E-2077-754BF16F75B8}"/>
              </a:ext>
            </a:extLst>
          </p:cNvPr>
          <p:cNvSpPr>
            <a:spLocks noGrp="1"/>
          </p:cNvSpPr>
          <p:nvPr>
            <p:ph type="title"/>
          </p:nvPr>
        </p:nvSpPr>
        <p:spPr>
          <a:xfrm>
            <a:off x="804672" y="338328"/>
            <a:ext cx="5011473" cy="1773936"/>
          </a:xfrm>
        </p:spPr>
        <p:txBody>
          <a:bodyPr>
            <a:normAutofit/>
          </a:bodyPr>
          <a:lstStyle/>
          <a:p>
            <a:r>
              <a:rPr lang="en-GB" sz="3600" dirty="0">
                <a:solidFill>
                  <a:schemeClr val="tx2"/>
                </a:solidFill>
              </a:rPr>
              <a:t>Positive Matrix Factorization (PMF) Model </a:t>
            </a:r>
          </a:p>
        </p:txBody>
      </p:sp>
      <p:grpSp>
        <p:nvGrpSpPr>
          <p:cNvPr id="15" name="Group 14">
            <a:extLst>
              <a:ext uri="{FF2B5EF4-FFF2-40B4-BE49-F238E27FC236}">
                <a16:creationId xmlns:a16="http://schemas.microsoft.com/office/drawing/2014/main" id="{972070F7-E065-4D60-8938-9FB8CDB8AC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9919" y="170310"/>
            <a:ext cx="2514948" cy="2174333"/>
            <a:chOff x="-305" y="-4155"/>
            <a:chExt cx="2514948" cy="2174333"/>
          </a:xfrm>
        </p:grpSpPr>
        <p:sp>
          <p:nvSpPr>
            <p:cNvPr id="16" name="Freeform: Shape 15">
              <a:extLst>
                <a:ext uri="{FF2B5EF4-FFF2-40B4-BE49-F238E27FC236}">
                  <a16:creationId xmlns:a16="http://schemas.microsoft.com/office/drawing/2014/main" id="{4F672C03-E63A-4F6B-96BD-0C4E3F1B8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BB94CDF-5C33-4B0A-B53F-50762639C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D3C92F9D-544D-4691-94A7-B937CF4BE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9" name="Freeform: Shape 18">
              <a:extLst>
                <a:ext uri="{FF2B5EF4-FFF2-40B4-BE49-F238E27FC236}">
                  <a16:creationId xmlns:a16="http://schemas.microsoft.com/office/drawing/2014/main" id="{DCA4DEE4-B7B4-47F4-A9C5-31AED8369A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FC348C13-F23B-07D8-EA59-CF874E8DFAEB}"/>
              </a:ext>
            </a:extLst>
          </p:cNvPr>
          <p:cNvSpPr>
            <a:spLocks noGrp="1"/>
          </p:cNvSpPr>
          <p:nvPr>
            <p:ph idx="1"/>
          </p:nvPr>
        </p:nvSpPr>
        <p:spPr>
          <a:xfrm>
            <a:off x="6355641" y="338328"/>
            <a:ext cx="5029200" cy="2153390"/>
          </a:xfrm>
        </p:spPr>
        <p:txBody>
          <a:bodyPr anchor="ctr">
            <a:normAutofit fontScale="62500" lnSpcReduction="20000"/>
          </a:bodyPr>
          <a:lstStyle/>
          <a:p>
            <a:r>
              <a:rPr lang="en-US" sz="2400" dirty="0"/>
              <a:t>Using the modelling exercise's results, the contribution of each source to total particulate mass (PM 2.5) was determined. </a:t>
            </a:r>
          </a:p>
          <a:p>
            <a:r>
              <a:rPr lang="en-US" sz="2400" dirty="0"/>
              <a:t>In order to provide the most "real world" plausible solution, traffic and industry-related factors were </a:t>
            </a:r>
            <a:r>
              <a:rPr lang="en-US" sz="2400" dirty="0" err="1"/>
              <a:t>organised</a:t>
            </a:r>
            <a:r>
              <a:rPr lang="en-US" sz="2400" dirty="0"/>
              <a:t> into complex sources, resulting in </a:t>
            </a:r>
            <a:r>
              <a:rPr lang="en-US" sz="2400" b="1" dirty="0"/>
              <a:t>seven major sources for each site</a:t>
            </a:r>
            <a:r>
              <a:rPr lang="en-US" sz="2400" dirty="0"/>
              <a:t>. </a:t>
            </a:r>
          </a:p>
          <a:p>
            <a:r>
              <a:rPr lang="en-US" sz="2400" dirty="0"/>
              <a:t>The principal sources identified were; biomass combustion, traffic, open fire combustion, secondary aerosols, soil/mineral dust, industry and fuel/residual oil combustion. </a:t>
            </a:r>
          </a:p>
        </p:txBody>
      </p:sp>
      <p:pic>
        <p:nvPicPr>
          <p:cNvPr id="6" name="Picture 5">
            <a:extLst>
              <a:ext uri="{FF2B5EF4-FFF2-40B4-BE49-F238E27FC236}">
                <a16:creationId xmlns:a16="http://schemas.microsoft.com/office/drawing/2014/main" id="{3C42E27B-DC10-AFE1-AE2A-87968666A8F1}"/>
              </a:ext>
            </a:extLst>
          </p:cNvPr>
          <p:cNvPicPr>
            <a:picLocks noChangeAspect="1"/>
          </p:cNvPicPr>
          <p:nvPr/>
        </p:nvPicPr>
        <p:blipFill>
          <a:blip r:embed="rId3"/>
          <a:stretch>
            <a:fillRect/>
          </a:stretch>
        </p:blipFill>
        <p:spPr>
          <a:xfrm>
            <a:off x="37102" y="3054088"/>
            <a:ext cx="5976235" cy="2808829"/>
          </a:xfrm>
          <a:prstGeom prst="rect">
            <a:avLst/>
          </a:prstGeom>
        </p:spPr>
      </p:pic>
      <p:pic>
        <p:nvPicPr>
          <p:cNvPr id="5" name="Picture 4">
            <a:extLst>
              <a:ext uri="{FF2B5EF4-FFF2-40B4-BE49-F238E27FC236}">
                <a16:creationId xmlns:a16="http://schemas.microsoft.com/office/drawing/2014/main" id="{42B89E2C-D022-D209-52D8-A728BF2B6BA5}"/>
              </a:ext>
            </a:extLst>
          </p:cNvPr>
          <p:cNvPicPr>
            <a:picLocks noChangeAspect="1"/>
          </p:cNvPicPr>
          <p:nvPr/>
        </p:nvPicPr>
        <p:blipFill>
          <a:blip r:embed="rId4"/>
          <a:stretch>
            <a:fillRect/>
          </a:stretch>
        </p:blipFill>
        <p:spPr>
          <a:xfrm>
            <a:off x="6086236" y="3054087"/>
            <a:ext cx="6008189" cy="2808829"/>
          </a:xfrm>
          <a:prstGeom prst="rect">
            <a:avLst/>
          </a:prstGeom>
        </p:spPr>
      </p:pic>
    </p:spTree>
    <p:extLst>
      <p:ext uri="{BB962C8B-B14F-4D97-AF65-F5344CB8AC3E}">
        <p14:creationId xmlns:p14="http://schemas.microsoft.com/office/powerpoint/2010/main" val="3439968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 name="Picture 4" descr="Smoke coming out of power plant">
            <a:extLst>
              <a:ext uri="{FF2B5EF4-FFF2-40B4-BE49-F238E27FC236}">
                <a16:creationId xmlns:a16="http://schemas.microsoft.com/office/drawing/2014/main" id="{74827873-C548-12E6-FD48-EA51FB72A5C0}"/>
              </a:ext>
            </a:extLst>
          </p:cNvPr>
          <p:cNvPicPr>
            <a:picLocks noChangeAspect="1"/>
          </p:cNvPicPr>
          <p:nvPr/>
        </p:nvPicPr>
        <p:blipFill rotWithShape="1">
          <a:blip r:embed="rId3">
            <a:alphaModFix amt="60000"/>
          </a:blip>
          <a:srcRect t="9950" b="5781"/>
          <a:stretch/>
        </p:blipFill>
        <p:spPr>
          <a:xfrm>
            <a:off x="-1" y="10"/>
            <a:ext cx="12192001" cy="6857990"/>
          </a:xfrm>
          <a:prstGeom prst="rect">
            <a:avLst/>
          </a:prstGeom>
        </p:spPr>
      </p:pic>
      <p:sp>
        <p:nvSpPr>
          <p:cNvPr id="2" name="Title 1">
            <a:extLst>
              <a:ext uri="{FF2B5EF4-FFF2-40B4-BE49-F238E27FC236}">
                <a16:creationId xmlns:a16="http://schemas.microsoft.com/office/drawing/2014/main" id="{0F9996C8-1D3D-3280-74B0-D0570C53C71C}"/>
              </a:ext>
            </a:extLst>
          </p:cNvPr>
          <p:cNvSpPr>
            <a:spLocks noGrp="1"/>
          </p:cNvSpPr>
          <p:nvPr>
            <p:ph type="title"/>
          </p:nvPr>
        </p:nvSpPr>
        <p:spPr>
          <a:xfrm>
            <a:off x="838199" y="1671570"/>
            <a:ext cx="5155261" cy="4072044"/>
          </a:xfrm>
        </p:spPr>
        <p:txBody>
          <a:bodyPr anchor="t">
            <a:normAutofit/>
          </a:bodyPr>
          <a:lstStyle/>
          <a:p>
            <a:r>
              <a:rPr lang="en-GB">
                <a:solidFill>
                  <a:srgbClr val="FFFFFF"/>
                </a:solidFill>
              </a:rPr>
              <a:t>About the Study</a:t>
            </a:r>
          </a:p>
        </p:txBody>
      </p:sp>
      <p:sp>
        <p:nvSpPr>
          <p:cNvPr id="3" name="Content Placeholder 2">
            <a:extLst>
              <a:ext uri="{FF2B5EF4-FFF2-40B4-BE49-F238E27FC236}">
                <a16:creationId xmlns:a16="http://schemas.microsoft.com/office/drawing/2014/main" id="{5A9ACD16-C1F7-C80B-E7B8-9AE5C9C1C4E5}"/>
              </a:ext>
            </a:extLst>
          </p:cNvPr>
          <p:cNvSpPr>
            <a:spLocks noGrp="1"/>
          </p:cNvSpPr>
          <p:nvPr>
            <p:ph idx="1"/>
          </p:nvPr>
        </p:nvSpPr>
        <p:spPr>
          <a:xfrm>
            <a:off x="4839789" y="1671566"/>
            <a:ext cx="7243353" cy="4258971"/>
          </a:xfrm>
        </p:spPr>
        <p:txBody>
          <a:bodyPr>
            <a:normAutofit/>
          </a:bodyPr>
          <a:lstStyle/>
          <a:p>
            <a:r>
              <a:rPr lang="en-GB" sz="2000" dirty="0">
                <a:solidFill>
                  <a:srgbClr val="FFFFFF"/>
                </a:solidFill>
              </a:rPr>
              <a:t>The Source Apportionment Study for Skopje Agglomeration was preprepared by AMBICON UGD Lab, as a part of Tackling Air Pollution in the City of Skopje Project, implemented by UNDP-Skopje and SIDA- Sweden’s government agency for development cooperation, and supported by Ministry of Environment and Physical Planning and City of Skopje.</a:t>
            </a:r>
          </a:p>
          <a:p>
            <a:r>
              <a:rPr lang="en-GB" sz="2000" dirty="0">
                <a:solidFill>
                  <a:srgbClr val="FFFFFF"/>
                </a:solidFill>
              </a:rPr>
              <a:t>The primary objective of the Source Apportionment (SA) study for the Skopje Agglomeration was to obtain information about pollution sources and the extent to which they contribute to ambient air pollution levels, as an essential tool in the design of air quality policies, as required explicitly or implicitly for the implementation of the Air Quality Directives (Directive 2008/50/EC and Directive 2004/107/EC). </a:t>
            </a:r>
          </a:p>
        </p:txBody>
      </p:sp>
    </p:spTree>
    <p:extLst>
      <p:ext uri="{BB962C8B-B14F-4D97-AF65-F5344CB8AC3E}">
        <p14:creationId xmlns:p14="http://schemas.microsoft.com/office/powerpoint/2010/main" val="2453472875"/>
      </p:ext>
    </p:extLst>
  </p:cSld>
  <p:clrMapOvr>
    <a:masterClrMapping/>
  </p:clrMapOvr>
  <mc:AlternateContent xmlns:mc="http://schemas.openxmlformats.org/markup-compatibility/2006">
    <mc:Choice xmlns:p14="http://schemas.microsoft.com/office/powerpoint/2010/main" Requires="p14">
      <p:transition spd="slow" p14:dur="2000" advTm="6498"/>
    </mc:Choice>
    <mc:Fallback>
      <p:transition spd="slow" advTm="6498"/>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26DA13-B5D7-AFA0-43CE-50F253C2500C}"/>
              </a:ext>
            </a:extLst>
          </p:cNvPr>
          <p:cNvSpPr>
            <a:spLocks noGrp="1"/>
          </p:cNvSpPr>
          <p:nvPr>
            <p:ph type="title"/>
          </p:nvPr>
        </p:nvSpPr>
        <p:spPr>
          <a:xfrm>
            <a:off x="6417733" y="490537"/>
            <a:ext cx="5291663" cy="1628775"/>
          </a:xfrm>
        </p:spPr>
        <p:txBody>
          <a:bodyPr vert="horz" lIns="91440" tIns="45720" rIns="91440" bIns="45720" rtlCol="0" anchor="b">
            <a:normAutofit/>
          </a:bodyPr>
          <a:lstStyle/>
          <a:p>
            <a:r>
              <a:rPr lang="en-US" sz="3700"/>
              <a:t>Positive Matrix Factorization (PMF) Model </a:t>
            </a:r>
          </a:p>
        </p:txBody>
      </p:sp>
      <p:pic>
        <p:nvPicPr>
          <p:cNvPr id="7" name="Content Placeholder 6">
            <a:extLst>
              <a:ext uri="{FF2B5EF4-FFF2-40B4-BE49-F238E27FC236}">
                <a16:creationId xmlns:a16="http://schemas.microsoft.com/office/drawing/2014/main" id="{F87CBDBF-7A84-AE9C-D58C-FA266336FE7E}"/>
              </a:ext>
            </a:extLst>
          </p:cNvPr>
          <p:cNvPicPr>
            <a:picLocks noGrp="1" noChangeAspect="1"/>
          </p:cNvPicPr>
          <p:nvPr>
            <p:ph sz="half" idx="2"/>
          </p:nvPr>
        </p:nvPicPr>
        <p:blipFill rotWithShape="1">
          <a:blip r:embed="rId3"/>
          <a:srcRect l="18306" r="18568"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5" name="Content Placeholder 4">
            <a:extLst>
              <a:ext uri="{FF2B5EF4-FFF2-40B4-BE49-F238E27FC236}">
                <a16:creationId xmlns:a16="http://schemas.microsoft.com/office/drawing/2014/main" id="{8B8AAEC3-192B-A0D4-9C2C-4479150C9A7A}"/>
              </a:ext>
            </a:extLst>
          </p:cNvPr>
          <p:cNvSpPr>
            <a:spLocks noGrp="1"/>
          </p:cNvSpPr>
          <p:nvPr>
            <p:ph sz="half" idx="1"/>
          </p:nvPr>
        </p:nvSpPr>
        <p:spPr>
          <a:xfrm>
            <a:off x="6417734" y="2614612"/>
            <a:ext cx="5291663" cy="3752849"/>
          </a:xfrm>
        </p:spPr>
        <p:txBody>
          <a:bodyPr vert="horz" lIns="91440" tIns="45720" rIns="91440" bIns="45720" rtlCol="0">
            <a:normAutofit/>
          </a:bodyPr>
          <a:lstStyle/>
          <a:p>
            <a:r>
              <a:rPr lang="en-US" sz="2000" dirty="0"/>
              <a:t>Using the modelling exercise's results, the contribution of each source to total particulate mass (PM 2.5) was determined. </a:t>
            </a:r>
          </a:p>
          <a:p>
            <a:r>
              <a:rPr lang="en-US" sz="2000" dirty="0"/>
              <a:t>In order to provide the most "real world" plausible solution, traffic and industry-related factors were </a:t>
            </a:r>
            <a:r>
              <a:rPr lang="en-US" sz="2000" dirty="0" err="1"/>
              <a:t>organised</a:t>
            </a:r>
            <a:r>
              <a:rPr lang="en-US" sz="2000" dirty="0"/>
              <a:t> into complex sources, resulting in </a:t>
            </a:r>
            <a:r>
              <a:rPr lang="en-US" sz="2000" b="1" dirty="0"/>
              <a:t>seven major sources for each site</a:t>
            </a:r>
            <a:r>
              <a:rPr lang="en-US" sz="2000" dirty="0"/>
              <a:t>. </a:t>
            </a:r>
          </a:p>
          <a:p>
            <a:r>
              <a:rPr lang="en-US" sz="2000" dirty="0"/>
              <a:t>The principal sources identified were; biomass combustion, traffic, open fire combustion, secondary aerosols, soil/mineral dust, industry and fuel/residual oil combustion. </a:t>
            </a:r>
          </a:p>
        </p:txBody>
      </p:sp>
    </p:spTree>
    <p:extLst>
      <p:ext uri="{BB962C8B-B14F-4D97-AF65-F5344CB8AC3E}">
        <p14:creationId xmlns:p14="http://schemas.microsoft.com/office/powerpoint/2010/main" val="941570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773C2B-A4F8-9B44-D21E-7681D4EF80FB}"/>
              </a:ext>
            </a:extLst>
          </p:cNvPr>
          <p:cNvSpPr>
            <a:spLocks noGrp="1"/>
          </p:cNvSpPr>
          <p:nvPr>
            <p:ph type="title"/>
          </p:nvPr>
        </p:nvSpPr>
        <p:spPr>
          <a:xfrm>
            <a:off x="556532" y="643467"/>
            <a:ext cx="11210925" cy="744836"/>
          </a:xfrm>
          <a:solidFill>
            <a:schemeClr val="accent5">
              <a:lumMod val="50000"/>
            </a:schemeClr>
          </a:solidFill>
        </p:spPr>
        <p:txBody>
          <a:bodyPr vert="horz" lIns="91440" tIns="45720" rIns="91440" bIns="45720" rtlCol="0" anchor="ctr">
            <a:normAutofit/>
          </a:bodyPr>
          <a:lstStyle/>
          <a:p>
            <a:pPr algn="ctr"/>
            <a:r>
              <a:rPr lang="en-US" sz="2800" kern="1200" dirty="0">
                <a:solidFill>
                  <a:schemeClr val="bg1"/>
                </a:solidFill>
                <a:latin typeface="+mj-lt"/>
                <a:ea typeface="+mj-ea"/>
                <a:cs typeface="+mj-cs"/>
              </a:rPr>
              <a:t>Modelled monthly mass contribution – Karposh urban background site</a:t>
            </a:r>
          </a:p>
        </p:txBody>
      </p:sp>
      <p:sp>
        <p:nvSpPr>
          <p:cNvPr id="6" name="Content Placeholder 5">
            <a:extLst>
              <a:ext uri="{FF2B5EF4-FFF2-40B4-BE49-F238E27FC236}">
                <a16:creationId xmlns:a16="http://schemas.microsoft.com/office/drawing/2014/main" id="{43215C3E-06A5-AE6D-C4EC-4D0F4AFB439D}"/>
              </a:ext>
            </a:extLst>
          </p:cNvPr>
          <p:cNvSpPr>
            <a:spLocks noGrp="1"/>
          </p:cNvSpPr>
          <p:nvPr>
            <p:ph idx="1"/>
          </p:nvPr>
        </p:nvSpPr>
        <p:spPr/>
        <p:txBody>
          <a:bodyPr/>
          <a:lstStyle/>
          <a:p>
            <a:endParaRPr lang="en-GB"/>
          </a:p>
        </p:txBody>
      </p:sp>
      <p:pic>
        <p:nvPicPr>
          <p:cNvPr id="8" name="Picture 7">
            <a:extLst>
              <a:ext uri="{FF2B5EF4-FFF2-40B4-BE49-F238E27FC236}">
                <a16:creationId xmlns:a16="http://schemas.microsoft.com/office/drawing/2014/main" id="{836F285C-9045-68C2-C785-2BB876742513}"/>
              </a:ext>
            </a:extLst>
          </p:cNvPr>
          <p:cNvPicPr>
            <a:picLocks noChangeAspect="1"/>
          </p:cNvPicPr>
          <p:nvPr/>
        </p:nvPicPr>
        <p:blipFill>
          <a:blip r:embed="rId3"/>
          <a:stretch>
            <a:fillRect/>
          </a:stretch>
        </p:blipFill>
        <p:spPr>
          <a:xfrm>
            <a:off x="726939" y="1825625"/>
            <a:ext cx="10870110" cy="4877223"/>
          </a:xfrm>
          <a:prstGeom prst="rect">
            <a:avLst/>
          </a:prstGeom>
        </p:spPr>
      </p:pic>
    </p:spTree>
    <p:extLst>
      <p:ext uri="{BB962C8B-B14F-4D97-AF65-F5344CB8AC3E}">
        <p14:creationId xmlns:p14="http://schemas.microsoft.com/office/powerpoint/2010/main" val="1938253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773C2B-A4F8-9B44-D21E-7681D4EF80FB}"/>
              </a:ext>
            </a:extLst>
          </p:cNvPr>
          <p:cNvSpPr>
            <a:spLocks noGrp="1"/>
          </p:cNvSpPr>
          <p:nvPr>
            <p:ph type="title"/>
          </p:nvPr>
        </p:nvSpPr>
        <p:spPr>
          <a:xfrm>
            <a:off x="556532" y="643467"/>
            <a:ext cx="11210925" cy="744836"/>
          </a:xfrm>
          <a:solidFill>
            <a:schemeClr val="accent5">
              <a:lumMod val="50000"/>
            </a:schemeClr>
          </a:solidFill>
        </p:spPr>
        <p:txBody>
          <a:bodyPr vert="horz" lIns="91440" tIns="45720" rIns="91440" bIns="45720" rtlCol="0" anchor="ctr">
            <a:normAutofit fontScale="90000"/>
          </a:bodyPr>
          <a:lstStyle/>
          <a:p>
            <a:pPr algn="ctr"/>
            <a:r>
              <a:rPr lang="en-US" sz="3000" kern="1200" dirty="0">
                <a:solidFill>
                  <a:schemeClr val="bg1"/>
                </a:solidFill>
                <a:latin typeface="+mj-lt"/>
                <a:ea typeface="+mj-ea"/>
                <a:cs typeface="+mj-cs"/>
              </a:rPr>
              <a:t>Modelled monthly mass contribution – Novo Lisiche traffic &amp; industrial site</a:t>
            </a:r>
          </a:p>
        </p:txBody>
      </p:sp>
      <p:sp>
        <p:nvSpPr>
          <p:cNvPr id="5" name="Content Placeholder 4">
            <a:extLst>
              <a:ext uri="{FF2B5EF4-FFF2-40B4-BE49-F238E27FC236}">
                <a16:creationId xmlns:a16="http://schemas.microsoft.com/office/drawing/2014/main" id="{74542B97-AD7D-A480-2956-5C0A1472BE89}"/>
              </a:ext>
            </a:extLst>
          </p:cNvPr>
          <p:cNvSpPr>
            <a:spLocks noGrp="1"/>
          </p:cNvSpPr>
          <p:nvPr>
            <p:ph idx="1"/>
          </p:nvPr>
        </p:nvSpPr>
        <p:spPr/>
        <p:txBody>
          <a:bodyPr/>
          <a:lstStyle/>
          <a:p>
            <a:endParaRPr lang="en-GB" dirty="0"/>
          </a:p>
        </p:txBody>
      </p:sp>
      <p:pic>
        <p:nvPicPr>
          <p:cNvPr id="10" name="Picture 9">
            <a:extLst>
              <a:ext uri="{FF2B5EF4-FFF2-40B4-BE49-F238E27FC236}">
                <a16:creationId xmlns:a16="http://schemas.microsoft.com/office/drawing/2014/main" id="{55937C41-BA5C-E7F5-C2CF-02B5D3C3D314}"/>
              </a:ext>
            </a:extLst>
          </p:cNvPr>
          <p:cNvPicPr>
            <a:picLocks noChangeAspect="1"/>
          </p:cNvPicPr>
          <p:nvPr/>
        </p:nvPicPr>
        <p:blipFill>
          <a:blip r:embed="rId3"/>
          <a:stretch>
            <a:fillRect/>
          </a:stretch>
        </p:blipFill>
        <p:spPr>
          <a:xfrm>
            <a:off x="158904" y="1825625"/>
            <a:ext cx="11874192" cy="4869237"/>
          </a:xfrm>
          <a:prstGeom prst="rect">
            <a:avLst/>
          </a:prstGeom>
        </p:spPr>
      </p:pic>
    </p:spTree>
    <p:extLst>
      <p:ext uri="{BB962C8B-B14F-4D97-AF65-F5344CB8AC3E}">
        <p14:creationId xmlns:p14="http://schemas.microsoft.com/office/powerpoint/2010/main" val="3185456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D21E425-43D5-A185-0FA8-5E0DA0D4DE48}"/>
              </a:ext>
            </a:extLst>
          </p:cNvPr>
          <p:cNvPicPr>
            <a:picLocks noChangeAspect="1"/>
          </p:cNvPicPr>
          <p:nvPr/>
        </p:nvPicPr>
        <p:blipFill>
          <a:blip r:embed="rId3"/>
          <a:stretch>
            <a:fillRect/>
          </a:stretch>
        </p:blipFill>
        <p:spPr>
          <a:xfrm>
            <a:off x="1063852" y="4225177"/>
            <a:ext cx="5098142" cy="2263062"/>
          </a:xfrm>
          <a:prstGeom prst="rect">
            <a:avLst/>
          </a:prstGeom>
        </p:spPr>
      </p:pic>
      <p:pic>
        <p:nvPicPr>
          <p:cNvPr id="12" name="Picture 11">
            <a:extLst>
              <a:ext uri="{FF2B5EF4-FFF2-40B4-BE49-F238E27FC236}">
                <a16:creationId xmlns:a16="http://schemas.microsoft.com/office/drawing/2014/main" id="{C3DB6BF1-B525-6094-640E-154D4711754C}"/>
              </a:ext>
            </a:extLst>
          </p:cNvPr>
          <p:cNvPicPr>
            <a:picLocks noChangeAspect="1"/>
          </p:cNvPicPr>
          <p:nvPr/>
        </p:nvPicPr>
        <p:blipFill>
          <a:blip r:embed="rId4"/>
          <a:stretch>
            <a:fillRect/>
          </a:stretch>
        </p:blipFill>
        <p:spPr>
          <a:xfrm>
            <a:off x="1063853" y="1609497"/>
            <a:ext cx="5098142" cy="2290304"/>
          </a:xfrm>
          <a:prstGeom prst="rect">
            <a:avLst/>
          </a:prstGeom>
        </p:spPr>
      </p:pic>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773C2B-A4F8-9B44-D21E-7681D4EF80FB}"/>
              </a:ext>
            </a:extLst>
          </p:cNvPr>
          <p:cNvSpPr>
            <a:spLocks noGrp="1"/>
          </p:cNvSpPr>
          <p:nvPr>
            <p:ph type="title"/>
          </p:nvPr>
        </p:nvSpPr>
        <p:spPr>
          <a:xfrm>
            <a:off x="556532" y="643467"/>
            <a:ext cx="11210925" cy="744836"/>
          </a:xfrm>
          <a:solidFill>
            <a:schemeClr val="accent1">
              <a:lumMod val="50000"/>
            </a:schemeClr>
          </a:solidFill>
        </p:spPr>
        <p:txBody>
          <a:bodyPr vert="horz" lIns="91440" tIns="45720" rIns="91440" bIns="45720" rtlCol="0" anchor="ctr">
            <a:normAutofit/>
          </a:bodyPr>
          <a:lstStyle/>
          <a:p>
            <a:pPr algn="ctr"/>
            <a:r>
              <a:rPr lang="en-US" sz="3000" kern="1200" dirty="0">
                <a:solidFill>
                  <a:schemeClr val="bg1"/>
                </a:solidFill>
                <a:latin typeface="+mj-lt"/>
                <a:ea typeface="+mj-ea"/>
                <a:cs typeface="+mj-cs"/>
              </a:rPr>
              <a:t>Discussion</a:t>
            </a:r>
          </a:p>
        </p:txBody>
      </p:sp>
      <p:sp>
        <p:nvSpPr>
          <p:cNvPr id="3" name="TextBox 2">
            <a:extLst>
              <a:ext uri="{FF2B5EF4-FFF2-40B4-BE49-F238E27FC236}">
                <a16:creationId xmlns:a16="http://schemas.microsoft.com/office/drawing/2014/main" id="{3AD81311-0A04-50B0-9795-CB1CAB25E5A9}"/>
              </a:ext>
            </a:extLst>
          </p:cNvPr>
          <p:cNvSpPr txBox="1"/>
          <p:nvPr/>
        </p:nvSpPr>
        <p:spPr>
          <a:xfrm>
            <a:off x="8263953" y="2693821"/>
            <a:ext cx="3406462" cy="3139321"/>
          </a:xfrm>
          <a:prstGeom prst="rect">
            <a:avLst/>
          </a:prstGeom>
          <a:solidFill>
            <a:srgbClr val="FFC000"/>
          </a:solidFill>
          <a:ln>
            <a:solidFill>
              <a:srgbClr val="FF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800" dirty="0"/>
              <a:t>During the winter months (Nov, Dec, Jan, Feb and March) </a:t>
            </a:r>
            <a:r>
              <a:rPr lang="en-US" sz="1800" b="1" dirty="0"/>
              <a:t>biomass burning</a:t>
            </a:r>
            <a:r>
              <a:rPr lang="en-US" sz="1800" dirty="0"/>
              <a:t> was a major source </a:t>
            </a:r>
            <a:r>
              <a:rPr lang="en-US" sz="1800" b="1" dirty="0"/>
              <a:t>at both sites</a:t>
            </a:r>
            <a:r>
              <a:rPr lang="en-US" sz="1800" dirty="0"/>
              <a:t>, with average monthly contribution ranging between </a:t>
            </a:r>
            <a:r>
              <a:rPr lang="en-US" sz="1800" b="1" dirty="0"/>
              <a:t>17.41 and 45.07 </a:t>
            </a:r>
            <a:r>
              <a:rPr lang="en-US" sz="1800" b="1" dirty="0" err="1"/>
              <a:t>μg</a:t>
            </a:r>
            <a:r>
              <a:rPr lang="en-US" sz="1800" b="1" dirty="0"/>
              <a:t>/m</a:t>
            </a:r>
            <a:r>
              <a:rPr lang="en-US" sz="1800" b="1" baseline="30000" dirty="0"/>
              <a:t>3</a:t>
            </a:r>
            <a:r>
              <a:rPr lang="en-US" sz="1800" b="1" dirty="0"/>
              <a:t> </a:t>
            </a:r>
            <a:r>
              <a:rPr lang="en-US" sz="1800" dirty="0"/>
              <a:t>for Novo </a:t>
            </a:r>
            <a:r>
              <a:rPr lang="en-US" sz="1800" dirty="0" err="1"/>
              <a:t>Lisice</a:t>
            </a:r>
            <a:r>
              <a:rPr lang="en-US" sz="1800" dirty="0"/>
              <a:t> exposed site, and </a:t>
            </a:r>
            <a:r>
              <a:rPr lang="en-US" sz="1800" b="1" dirty="0"/>
              <a:t>12.16 and 30.42 </a:t>
            </a:r>
            <a:r>
              <a:rPr lang="en-US" sz="1800" b="1" dirty="0" err="1"/>
              <a:t>μg</a:t>
            </a:r>
            <a:r>
              <a:rPr lang="en-US" sz="1800" b="1" dirty="0"/>
              <a:t>/m</a:t>
            </a:r>
            <a:r>
              <a:rPr lang="en-US" sz="1800" b="1" baseline="30000" dirty="0"/>
              <a:t>3</a:t>
            </a:r>
            <a:r>
              <a:rPr lang="en-US" sz="1800" b="1" dirty="0"/>
              <a:t> </a:t>
            </a:r>
            <a:r>
              <a:rPr lang="en-US" sz="1800" dirty="0"/>
              <a:t>for </a:t>
            </a:r>
            <a:r>
              <a:rPr lang="en-US" sz="1800" dirty="0" err="1"/>
              <a:t>Karpos</a:t>
            </a:r>
            <a:r>
              <a:rPr lang="en-US" sz="1800" dirty="0"/>
              <a:t> background site.</a:t>
            </a:r>
            <a:r>
              <a:rPr lang="mk-MK" sz="1800" dirty="0"/>
              <a:t> </a:t>
            </a:r>
            <a:r>
              <a:rPr lang="en-GB" b="1" dirty="0"/>
              <a:t>This source alone, contribute above the annual limit values.</a:t>
            </a:r>
            <a:endParaRPr lang="en-US" sz="1800" b="1" dirty="0"/>
          </a:p>
        </p:txBody>
      </p:sp>
      <p:sp>
        <p:nvSpPr>
          <p:cNvPr id="5" name="Rectangle 4">
            <a:extLst>
              <a:ext uri="{FF2B5EF4-FFF2-40B4-BE49-F238E27FC236}">
                <a16:creationId xmlns:a16="http://schemas.microsoft.com/office/drawing/2014/main" id="{90B1A9AF-C1D3-2E55-8E4E-132062C6C070}"/>
              </a:ext>
            </a:extLst>
          </p:cNvPr>
          <p:cNvSpPr/>
          <p:nvPr/>
        </p:nvSpPr>
        <p:spPr>
          <a:xfrm>
            <a:off x="1358720" y="2055979"/>
            <a:ext cx="2293199" cy="16927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C966818-4F47-1264-310D-3DC5773A3136}"/>
              </a:ext>
            </a:extLst>
          </p:cNvPr>
          <p:cNvSpPr/>
          <p:nvPr/>
        </p:nvSpPr>
        <p:spPr>
          <a:xfrm>
            <a:off x="1369457" y="4600397"/>
            <a:ext cx="2282461" cy="17371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F8AFDCB7-C1EC-069C-280D-CA4894411038}"/>
              </a:ext>
            </a:extLst>
          </p:cNvPr>
          <p:cNvCxnSpPr>
            <a:cxnSpLocks/>
            <a:stCxn id="3" idx="1"/>
            <a:endCxn id="5" idx="3"/>
          </p:cNvCxnSpPr>
          <p:nvPr/>
        </p:nvCxnSpPr>
        <p:spPr>
          <a:xfrm flipH="1" flipV="1">
            <a:off x="3651919" y="2902361"/>
            <a:ext cx="4612034" cy="13611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D9B7BF1-EDA6-746A-2BA1-C9B8CC6AF999}"/>
              </a:ext>
            </a:extLst>
          </p:cNvPr>
          <p:cNvCxnSpPr>
            <a:cxnSpLocks/>
            <a:stCxn id="3" idx="1"/>
            <a:endCxn id="6" idx="3"/>
          </p:cNvCxnSpPr>
          <p:nvPr/>
        </p:nvCxnSpPr>
        <p:spPr>
          <a:xfrm flipH="1">
            <a:off x="3651918" y="4263482"/>
            <a:ext cx="4612035" cy="12054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0635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D21E425-43D5-A185-0FA8-5E0DA0D4DE48}"/>
              </a:ext>
            </a:extLst>
          </p:cNvPr>
          <p:cNvPicPr>
            <a:picLocks noChangeAspect="1"/>
          </p:cNvPicPr>
          <p:nvPr/>
        </p:nvPicPr>
        <p:blipFill>
          <a:blip r:embed="rId3"/>
          <a:stretch>
            <a:fillRect/>
          </a:stretch>
        </p:blipFill>
        <p:spPr>
          <a:xfrm>
            <a:off x="1063852" y="4225177"/>
            <a:ext cx="5098142" cy="2263062"/>
          </a:xfrm>
          <a:prstGeom prst="rect">
            <a:avLst/>
          </a:prstGeom>
        </p:spPr>
      </p:pic>
      <p:pic>
        <p:nvPicPr>
          <p:cNvPr id="12" name="Picture 11">
            <a:extLst>
              <a:ext uri="{FF2B5EF4-FFF2-40B4-BE49-F238E27FC236}">
                <a16:creationId xmlns:a16="http://schemas.microsoft.com/office/drawing/2014/main" id="{C3DB6BF1-B525-6094-640E-154D4711754C}"/>
              </a:ext>
            </a:extLst>
          </p:cNvPr>
          <p:cNvPicPr>
            <a:picLocks noChangeAspect="1"/>
          </p:cNvPicPr>
          <p:nvPr/>
        </p:nvPicPr>
        <p:blipFill>
          <a:blip r:embed="rId4"/>
          <a:stretch>
            <a:fillRect/>
          </a:stretch>
        </p:blipFill>
        <p:spPr>
          <a:xfrm>
            <a:off x="1063853" y="1609497"/>
            <a:ext cx="5098142" cy="2290304"/>
          </a:xfrm>
          <a:prstGeom prst="rect">
            <a:avLst/>
          </a:prstGeom>
        </p:spPr>
      </p:pic>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773C2B-A4F8-9B44-D21E-7681D4EF80FB}"/>
              </a:ext>
            </a:extLst>
          </p:cNvPr>
          <p:cNvSpPr>
            <a:spLocks noGrp="1"/>
          </p:cNvSpPr>
          <p:nvPr>
            <p:ph type="title"/>
          </p:nvPr>
        </p:nvSpPr>
        <p:spPr>
          <a:xfrm>
            <a:off x="556532" y="643467"/>
            <a:ext cx="11210925" cy="744836"/>
          </a:xfrm>
          <a:solidFill>
            <a:schemeClr val="accent1">
              <a:lumMod val="50000"/>
            </a:schemeClr>
          </a:solidFill>
        </p:spPr>
        <p:txBody>
          <a:bodyPr vert="horz" lIns="91440" tIns="45720" rIns="91440" bIns="45720" rtlCol="0" anchor="ctr">
            <a:normAutofit/>
          </a:bodyPr>
          <a:lstStyle/>
          <a:p>
            <a:pPr algn="ctr"/>
            <a:r>
              <a:rPr lang="en-US" sz="3000" kern="1200" dirty="0">
                <a:solidFill>
                  <a:schemeClr val="bg1"/>
                </a:solidFill>
                <a:latin typeface="+mj-lt"/>
                <a:ea typeface="+mj-ea"/>
                <a:cs typeface="+mj-cs"/>
              </a:rPr>
              <a:t>Discussion</a:t>
            </a:r>
          </a:p>
        </p:txBody>
      </p:sp>
      <p:sp>
        <p:nvSpPr>
          <p:cNvPr id="3" name="TextBox 2">
            <a:extLst>
              <a:ext uri="{FF2B5EF4-FFF2-40B4-BE49-F238E27FC236}">
                <a16:creationId xmlns:a16="http://schemas.microsoft.com/office/drawing/2014/main" id="{3AD81311-0A04-50B0-9795-CB1CAB25E5A9}"/>
              </a:ext>
            </a:extLst>
          </p:cNvPr>
          <p:cNvSpPr txBox="1"/>
          <p:nvPr/>
        </p:nvSpPr>
        <p:spPr>
          <a:xfrm>
            <a:off x="8263953" y="2693821"/>
            <a:ext cx="3406462" cy="2585323"/>
          </a:xfrm>
          <a:prstGeom prst="rect">
            <a:avLst/>
          </a:prstGeom>
          <a:solidFill>
            <a:schemeClr val="accent1">
              <a:lumMod val="75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1800" dirty="0">
                <a:solidFill>
                  <a:schemeClr val="bg1"/>
                </a:solidFill>
              </a:rPr>
              <a:t>Traffic is the </a:t>
            </a:r>
            <a:r>
              <a:rPr lang="en-GB" sz="1800" b="1" dirty="0">
                <a:solidFill>
                  <a:schemeClr val="bg1"/>
                </a:solidFill>
              </a:rPr>
              <a:t>second most important source for the Novo </a:t>
            </a:r>
            <a:r>
              <a:rPr lang="en-GB" sz="1800" b="1" dirty="0" err="1">
                <a:solidFill>
                  <a:schemeClr val="bg1"/>
                </a:solidFill>
              </a:rPr>
              <a:t>Lisice</a:t>
            </a:r>
            <a:r>
              <a:rPr lang="en-GB" sz="1800" b="1" dirty="0">
                <a:solidFill>
                  <a:schemeClr val="bg1"/>
                </a:solidFill>
              </a:rPr>
              <a:t> site</a:t>
            </a:r>
            <a:r>
              <a:rPr lang="en-GB" sz="1800" dirty="0">
                <a:solidFill>
                  <a:schemeClr val="bg1"/>
                </a:solidFill>
              </a:rPr>
              <a:t>, with a consistent contribution between 4.82 and 17.21 </a:t>
            </a:r>
            <a:r>
              <a:rPr lang="en-GB" sz="1800" dirty="0" err="1">
                <a:solidFill>
                  <a:schemeClr val="bg1"/>
                </a:solidFill>
              </a:rPr>
              <a:t>μg</a:t>
            </a:r>
            <a:r>
              <a:rPr lang="en-GB" sz="1800" dirty="0">
                <a:solidFill>
                  <a:schemeClr val="bg1"/>
                </a:solidFill>
              </a:rPr>
              <a:t>/m3 during the year, but a variable and </a:t>
            </a:r>
            <a:r>
              <a:rPr lang="en-GB" sz="1800" b="1" dirty="0">
                <a:solidFill>
                  <a:schemeClr val="bg1"/>
                </a:solidFill>
              </a:rPr>
              <a:t>substantially lower contribution at the </a:t>
            </a:r>
            <a:r>
              <a:rPr lang="en-GB" sz="1800" b="1" dirty="0" err="1">
                <a:solidFill>
                  <a:schemeClr val="bg1"/>
                </a:solidFill>
              </a:rPr>
              <a:t>Karpos</a:t>
            </a:r>
            <a:r>
              <a:rPr lang="en-GB" sz="1800" b="1" dirty="0">
                <a:solidFill>
                  <a:schemeClr val="bg1"/>
                </a:solidFill>
              </a:rPr>
              <a:t> site </a:t>
            </a:r>
            <a:r>
              <a:rPr lang="en-GB" sz="1800" dirty="0">
                <a:solidFill>
                  <a:schemeClr val="bg1"/>
                </a:solidFill>
              </a:rPr>
              <a:t>ranging from 0.86 and 8.69 </a:t>
            </a:r>
            <a:r>
              <a:rPr lang="en-GB" sz="1800" dirty="0" err="1">
                <a:solidFill>
                  <a:schemeClr val="bg1"/>
                </a:solidFill>
              </a:rPr>
              <a:t>μg</a:t>
            </a:r>
            <a:r>
              <a:rPr lang="en-GB" sz="1800" dirty="0">
                <a:solidFill>
                  <a:schemeClr val="bg1"/>
                </a:solidFill>
              </a:rPr>
              <a:t>/m3.</a:t>
            </a:r>
          </a:p>
        </p:txBody>
      </p:sp>
      <p:sp>
        <p:nvSpPr>
          <p:cNvPr id="5" name="Rectangle 4">
            <a:extLst>
              <a:ext uri="{FF2B5EF4-FFF2-40B4-BE49-F238E27FC236}">
                <a16:creationId xmlns:a16="http://schemas.microsoft.com/office/drawing/2014/main" id="{90B1A9AF-C1D3-2E55-8E4E-132062C6C070}"/>
              </a:ext>
            </a:extLst>
          </p:cNvPr>
          <p:cNvSpPr/>
          <p:nvPr/>
        </p:nvSpPr>
        <p:spPr>
          <a:xfrm>
            <a:off x="1369457" y="3429000"/>
            <a:ext cx="4792537" cy="303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C966818-4F47-1264-310D-3DC5773A3136}"/>
              </a:ext>
            </a:extLst>
          </p:cNvPr>
          <p:cNvSpPr/>
          <p:nvPr/>
        </p:nvSpPr>
        <p:spPr>
          <a:xfrm>
            <a:off x="1369457" y="5783943"/>
            <a:ext cx="4849914" cy="5823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F8AFDCB7-C1EC-069C-280D-CA4894411038}"/>
              </a:ext>
            </a:extLst>
          </p:cNvPr>
          <p:cNvCxnSpPr>
            <a:cxnSpLocks/>
            <a:stCxn id="3" idx="1"/>
            <a:endCxn id="5" idx="3"/>
          </p:cNvCxnSpPr>
          <p:nvPr/>
        </p:nvCxnSpPr>
        <p:spPr>
          <a:xfrm flipH="1" flipV="1">
            <a:off x="6161994" y="3580681"/>
            <a:ext cx="2101959" cy="4058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D9B7BF1-EDA6-746A-2BA1-C9B8CC6AF999}"/>
              </a:ext>
            </a:extLst>
          </p:cNvPr>
          <p:cNvCxnSpPr>
            <a:cxnSpLocks/>
            <a:stCxn id="3" idx="1"/>
            <a:endCxn id="6" idx="3"/>
          </p:cNvCxnSpPr>
          <p:nvPr/>
        </p:nvCxnSpPr>
        <p:spPr>
          <a:xfrm flipH="1">
            <a:off x="6219371" y="3986483"/>
            <a:ext cx="2044582" cy="20886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8531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D21E425-43D5-A185-0FA8-5E0DA0D4DE48}"/>
              </a:ext>
            </a:extLst>
          </p:cNvPr>
          <p:cNvPicPr>
            <a:picLocks noChangeAspect="1"/>
          </p:cNvPicPr>
          <p:nvPr/>
        </p:nvPicPr>
        <p:blipFill>
          <a:blip r:embed="rId3"/>
          <a:stretch>
            <a:fillRect/>
          </a:stretch>
        </p:blipFill>
        <p:spPr>
          <a:xfrm>
            <a:off x="1063852" y="4225177"/>
            <a:ext cx="5098142" cy="2263062"/>
          </a:xfrm>
          <a:prstGeom prst="rect">
            <a:avLst/>
          </a:prstGeom>
        </p:spPr>
      </p:pic>
      <p:pic>
        <p:nvPicPr>
          <p:cNvPr id="12" name="Picture 11">
            <a:extLst>
              <a:ext uri="{FF2B5EF4-FFF2-40B4-BE49-F238E27FC236}">
                <a16:creationId xmlns:a16="http://schemas.microsoft.com/office/drawing/2014/main" id="{C3DB6BF1-B525-6094-640E-154D4711754C}"/>
              </a:ext>
            </a:extLst>
          </p:cNvPr>
          <p:cNvPicPr>
            <a:picLocks noChangeAspect="1"/>
          </p:cNvPicPr>
          <p:nvPr/>
        </p:nvPicPr>
        <p:blipFill>
          <a:blip r:embed="rId4"/>
          <a:stretch>
            <a:fillRect/>
          </a:stretch>
        </p:blipFill>
        <p:spPr>
          <a:xfrm>
            <a:off x="1063853" y="1609497"/>
            <a:ext cx="5098142" cy="2290304"/>
          </a:xfrm>
          <a:prstGeom prst="rect">
            <a:avLst/>
          </a:prstGeom>
        </p:spPr>
      </p:pic>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773C2B-A4F8-9B44-D21E-7681D4EF80FB}"/>
              </a:ext>
            </a:extLst>
          </p:cNvPr>
          <p:cNvSpPr>
            <a:spLocks noGrp="1"/>
          </p:cNvSpPr>
          <p:nvPr>
            <p:ph type="title"/>
          </p:nvPr>
        </p:nvSpPr>
        <p:spPr>
          <a:xfrm>
            <a:off x="556532" y="643467"/>
            <a:ext cx="11210925" cy="744836"/>
          </a:xfrm>
          <a:solidFill>
            <a:schemeClr val="accent1">
              <a:lumMod val="50000"/>
            </a:schemeClr>
          </a:solidFill>
        </p:spPr>
        <p:txBody>
          <a:bodyPr vert="horz" lIns="91440" tIns="45720" rIns="91440" bIns="45720" rtlCol="0" anchor="ctr">
            <a:normAutofit/>
          </a:bodyPr>
          <a:lstStyle/>
          <a:p>
            <a:pPr algn="ctr"/>
            <a:r>
              <a:rPr lang="en-US" sz="3000" kern="1200" dirty="0">
                <a:solidFill>
                  <a:schemeClr val="bg1"/>
                </a:solidFill>
                <a:latin typeface="+mj-lt"/>
                <a:ea typeface="+mj-ea"/>
                <a:cs typeface="+mj-cs"/>
              </a:rPr>
              <a:t>Discussion</a:t>
            </a:r>
          </a:p>
        </p:txBody>
      </p:sp>
      <p:sp>
        <p:nvSpPr>
          <p:cNvPr id="3" name="TextBox 2">
            <a:extLst>
              <a:ext uri="{FF2B5EF4-FFF2-40B4-BE49-F238E27FC236}">
                <a16:creationId xmlns:a16="http://schemas.microsoft.com/office/drawing/2014/main" id="{3AD81311-0A04-50B0-9795-CB1CAB25E5A9}"/>
              </a:ext>
            </a:extLst>
          </p:cNvPr>
          <p:cNvSpPr txBox="1"/>
          <p:nvPr/>
        </p:nvSpPr>
        <p:spPr>
          <a:xfrm>
            <a:off x="8263953" y="2693821"/>
            <a:ext cx="3406462" cy="2585323"/>
          </a:xfrm>
          <a:prstGeom prst="rect">
            <a:avLst/>
          </a:prstGeom>
          <a:solidFill>
            <a:schemeClr val="bg1"/>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800" b="1" dirty="0">
                <a:solidFill>
                  <a:schemeClr val="tx1">
                    <a:lumMod val="75000"/>
                    <a:lumOff val="25000"/>
                  </a:schemeClr>
                </a:solidFill>
              </a:rPr>
              <a:t>Fuel/residual oil </a:t>
            </a:r>
            <a:r>
              <a:rPr lang="en-US" sz="1800" dirty="0">
                <a:solidFill>
                  <a:schemeClr val="tx1">
                    <a:lumMod val="75000"/>
                    <a:lumOff val="25000"/>
                  </a:schemeClr>
                </a:solidFill>
              </a:rPr>
              <a:t>range from </a:t>
            </a:r>
            <a:r>
              <a:rPr lang="en-US" sz="1800" b="1" dirty="0">
                <a:solidFill>
                  <a:schemeClr val="tx1">
                    <a:lumMod val="75000"/>
                    <a:lumOff val="25000"/>
                  </a:schemeClr>
                </a:solidFill>
              </a:rPr>
              <a:t>3.28 and 5.98 </a:t>
            </a:r>
            <a:r>
              <a:rPr lang="en-US" sz="1800" b="1" dirty="0" err="1">
                <a:solidFill>
                  <a:schemeClr val="tx1">
                    <a:lumMod val="75000"/>
                    <a:lumOff val="25000"/>
                  </a:schemeClr>
                </a:solidFill>
              </a:rPr>
              <a:t>μg</a:t>
            </a:r>
            <a:r>
              <a:rPr lang="en-US" sz="1800" b="1" dirty="0">
                <a:solidFill>
                  <a:schemeClr val="tx1">
                    <a:lumMod val="75000"/>
                    <a:lumOff val="25000"/>
                  </a:schemeClr>
                </a:solidFill>
              </a:rPr>
              <a:t>/m</a:t>
            </a:r>
            <a:r>
              <a:rPr lang="en-US" sz="1800" b="1" baseline="30000" dirty="0">
                <a:solidFill>
                  <a:schemeClr val="tx1">
                    <a:lumMod val="75000"/>
                    <a:lumOff val="25000"/>
                  </a:schemeClr>
                </a:solidFill>
              </a:rPr>
              <a:t>3</a:t>
            </a:r>
            <a:r>
              <a:rPr lang="en-US" sz="1800" b="1" dirty="0">
                <a:solidFill>
                  <a:schemeClr val="tx1">
                    <a:lumMod val="75000"/>
                    <a:lumOff val="25000"/>
                  </a:schemeClr>
                </a:solidFill>
              </a:rPr>
              <a:t> </a:t>
            </a:r>
            <a:r>
              <a:rPr lang="en-US" sz="1800" dirty="0">
                <a:solidFill>
                  <a:schemeClr val="tx1">
                    <a:lumMod val="75000"/>
                    <a:lumOff val="25000"/>
                  </a:schemeClr>
                </a:solidFill>
              </a:rPr>
              <a:t>at Novo </a:t>
            </a:r>
            <a:r>
              <a:rPr lang="en-US" sz="1800" dirty="0" err="1">
                <a:solidFill>
                  <a:schemeClr val="tx1">
                    <a:lumMod val="75000"/>
                    <a:lumOff val="25000"/>
                  </a:schemeClr>
                </a:solidFill>
              </a:rPr>
              <a:t>Lisice</a:t>
            </a:r>
            <a:r>
              <a:rPr lang="en-US" sz="1800" dirty="0">
                <a:solidFill>
                  <a:schemeClr val="tx1">
                    <a:lumMod val="75000"/>
                    <a:lumOff val="25000"/>
                  </a:schemeClr>
                </a:solidFill>
              </a:rPr>
              <a:t> and </a:t>
            </a:r>
            <a:r>
              <a:rPr lang="en-US" sz="1800" b="1" dirty="0">
                <a:solidFill>
                  <a:schemeClr val="tx1">
                    <a:lumMod val="75000"/>
                    <a:lumOff val="25000"/>
                  </a:schemeClr>
                </a:solidFill>
              </a:rPr>
              <a:t>0.84 and 7.54 </a:t>
            </a:r>
            <a:r>
              <a:rPr lang="en-US" sz="1800" b="1" dirty="0" err="1">
                <a:solidFill>
                  <a:schemeClr val="tx1">
                    <a:lumMod val="75000"/>
                    <a:lumOff val="25000"/>
                  </a:schemeClr>
                </a:solidFill>
              </a:rPr>
              <a:t>μg</a:t>
            </a:r>
            <a:r>
              <a:rPr lang="en-US" sz="1800" b="1" dirty="0">
                <a:solidFill>
                  <a:schemeClr val="tx1">
                    <a:lumMod val="75000"/>
                    <a:lumOff val="25000"/>
                  </a:schemeClr>
                </a:solidFill>
              </a:rPr>
              <a:t>/m</a:t>
            </a:r>
            <a:r>
              <a:rPr lang="en-US" sz="1800" b="1" baseline="30000" dirty="0">
                <a:solidFill>
                  <a:schemeClr val="tx1">
                    <a:lumMod val="75000"/>
                    <a:lumOff val="25000"/>
                  </a:schemeClr>
                </a:solidFill>
              </a:rPr>
              <a:t>3</a:t>
            </a:r>
            <a:r>
              <a:rPr lang="en-US" sz="1800" b="1" dirty="0">
                <a:solidFill>
                  <a:schemeClr val="tx1">
                    <a:lumMod val="75000"/>
                    <a:lumOff val="25000"/>
                  </a:schemeClr>
                </a:solidFill>
              </a:rPr>
              <a:t> </a:t>
            </a:r>
            <a:r>
              <a:rPr lang="en-US" sz="1800" dirty="0">
                <a:solidFill>
                  <a:schemeClr val="tx1">
                    <a:lumMod val="75000"/>
                    <a:lumOff val="25000"/>
                  </a:schemeClr>
                </a:solidFill>
              </a:rPr>
              <a:t>at </a:t>
            </a:r>
            <a:r>
              <a:rPr lang="en-US" sz="1800" dirty="0" err="1">
                <a:solidFill>
                  <a:schemeClr val="tx1">
                    <a:lumMod val="75000"/>
                    <a:lumOff val="25000"/>
                  </a:schemeClr>
                </a:solidFill>
              </a:rPr>
              <a:t>Karpos</a:t>
            </a:r>
            <a:r>
              <a:rPr lang="en-US" sz="1800" dirty="0">
                <a:solidFill>
                  <a:schemeClr val="tx1">
                    <a:lumMod val="75000"/>
                    <a:lumOff val="25000"/>
                  </a:schemeClr>
                </a:solidFill>
              </a:rPr>
              <a:t> site</a:t>
            </a:r>
            <a:r>
              <a:rPr lang="en-US" sz="1800" dirty="0"/>
              <a:t>, while </a:t>
            </a:r>
            <a:r>
              <a:rPr lang="en-US" sz="1800" b="1" dirty="0">
                <a:solidFill>
                  <a:srgbClr val="00B0F0"/>
                </a:solidFill>
              </a:rPr>
              <a:t>industrial sources </a:t>
            </a:r>
            <a:r>
              <a:rPr lang="en-US" sz="1800" dirty="0">
                <a:solidFill>
                  <a:srgbClr val="00B0F0"/>
                </a:solidFill>
              </a:rPr>
              <a:t>exhibit slightly lower contribution ranging between </a:t>
            </a:r>
            <a:r>
              <a:rPr lang="en-US" sz="1800" b="1" dirty="0">
                <a:solidFill>
                  <a:srgbClr val="00B0F0"/>
                </a:solidFill>
              </a:rPr>
              <a:t>0.33 and 4.59 </a:t>
            </a:r>
            <a:r>
              <a:rPr lang="en-US" sz="1800" b="1" dirty="0" err="1">
                <a:solidFill>
                  <a:srgbClr val="00B0F0"/>
                </a:solidFill>
              </a:rPr>
              <a:t>μg</a:t>
            </a:r>
            <a:r>
              <a:rPr lang="en-US" sz="1800" b="1" dirty="0">
                <a:solidFill>
                  <a:srgbClr val="00B0F0"/>
                </a:solidFill>
              </a:rPr>
              <a:t>/m</a:t>
            </a:r>
            <a:r>
              <a:rPr lang="en-US" sz="1800" b="1" baseline="30000" dirty="0">
                <a:solidFill>
                  <a:srgbClr val="00B0F0"/>
                </a:solidFill>
              </a:rPr>
              <a:t>3</a:t>
            </a:r>
            <a:r>
              <a:rPr lang="en-US" sz="1800" b="1" dirty="0">
                <a:solidFill>
                  <a:srgbClr val="00B0F0"/>
                </a:solidFill>
              </a:rPr>
              <a:t> </a:t>
            </a:r>
            <a:r>
              <a:rPr lang="en-US" sz="1800" dirty="0">
                <a:solidFill>
                  <a:srgbClr val="00B0F0"/>
                </a:solidFill>
              </a:rPr>
              <a:t>at Novo </a:t>
            </a:r>
            <a:r>
              <a:rPr lang="en-US" sz="1800" dirty="0" err="1">
                <a:solidFill>
                  <a:srgbClr val="00B0F0"/>
                </a:solidFill>
              </a:rPr>
              <a:t>Lisice</a:t>
            </a:r>
            <a:r>
              <a:rPr lang="en-US" sz="1800" dirty="0">
                <a:solidFill>
                  <a:srgbClr val="00B0F0"/>
                </a:solidFill>
              </a:rPr>
              <a:t> and </a:t>
            </a:r>
            <a:r>
              <a:rPr lang="en-US" sz="1800" b="1" dirty="0">
                <a:solidFill>
                  <a:srgbClr val="00B0F0"/>
                </a:solidFill>
              </a:rPr>
              <a:t>1.33 and 3.35 </a:t>
            </a:r>
            <a:r>
              <a:rPr lang="en-US" sz="1800" b="1" dirty="0" err="1">
                <a:solidFill>
                  <a:srgbClr val="00B0F0"/>
                </a:solidFill>
              </a:rPr>
              <a:t>μg</a:t>
            </a:r>
            <a:r>
              <a:rPr lang="en-US" sz="1800" b="1" dirty="0">
                <a:solidFill>
                  <a:srgbClr val="00B0F0"/>
                </a:solidFill>
              </a:rPr>
              <a:t>/m</a:t>
            </a:r>
            <a:r>
              <a:rPr lang="en-US" sz="1800" b="1" baseline="30000" dirty="0">
                <a:solidFill>
                  <a:srgbClr val="00B0F0"/>
                </a:solidFill>
              </a:rPr>
              <a:t>3</a:t>
            </a:r>
            <a:r>
              <a:rPr lang="en-US" sz="1800" dirty="0">
                <a:solidFill>
                  <a:srgbClr val="00B0F0"/>
                </a:solidFill>
              </a:rPr>
              <a:t> at </a:t>
            </a:r>
            <a:r>
              <a:rPr lang="en-US" sz="1800" dirty="0" err="1">
                <a:solidFill>
                  <a:srgbClr val="00B0F0"/>
                </a:solidFill>
              </a:rPr>
              <a:t>Karpos</a:t>
            </a:r>
            <a:r>
              <a:rPr lang="en-US" sz="1800" dirty="0">
                <a:solidFill>
                  <a:srgbClr val="00B0F0"/>
                </a:solidFill>
              </a:rPr>
              <a:t> site</a:t>
            </a:r>
            <a:r>
              <a:rPr lang="en-US" sz="1800" dirty="0"/>
              <a:t>. Both are consistent over the year.</a:t>
            </a:r>
          </a:p>
        </p:txBody>
      </p:sp>
      <p:cxnSp>
        <p:nvCxnSpPr>
          <p:cNvPr id="7" name="Straight Arrow Connector 6">
            <a:extLst>
              <a:ext uri="{FF2B5EF4-FFF2-40B4-BE49-F238E27FC236}">
                <a16:creationId xmlns:a16="http://schemas.microsoft.com/office/drawing/2014/main" id="{F8AFDCB7-C1EC-069C-280D-CA4894411038}"/>
              </a:ext>
            </a:extLst>
          </p:cNvPr>
          <p:cNvCxnSpPr>
            <a:cxnSpLocks/>
            <a:stCxn id="3" idx="1"/>
          </p:cNvCxnSpPr>
          <p:nvPr/>
        </p:nvCxnSpPr>
        <p:spPr>
          <a:xfrm flipH="1" flipV="1">
            <a:off x="6161994" y="3544010"/>
            <a:ext cx="2101959" cy="4424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D9B7BF1-EDA6-746A-2BA1-C9B8CC6AF999}"/>
              </a:ext>
            </a:extLst>
          </p:cNvPr>
          <p:cNvCxnSpPr>
            <a:cxnSpLocks/>
            <a:stCxn id="3" idx="1"/>
          </p:cNvCxnSpPr>
          <p:nvPr/>
        </p:nvCxnSpPr>
        <p:spPr>
          <a:xfrm flipH="1">
            <a:off x="6219371" y="3986483"/>
            <a:ext cx="2044582" cy="20732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0073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D21E425-43D5-A185-0FA8-5E0DA0D4DE48}"/>
              </a:ext>
            </a:extLst>
          </p:cNvPr>
          <p:cNvPicPr>
            <a:picLocks noChangeAspect="1"/>
          </p:cNvPicPr>
          <p:nvPr/>
        </p:nvPicPr>
        <p:blipFill>
          <a:blip r:embed="rId3"/>
          <a:stretch>
            <a:fillRect/>
          </a:stretch>
        </p:blipFill>
        <p:spPr>
          <a:xfrm>
            <a:off x="1063852" y="4225177"/>
            <a:ext cx="5098142" cy="2263062"/>
          </a:xfrm>
          <a:prstGeom prst="rect">
            <a:avLst/>
          </a:prstGeom>
        </p:spPr>
      </p:pic>
      <p:pic>
        <p:nvPicPr>
          <p:cNvPr id="12" name="Picture 11">
            <a:extLst>
              <a:ext uri="{FF2B5EF4-FFF2-40B4-BE49-F238E27FC236}">
                <a16:creationId xmlns:a16="http://schemas.microsoft.com/office/drawing/2014/main" id="{C3DB6BF1-B525-6094-640E-154D4711754C}"/>
              </a:ext>
            </a:extLst>
          </p:cNvPr>
          <p:cNvPicPr>
            <a:picLocks noChangeAspect="1"/>
          </p:cNvPicPr>
          <p:nvPr/>
        </p:nvPicPr>
        <p:blipFill>
          <a:blip r:embed="rId4"/>
          <a:stretch>
            <a:fillRect/>
          </a:stretch>
        </p:blipFill>
        <p:spPr>
          <a:xfrm>
            <a:off x="1063853" y="1609497"/>
            <a:ext cx="5098142" cy="2290304"/>
          </a:xfrm>
          <a:prstGeom prst="rect">
            <a:avLst/>
          </a:prstGeom>
        </p:spPr>
      </p:pic>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773C2B-A4F8-9B44-D21E-7681D4EF80FB}"/>
              </a:ext>
            </a:extLst>
          </p:cNvPr>
          <p:cNvSpPr>
            <a:spLocks noGrp="1"/>
          </p:cNvSpPr>
          <p:nvPr>
            <p:ph type="title"/>
          </p:nvPr>
        </p:nvSpPr>
        <p:spPr>
          <a:xfrm>
            <a:off x="556532" y="643467"/>
            <a:ext cx="11210925" cy="744836"/>
          </a:xfrm>
          <a:solidFill>
            <a:schemeClr val="accent1">
              <a:lumMod val="50000"/>
            </a:schemeClr>
          </a:solidFill>
        </p:spPr>
        <p:txBody>
          <a:bodyPr vert="horz" lIns="91440" tIns="45720" rIns="91440" bIns="45720" rtlCol="0" anchor="ctr">
            <a:normAutofit/>
          </a:bodyPr>
          <a:lstStyle/>
          <a:p>
            <a:pPr algn="ctr"/>
            <a:r>
              <a:rPr lang="en-US" sz="3000" kern="1200" dirty="0">
                <a:solidFill>
                  <a:schemeClr val="bg1"/>
                </a:solidFill>
                <a:latin typeface="+mj-lt"/>
                <a:ea typeface="+mj-ea"/>
                <a:cs typeface="+mj-cs"/>
              </a:rPr>
              <a:t>Discussion</a:t>
            </a:r>
          </a:p>
        </p:txBody>
      </p:sp>
      <p:sp>
        <p:nvSpPr>
          <p:cNvPr id="3" name="TextBox 2">
            <a:extLst>
              <a:ext uri="{FF2B5EF4-FFF2-40B4-BE49-F238E27FC236}">
                <a16:creationId xmlns:a16="http://schemas.microsoft.com/office/drawing/2014/main" id="{3AD81311-0A04-50B0-9795-CB1CAB25E5A9}"/>
              </a:ext>
            </a:extLst>
          </p:cNvPr>
          <p:cNvSpPr txBox="1"/>
          <p:nvPr/>
        </p:nvSpPr>
        <p:spPr>
          <a:xfrm>
            <a:off x="8263953" y="2693821"/>
            <a:ext cx="3406462" cy="1477328"/>
          </a:xfrm>
          <a:prstGeom prst="rect">
            <a:avLst/>
          </a:prstGeom>
          <a:solidFill>
            <a:schemeClr val="accent4">
              <a:lumMod val="5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800" b="1" dirty="0">
                <a:solidFill>
                  <a:schemeClr val="bg1">
                    <a:lumMod val="95000"/>
                  </a:schemeClr>
                </a:solidFill>
              </a:rPr>
              <a:t>Soil dust </a:t>
            </a:r>
            <a:r>
              <a:rPr lang="en-US" sz="1800" dirty="0">
                <a:solidFill>
                  <a:schemeClr val="bg1">
                    <a:lumMod val="95000"/>
                  </a:schemeClr>
                </a:solidFill>
              </a:rPr>
              <a:t>has highest contribution over the summer months, ranging from </a:t>
            </a:r>
            <a:r>
              <a:rPr lang="en-US" sz="1800" b="1" dirty="0">
                <a:solidFill>
                  <a:schemeClr val="bg1">
                    <a:lumMod val="95000"/>
                  </a:schemeClr>
                </a:solidFill>
              </a:rPr>
              <a:t>0.33 and 8.22 </a:t>
            </a:r>
            <a:r>
              <a:rPr lang="en-US" sz="1800" b="1" dirty="0" err="1">
                <a:solidFill>
                  <a:schemeClr val="bg1">
                    <a:lumMod val="95000"/>
                  </a:schemeClr>
                </a:solidFill>
              </a:rPr>
              <a:t>μg</a:t>
            </a:r>
            <a:r>
              <a:rPr lang="en-US" sz="1800" b="1" dirty="0">
                <a:solidFill>
                  <a:schemeClr val="bg1">
                    <a:lumMod val="95000"/>
                  </a:schemeClr>
                </a:solidFill>
              </a:rPr>
              <a:t>/m</a:t>
            </a:r>
            <a:r>
              <a:rPr lang="en-US" sz="1800" b="1" baseline="30000" dirty="0">
                <a:solidFill>
                  <a:schemeClr val="bg1">
                    <a:lumMod val="95000"/>
                  </a:schemeClr>
                </a:solidFill>
              </a:rPr>
              <a:t>3</a:t>
            </a:r>
            <a:r>
              <a:rPr lang="en-US" sz="1800" b="1" dirty="0">
                <a:solidFill>
                  <a:schemeClr val="bg1">
                    <a:lumMod val="95000"/>
                  </a:schemeClr>
                </a:solidFill>
              </a:rPr>
              <a:t> </a:t>
            </a:r>
            <a:r>
              <a:rPr lang="en-US" sz="1800" dirty="0">
                <a:solidFill>
                  <a:schemeClr val="bg1">
                    <a:lumMod val="95000"/>
                  </a:schemeClr>
                </a:solidFill>
              </a:rPr>
              <a:t>at Novo </a:t>
            </a:r>
            <a:r>
              <a:rPr lang="en-US" sz="1800" dirty="0" err="1">
                <a:solidFill>
                  <a:schemeClr val="bg1">
                    <a:lumMod val="95000"/>
                  </a:schemeClr>
                </a:solidFill>
              </a:rPr>
              <a:t>Lisice</a:t>
            </a:r>
            <a:r>
              <a:rPr lang="en-US" sz="1800" dirty="0">
                <a:solidFill>
                  <a:schemeClr val="bg1">
                    <a:lumMod val="95000"/>
                  </a:schemeClr>
                </a:solidFill>
              </a:rPr>
              <a:t> and </a:t>
            </a:r>
            <a:r>
              <a:rPr lang="en-US" sz="1800" b="1" dirty="0">
                <a:solidFill>
                  <a:schemeClr val="bg1">
                    <a:lumMod val="95000"/>
                  </a:schemeClr>
                </a:solidFill>
              </a:rPr>
              <a:t>0.54 and 10.97 </a:t>
            </a:r>
            <a:r>
              <a:rPr lang="en-US" sz="1800" b="1" dirty="0" err="1">
                <a:solidFill>
                  <a:schemeClr val="bg1">
                    <a:lumMod val="95000"/>
                  </a:schemeClr>
                </a:solidFill>
              </a:rPr>
              <a:t>μg</a:t>
            </a:r>
            <a:r>
              <a:rPr lang="en-US" sz="1800" b="1" dirty="0">
                <a:solidFill>
                  <a:schemeClr val="bg1">
                    <a:lumMod val="95000"/>
                  </a:schemeClr>
                </a:solidFill>
              </a:rPr>
              <a:t>/m</a:t>
            </a:r>
            <a:r>
              <a:rPr lang="en-US" sz="1800" b="1" baseline="30000" dirty="0">
                <a:solidFill>
                  <a:schemeClr val="bg1">
                    <a:lumMod val="95000"/>
                  </a:schemeClr>
                </a:solidFill>
              </a:rPr>
              <a:t>3</a:t>
            </a:r>
            <a:r>
              <a:rPr lang="en-US" sz="1800" b="1" dirty="0">
                <a:solidFill>
                  <a:schemeClr val="bg1">
                    <a:lumMod val="95000"/>
                  </a:schemeClr>
                </a:solidFill>
              </a:rPr>
              <a:t> </a:t>
            </a:r>
            <a:r>
              <a:rPr lang="en-US" sz="1800" dirty="0">
                <a:solidFill>
                  <a:schemeClr val="bg1">
                    <a:lumMod val="95000"/>
                  </a:schemeClr>
                </a:solidFill>
              </a:rPr>
              <a:t>at </a:t>
            </a:r>
            <a:r>
              <a:rPr lang="en-US" sz="1800" dirty="0" err="1">
                <a:solidFill>
                  <a:schemeClr val="bg1">
                    <a:lumMod val="95000"/>
                  </a:schemeClr>
                </a:solidFill>
              </a:rPr>
              <a:t>Karpos</a:t>
            </a:r>
            <a:r>
              <a:rPr lang="en-US" sz="1800" dirty="0">
                <a:solidFill>
                  <a:schemeClr val="bg1">
                    <a:lumMod val="95000"/>
                  </a:schemeClr>
                </a:solidFill>
              </a:rPr>
              <a:t> background site. </a:t>
            </a:r>
          </a:p>
        </p:txBody>
      </p:sp>
      <p:sp>
        <p:nvSpPr>
          <p:cNvPr id="5" name="Rectangle 4">
            <a:extLst>
              <a:ext uri="{FF2B5EF4-FFF2-40B4-BE49-F238E27FC236}">
                <a16:creationId xmlns:a16="http://schemas.microsoft.com/office/drawing/2014/main" id="{90B1A9AF-C1D3-2E55-8E4E-132062C6C070}"/>
              </a:ext>
            </a:extLst>
          </p:cNvPr>
          <p:cNvSpPr/>
          <p:nvPr/>
        </p:nvSpPr>
        <p:spPr>
          <a:xfrm>
            <a:off x="3473570" y="3059502"/>
            <a:ext cx="2150853" cy="6671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C966818-4F47-1264-310D-3DC5773A3136}"/>
              </a:ext>
            </a:extLst>
          </p:cNvPr>
          <p:cNvSpPr/>
          <p:nvPr/>
        </p:nvSpPr>
        <p:spPr>
          <a:xfrm>
            <a:off x="3753016" y="5459896"/>
            <a:ext cx="1571707" cy="8948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F8AFDCB7-C1EC-069C-280D-CA4894411038}"/>
              </a:ext>
            </a:extLst>
          </p:cNvPr>
          <p:cNvCxnSpPr>
            <a:cxnSpLocks/>
            <a:stCxn id="3" idx="1"/>
            <a:endCxn id="5" idx="3"/>
          </p:cNvCxnSpPr>
          <p:nvPr/>
        </p:nvCxnSpPr>
        <p:spPr>
          <a:xfrm flipH="1" flipV="1">
            <a:off x="5624423" y="3393057"/>
            <a:ext cx="2639530" cy="394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D9B7BF1-EDA6-746A-2BA1-C9B8CC6AF999}"/>
              </a:ext>
            </a:extLst>
          </p:cNvPr>
          <p:cNvCxnSpPr>
            <a:cxnSpLocks/>
            <a:stCxn id="3" idx="1"/>
            <a:endCxn id="6" idx="3"/>
          </p:cNvCxnSpPr>
          <p:nvPr/>
        </p:nvCxnSpPr>
        <p:spPr>
          <a:xfrm flipH="1">
            <a:off x="5324723" y="3432485"/>
            <a:ext cx="2939230" cy="24748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6007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D21E425-43D5-A185-0FA8-5E0DA0D4DE48}"/>
              </a:ext>
            </a:extLst>
          </p:cNvPr>
          <p:cNvPicPr>
            <a:picLocks noChangeAspect="1"/>
          </p:cNvPicPr>
          <p:nvPr/>
        </p:nvPicPr>
        <p:blipFill>
          <a:blip r:embed="rId3"/>
          <a:stretch>
            <a:fillRect/>
          </a:stretch>
        </p:blipFill>
        <p:spPr>
          <a:xfrm>
            <a:off x="1063852" y="4225177"/>
            <a:ext cx="5098142" cy="2263062"/>
          </a:xfrm>
          <a:prstGeom prst="rect">
            <a:avLst/>
          </a:prstGeom>
        </p:spPr>
      </p:pic>
      <p:pic>
        <p:nvPicPr>
          <p:cNvPr id="12" name="Picture 11">
            <a:extLst>
              <a:ext uri="{FF2B5EF4-FFF2-40B4-BE49-F238E27FC236}">
                <a16:creationId xmlns:a16="http://schemas.microsoft.com/office/drawing/2014/main" id="{C3DB6BF1-B525-6094-640E-154D4711754C}"/>
              </a:ext>
            </a:extLst>
          </p:cNvPr>
          <p:cNvPicPr>
            <a:picLocks noChangeAspect="1"/>
          </p:cNvPicPr>
          <p:nvPr/>
        </p:nvPicPr>
        <p:blipFill>
          <a:blip r:embed="rId4"/>
          <a:stretch>
            <a:fillRect/>
          </a:stretch>
        </p:blipFill>
        <p:spPr>
          <a:xfrm>
            <a:off x="1063853" y="1609497"/>
            <a:ext cx="5098142" cy="2290304"/>
          </a:xfrm>
          <a:prstGeom prst="rect">
            <a:avLst/>
          </a:prstGeom>
        </p:spPr>
      </p:pic>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773C2B-A4F8-9B44-D21E-7681D4EF80FB}"/>
              </a:ext>
            </a:extLst>
          </p:cNvPr>
          <p:cNvSpPr>
            <a:spLocks noGrp="1"/>
          </p:cNvSpPr>
          <p:nvPr>
            <p:ph type="title"/>
          </p:nvPr>
        </p:nvSpPr>
        <p:spPr>
          <a:xfrm>
            <a:off x="556532" y="643467"/>
            <a:ext cx="11210925" cy="744836"/>
          </a:xfrm>
          <a:solidFill>
            <a:schemeClr val="accent1">
              <a:lumMod val="50000"/>
            </a:schemeClr>
          </a:solidFill>
        </p:spPr>
        <p:txBody>
          <a:bodyPr vert="horz" lIns="91440" tIns="45720" rIns="91440" bIns="45720" rtlCol="0" anchor="ctr">
            <a:normAutofit/>
          </a:bodyPr>
          <a:lstStyle/>
          <a:p>
            <a:pPr algn="ctr"/>
            <a:r>
              <a:rPr lang="en-US" sz="3000" kern="1200" dirty="0">
                <a:solidFill>
                  <a:schemeClr val="bg1"/>
                </a:solidFill>
                <a:latin typeface="+mj-lt"/>
                <a:ea typeface="+mj-ea"/>
                <a:cs typeface="+mj-cs"/>
              </a:rPr>
              <a:t>Discussion</a:t>
            </a:r>
          </a:p>
        </p:txBody>
      </p:sp>
      <p:sp>
        <p:nvSpPr>
          <p:cNvPr id="3" name="TextBox 2">
            <a:extLst>
              <a:ext uri="{FF2B5EF4-FFF2-40B4-BE49-F238E27FC236}">
                <a16:creationId xmlns:a16="http://schemas.microsoft.com/office/drawing/2014/main" id="{3AD81311-0A04-50B0-9795-CB1CAB25E5A9}"/>
              </a:ext>
            </a:extLst>
          </p:cNvPr>
          <p:cNvSpPr txBox="1"/>
          <p:nvPr/>
        </p:nvSpPr>
        <p:spPr>
          <a:xfrm>
            <a:off x="8263953" y="2693821"/>
            <a:ext cx="3406462" cy="2031325"/>
          </a:xfrm>
          <a:prstGeom prst="rect">
            <a:avLst/>
          </a:prstGeom>
          <a:solidFill>
            <a:schemeClr val="accent6">
              <a:lumMod val="5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800" b="1" dirty="0">
                <a:solidFill>
                  <a:schemeClr val="bg1"/>
                </a:solidFill>
              </a:rPr>
              <a:t>Open fire burning </a:t>
            </a:r>
            <a:r>
              <a:rPr lang="en-US" sz="1800" dirty="0">
                <a:solidFill>
                  <a:schemeClr val="bg1"/>
                </a:solidFill>
              </a:rPr>
              <a:t>is detectable over the entire year, with largest contribution in spring and early summer months and range from </a:t>
            </a:r>
            <a:r>
              <a:rPr lang="en-US" sz="1800" b="1" dirty="0">
                <a:solidFill>
                  <a:schemeClr val="bg1"/>
                </a:solidFill>
              </a:rPr>
              <a:t>0.16 and 10.78 </a:t>
            </a:r>
            <a:r>
              <a:rPr lang="en-US" sz="1800" b="1" dirty="0" err="1">
                <a:solidFill>
                  <a:schemeClr val="bg1"/>
                </a:solidFill>
              </a:rPr>
              <a:t>μg</a:t>
            </a:r>
            <a:r>
              <a:rPr lang="en-US" sz="1800" b="1" dirty="0">
                <a:solidFill>
                  <a:schemeClr val="bg1"/>
                </a:solidFill>
              </a:rPr>
              <a:t>/m</a:t>
            </a:r>
            <a:r>
              <a:rPr lang="en-US" sz="1800" b="1" baseline="30000" dirty="0">
                <a:solidFill>
                  <a:schemeClr val="bg1"/>
                </a:solidFill>
              </a:rPr>
              <a:t>3</a:t>
            </a:r>
            <a:r>
              <a:rPr lang="en-US" sz="1800" b="1" dirty="0">
                <a:solidFill>
                  <a:schemeClr val="bg1"/>
                </a:solidFill>
              </a:rPr>
              <a:t> </a:t>
            </a:r>
            <a:r>
              <a:rPr lang="en-US" sz="1800" dirty="0">
                <a:solidFill>
                  <a:schemeClr val="bg1"/>
                </a:solidFill>
              </a:rPr>
              <a:t>at Novo </a:t>
            </a:r>
            <a:r>
              <a:rPr lang="en-US" sz="1800" dirty="0" err="1">
                <a:solidFill>
                  <a:schemeClr val="bg1"/>
                </a:solidFill>
              </a:rPr>
              <a:t>Lisice</a:t>
            </a:r>
            <a:r>
              <a:rPr lang="en-US" sz="1800" dirty="0">
                <a:solidFill>
                  <a:schemeClr val="bg1"/>
                </a:solidFill>
              </a:rPr>
              <a:t> and </a:t>
            </a:r>
            <a:r>
              <a:rPr lang="en-US" sz="1800" b="1" dirty="0">
                <a:solidFill>
                  <a:schemeClr val="bg1"/>
                </a:solidFill>
              </a:rPr>
              <a:t>0.56 and 7.32 </a:t>
            </a:r>
            <a:r>
              <a:rPr lang="en-US" sz="1800" b="1" dirty="0" err="1">
                <a:solidFill>
                  <a:schemeClr val="bg1"/>
                </a:solidFill>
              </a:rPr>
              <a:t>μg</a:t>
            </a:r>
            <a:r>
              <a:rPr lang="en-US" sz="1800" b="1" dirty="0">
                <a:solidFill>
                  <a:schemeClr val="bg1"/>
                </a:solidFill>
              </a:rPr>
              <a:t>/m</a:t>
            </a:r>
            <a:r>
              <a:rPr lang="en-US" sz="1800" b="1" baseline="30000" dirty="0">
                <a:solidFill>
                  <a:schemeClr val="bg1"/>
                </a:solidFill>
              </a:rPr>
              <a:t>3</a:t>
            </a:r>
            <a:r>
              <a:rPr lang="en-US" sz="1800" b="1" dirty="0">
                <a:solidFill>
                  <a:schemeClr val="bg1"/>
                </a:solidFill>
              </a:rPr>
              <a:t> </a:t>
            </a:r>
            <a:r>
              <a:rPr lang="en-US" sz="1800" dirty="0">
                <a:solidFill>
                  <a:schemeClr val="bg1"/>
                </a:solidFill>
              </a:rPr>
              <a:t>at </a:t>
            </a:r>
            <a:r>
              <a:rPr lang="en-US" sz="1800" dirty="0" err="1">
                <a:solidFill>
                  <a:schemeClr val="bg1"/>
                </a:solidFill>
              </a:rPr>
              <a:t>Karpos</a:t>
            </a:r>
            <a:r>
              <a:rPr lang="en-US" sz="1800" dirty="0">
                <a:solidFill>
                  <a:schemeClr val="bg1"/>
                </a:solidFill>
              </a:rPr>
              <a:t> site.</a:t>
            </a:r>
          </a:p>
        </p:txBody>
      </p:sp>
      <p:sp>
        <p:nvSpPr>
          <p:cNvPr id="5" name="Rectangle 4">
            <a:extLst>
              <a:ext uri="{FF2B5EF4-FFF2-40B4-BE49-F238E27FC236}">
                <a16:creationId xmlns:a16="http://schemas.microsoft.com/office/drawing/2014/main" id="{90B1A9AF-C1D3-2E55-8E4E-132062C6C070}"/>
              </a:ext>
            </a:extLst>
          </p:cNvPr>
          <p:cNvSpPr/>
          <p:nvPr/>
        </p:nvSpPr>
        <p:spPr>
          <a:xfrm>
            <a:off x="3473571" y="2961736"/>
            <a:ext cx="1035170" cy="7648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C966818-4F47-1264-310D-3DC5773A3136}"/>
              </a:ext>
            </a:extLst>
          </p:cNvPr>
          <p:cNvSpPr/>
          <p:nvPr/>
        </p:nvSpPr>
        <p:spPr>
          <a:xfrm>
            <a:off x="3393058" y="5459896"/>
            <a:ext cx="1063923" cy="8948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F8AFDCB7-C1EC-069C-280D-CA4894411038}"/>
              </a:ext>
            </a:extLst>
          </p:cNvPr>
          <p:cNvCxnSpPr>
            <a:cxnSpLocks/>
            <a:stCxn id="3" idx="1"/>
            <a:endCxn id="5" idx="3"/>
          </p:cNvCxnSpPr>
          <p:nvPr/>
        </p:nvCxnSpPr>
        <p:spPr>
          <a:xfrm flipH="1" flipV="1">
            <a:off x="4508741" y="3344174"/>
            <a:ext cx="3755212" cy="3653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D9B7BF1-EDA6-746A-2BA1-C9B8CC6AF999}"/>
              </a:ext>
            </a:extLst>
          </p:cNvPr>
          <p:cNvCxnSpPr>
            <a:cxnSpLocks/>
            <a:stCxn id="3" idx="1"/>
            <a:endCxn id="6" idx="3"/>
          </p:cNvCxnSpPr>
          <p:nvPr/>
        </p:nvCxnSpPr>
        <p:spPr>
          <a:xfrm flipH="1">
            <a:off x="4456981" y="3709484"/>
            <a:ext cx="3806972" cy="21978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0728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773C2B-A4F8-9B44-D21E-7681D4EF80FB}"/>
              </a:ext>
            </a:extLst>
          </p:cNvPr>
          <p:cNvSpPr>
            <a:spLocks noGrp="1"/>
          </p:cNvSpPr>
          <p:nvPr>
            <p:ph type="title"/>
          </p:nvPr>
        </p:nvSpPr>
        <p:spPr>
          <a:xfrm>
            <a:off x="556532" y="643467"/>
            <a:ext cx="11210925" cy="744836"/>
          </a:xfrm>
          <a:solidFill>
            <a:schemeClr val="accent5">
              <a:lumMod val="50000"/>
            </a:schemeClr>
          </a:solidFill>
        </p:spPr>
        <p:txBody>
          <a:bodyPr vert="horz" lIns="91440" tIns="45720" rIns="91440" bIns="45720" rtlCol="0" anchor="ctr">
            <a:normAutofit/>
          </a:bodyPr>
          <a:lstStyle/>
          <a:p>
            <a:pPr algn="ctr"/>
            <a:r>
              <a:rPr lang="en-US" sz="2800" kern="1200" dirty="0">
                <a:solidFill>
                  <a:schemeClr val="bg1"/>
                </a:solidFill>
                <a:latin typeface="+mj-lt"/>
                <a:ea typeface="+mj-ea"/>
                <a:cs typeface="+mj-cs"/>
              </a:rPr>
              <a:t>Relative monthly mass contribution – Karposh urban background site</a:t>
            </a:r>
          </a:p>
        </p:txBody>
      </p:sp>
      <p:sp>
        <p:nvSpPr>
          <p:cNvPr id="6" name="Content Placeholder 5">
            <a:extLst>
              <a:ext uri="{FF2B5EF4-FFF2-40B4-BE49-F238E27FC236}">
                <a16:creationId xmlns:a16="http://schemas.microsoft.com/office/drawing/2014/main" id="{43215C3E-06A5-AE6D-C4EC-4D0F4AFB439D}"/>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0755AAF8-4CD9-8227-8857-7B8982F658F5}"/>
              </a:ext>
            </a:extLst>
          </p:cNvPr>
          <p:cNvPicPr>
            <a:picLocks noChangeAspect="1"/>
          </p:cNvPicPr>
          <p:nvPr/>
        </p:nvPicPr>
        <p:blipFill>
          <a:blip r:embed="rId3"/>
          <a:stretch>
            <a:fillRect/>
          </a:stretch>
        </p:blipFill>
        <p:spPr>
          <a:xfrm>
            <a:off x="419238" y="1585167"/>
            <a:ext cx="11348219" cy="5088888"/>
          </a:xfrm>
          <a:prstGeom prst="rect">
            <a:avLst/>
          </a:prstGeom>
        </p:spPr>
      </p:pic>
    </p:spTree>
    <p:extLst>
      <p:ext uri="{BB962C8B-B14F-4D97-AF65-F5344CB8AC3E}">
        <p14:creationId xmlns:p14="http://schemas.microsoft.com/office/powerpoint/2010/main" val="1665333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773C2B-A4F8-9B44-D21E-7681D4EF80FB}"/>
              </a:ext>
            </a:extLst>
          </p:cNvPr>
          <p:cNvSpPr>
            <a:spLocks noGrp="1"/>
          </p:cNvSpPr>
          <p:nvPr>
            <p:ph type="title"/>
          </p:nvPr>
        </p:nvSpPr>
        <p:spPr>
          <a:xfrm>
            <a:off x="556532" y="643467"/>
            <a:ext cx="11210925" cy="744836"/>
          </a:xfrm>
          <a:solidFill>
            <a:schemeClr val="accent5">
              <a:lumMod val="50000"/>
            </a:schemeClr>
          </a:solidFill>
        </p:spPr>
        <p:txBody>
          <a:bodyPr vert="horz" lIns="91440" tIns="45720" rIns="91440" bIns="45720" rtlCol="0" anchor="ctr">
            <a:normAutofit fontScale="90000"/>
          </a:bodyPr>
          <a:lstStyle/>
          <a:p>
            <a:pPr algn="ctr"/>
            <a:r>
              <a:rPr lang="en-US" sz="3000" kern="1200" dirty="0">
                <a:solidFill>
                  <a:schemeClr val="bg1"/>
                </a:solidFill>
                <a:latin typeface="+mj-lt"/>
                <a:ea typeface="+mj-ea"/>
                <a:cs typeface="+mj-cs"/>
              </a:rPr>
              <a:t>Relative monthly mass contribution – Novo Lisiche traffic &amp; industrial site</a:t>
            </a:r>
          </a:p>
        </p:txBody>
      </p:sp>
      <p:sp>
        <p:nvSpPr>
          <p:cNvPr id="5" name="Content Placeholder 4">
            <a:extLst>
              <a:ext uri="{FF2B5EF4-FFF2-40B4-BE49-F238E27FC236}">
                <a16:creationId xmlns:a16="http://schemas.microsoft.com/office/drawing/2014/main" id="{74542B97-AD7D-A480-2956-5C0A1472BE89}"/>
              </a:ext>
            </a:extLst>
          </p:cNvPr>
          <p:cNvSpPr>
            <a:spLocks noGrp="1"/>
          </p:cNvSpPr>
          <p:nvPr>
            <p:ph idx="1"/>
          </p:nvPr>
        </p:nvSpPr>
        <p:spPr/>
        <p:txBody>
          <a:bodyPr/>
          <a:lstStyle/>
          <a:p>
            <a:endParaRPr lang="en-GB" dirty="0"/>
          </a:p>
        </p:txBody>
      </p:sp>
      <p:pic>
        <p:nvPicPr>
          <p:cNvPr id="3" name="Picture 2">
            <a:extLst>
              <a:ext uri="{FF2B5EF4-FFF2-40B4-BE49-F238E27FC236}">
                <a16:creationId xmlns:a16="http://schemas.microsoft.com/office/drawing/2014/main" id="{219C0CB9-FF03-3BE6-766E-28F247A04584}"/>
              </a:ext>
            </a:extLst>
          </p:cNvPr>
          <p:cNvPicPr>
            <a:picLocks noChangeAspect="1"/>
          </p:cNvPicPr>
          <p:nvPr/>
        </p:nvPicPr>
        <p:blipFill>
          <a:blip r:embed="rId2"/>
          <a:stretch>
            <a:fillRect/>
          </a:stretch>
        </p:blipFill>
        <p:spPr>
          <a:xfrm>
            <a:off x="670089" y="1691891"/>
            <a:ext cx="10851821" cy="5023539"/>
          </a:xfrm>
          <a:prstGeom prst="rect">
            <a:avLst/>
          </a:prstGeom>
        </p:spPr>
      </p:pic>
    </p:spTree>
    <p:extLst>
      <p:ext uri="{BB962C8B-B14F-4D97-AF65-F5344CB8AC3E}">
        <p14:creationId xmlns:p14="http://schemas.microsoft.com/office/powerpoint/2010/main" val="3141820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6" name="Rectangle 1035">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BACFD09B-7684-D822-5A58-CEE5D5A472D5}"/>
              </a:ext>
            </a:extLst>
          </p:cNvPr>
          <p:cNvSpPr>
            <a:spLocks noGrp="1"/>
          </p:cNvSpPr>
          <p:nvPr>
            <p:ph type="title"/>
          </p:nvPr>
        </p:nvSpPr>
        <p:spPr>
          <a:xfrm>
            <a:off x="1179576" y="442913"/>
            <a:ext cx="5146161" cy="1639888"/>
          </a:xfrm>
        </p:spPr>
        <p:txBody>
          <a:bodyPr vert="horz" lIns="91440" tIns="45720" rIns="91440" bIns="45720" rtlCol="0" anchor="b">
            <a:normAutofit/>
          </a:bodyPr>
          <a:lstStyle/>
          <a:p>
            <a:r>
              <a:rPr lang="en-US" sz="3600" dirty="0"/>
              <a:t>SAS and RMs ?</a:t>
            </a:r>
          </a:p>
        </p:txBody>
      </p:sp>
      <p:sp>
        <p:nvSpPr>
          <p:cNvPr id="3" name="Content Placeholder 2">
            <a:extLst>
              <a:ext uri="{FF2B5EF4-FFF2-40B4-BE49-F238E27FC236}">
                <a16:creationId xmlns:a16="http://schemas.microsoft.com/office/drawing/2014/main" id="{AE5E02A1-DA36-5079-0CAA-A528D8C947A1}"/>
              </a:ext>
            </a:extLst>
          </p:cNvPr>
          <p:cNvSpPr>
            <a:spLocks noGrp="1"/>
          </p:cNvSpPr>
          <p:nvPr>
            <p:ph sz="half" idx="1"/>
          </p:nvPr>
        </p:nvSpPr>
        <p:spPr>
          <a:xfrm>
            <a:off x="1179576" y="2312987"/>
            <a:ext cx="5743737" cy="4447041"/>
          </a:xfrm>
        </p:spPr>
        <p:txBody>
          <a:bodyPr vert="horz" lIns="91440" tIns="45720" rIns="91440" bIns="45720" rtlCol="0">
            <a:normAutofit/>
          </a:bodyPr>
          <a:lstStyle/>
          <a:p>
            <a:r>
              <a:rPr lang="en-US" sz="2400" b="1" dirty="0">
                <a:effectLst/>
              </a:rPr>
              <a:t>Source apportionment</a:t>
            </a:r>
            <a:r>
              <a:rPr lang="en-US" sz="2400" dirty="0">
                <a:effectLst/>
              </a:rPr>
              <a:t> (SA) is the practice of obtaining information about pollution sources and the amount of pollution that each source contributes to the level of ambient air pollution. Emission inventories, source-oriented models, and </a:t>
            </a:r>
            <a:r>
              <a:rPr lang="en-US" sz="2400" b="1" dirty="0">
                <a:effectLst/>
              </a:rPr>
              <a:t>receptor-oriented models </a:t>
            </a:r>
            <a:r>
              <a:rPr lang="en-US" sz="2400" dirty="0">
                <a:effectLst/>
              </a:rPr>
              <a:t>are three ways that can be used to do this task. </a:t>
            </a:r>
          </a:p>
          <a:p>
            <a:r>
              <a:rPr lang="en-US" sz="2400" b="1" dirty="0"/>
              <a:t>Receptor models</a:t>
            </a:r>
            <a:r>
              <a:rPr lang="en-US" sz="2400" dirty="0"/>
              <a:t> are mathematical methodologies for measuring the contribution of sources to samples based on their composition or fingerprints.</a:t>
            </a:r>
          </a:p>
        </p:txBody>
      </p:sp>
      <p:sp>
        <p:nvSpPr>
          <p:cNvPr id="1047" name="Freeform: Shape 1037">
            <a:extLst>
              <a:ext uri="{FF2B5EF4-FFF2-40B4-BE49-F238E27FC236}">
                <a16:creationId xmlns:a16="http://schemas.microsoft.com/office/drawing/2014/main" id="{7D0B7289-120F-44DC-9769-2E096993B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5348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8" name="Freeform: Shape 1039">
            <a:extLst>
              <a:ext uri="{FF2B5EF4-FFF2-40B4-BE49-F238E27FC236}">
                <a16:creationId xmlns:a16="http://schemas.microsoft.com/office/drawing/2014/main" id="{158468AF-8ABA-4771-9770-C8C79C0E61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88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026" name="Picture 2" descr="cover">
            <a:extLst>
              <a:ext uri="{FF2B5EF4-FFF2-40B4-BE49-F238E27FC236}">
                <a16:creationId xmlns:a16="http://schemas.microsoft.com/office/drawing/2014/main" id="{A4716D75-007C-17F6-A64B-0DCDDBED6F63}"/>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6798" r="2" b="2"/>
          <a:stretch/>
        </p:blipFill>
        <p:spPr bwMode="auto">
          <a:xfrm>
            <a:off x="6986049" y="10"/>
            <a:ext cx="5205951" cy="6857990"/>
          </a:xfrm>
          <a:custGeom>
            <a:avLst/>
            <a:gdLst/>
            <a:ahLst/>
            <a:cxnLst/>
            <a:rect l="l" t="t" r="r" b="b"/>
            <a:pathLst>
              <a:path w="5205951" h="6858000">
                <a:moveTo>
                  <a:pt x="1623023" y="0"/>
                </a:moveTo>
                <a:lnTo>
                  <a:pt x="2716256" y="0"/>
                </a:lnTo>
                <a:lnTo>
                  <a:pt x="3496422" y="0"/>
                </a:lnTo>
                <a:lnTo>
                  <a:pt x="5205951" y="0"/>
                </a:lnTo>
                <a:lnTo>
                  <a:pt x="5205951"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noFill/>
          <a:extLst>
            <a:ext uri="{909E8E84-426E-40DD-AFC4-6F175D3DCCD1}">
              <a14:hiddenFill xmlns:a14="http://schemas.microsoft.com/office/drawing/2010/main">
                <a:solidFill>
                  <a:srgbClr val="FFFFFF"/>
                </a:solidFill>
              </a14:hiddenFill>
            </a:ext>
          </a:extLst>
        </p:spPr>
      </p:pic>
      <p:sp>
        <p:nvSpPr>
          <p:cNvPr id="1049" name="Freeform: Shape 1041">
            <a:extLst>
              <a:ext uri="{FF2B5EF4-FFF2-40B4-BE49-F238E27FC236}">
                <a16:creationId xmlns:a16="http://schemas.microsoft.com/office/drawing/2014/main" id="{430FFA19-9577-4BA8-B103-A75613F3F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2680522" cy="6858000"/>
          </a:xfrm>
          <a:custGeom>
            <a:avLst/>
            <a:gdLst>
              <a:gd name="connsiteX0" fmla="*/ 1057499 w 2680522"/>
              <a:gd name="connsiteY0" fmla="*/ 0 h 6858000"/>
              <a:gd name="connsiteX1" fmla="*/ 879731 w 2680522"/>
              <a:gd name="connsiteY1" fmla="*/ 0 h 6858000"/>
              <a:gd name="connsiteX2" fmla="*/ 901855 w 2680522"/>
              <a:gd name="connsiteY2" fmla="*/ 14997 h 6858000"/>
              <a:gd name="connsiteX3" fmla="*/ 2502754 w 2680522"/>
              <a:gd name="connsiteY3" fmla="*/ 3621656 h 6858000"/>
              <a:gd name="connsiteX4" fmla="*/ 628404 w 2680522"/>
              <a:gd name="connsiteY4" fmla="*/ 6374814 h 6858000"/>
              <a:gd name="connsiteX5" fmla="*/ 111756 w 2680522"/>
              <a:gd name="connsiteY5" fmla="*/ 6780599 h 6858000"/>
              <a:gd name="connsiteX6" fmla="*/ 0 w 2680522"/>
              <a:gd name="connsiteY6" fmla="*/ 6858000 h 6858000"/>
              <a:gd name="connsiteX7" fmla="*/ 177768 w 2680522"/>
              <a:gd name="connsiteY7" fmla="*/ 6858000 h 6858000"/>
              <a:gd name="connsiteX8" fmla="*/ 289524 w 2680522"/>
              <a:gd name="connsiteY8" fmla="*/ 6780599 h 6858000"/>
              <a:gd name="connsiteX9" fmla="*/ 806172 w 2680522"/>
              <a:gd name="connsiteY9" fmla="*/ 6374814 h 6858000"/>
              <a:gd name="connsiteX10" fmla="*/ 2680522 w 2680522"/>
              <a:gd name="connsiteY10" fmla="*/ 3621656 h 6858000"/>
              <a:gd name="connsiteX11" fmla="*/ 1079623 w 2680522"/>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0522" h="6858000">
                <a:moveTo>
                  <a:pt x="1057499" y="0"/>
                </a:moveTo>
                <a:lnTo>
                  <a:pt x="879731" y="0"/>
                </a:lnTo>
                <a:lnTo>
                  <a:pt x="901855" y="14997"/>
                </a:lnTo>
                <a:cubicBezTo>
                  <a:pt x="1929018" y="754641"/>
                  <a:pt x="2502754" y="2093192"/>
                  <a:pt x="2502754" y="3621656"/>
                </a:cubicBezTo>
                <a:cubicBezTo>
                  <a:pt x="2502754" y="4969131"/>
                  <a:pt x="1574029" y="5602839"/>
                  <a:pt x="628404" y="6374814"/>
                </a:cubicBezTo>
                <a:cubicBezTo>
                  <a:pt x="456201" y="6515397"/>
                  <a:pt x="285574" y="6653108"/>
                  <a:pt x="111756" y="6780599"/>
                </a:cubicBezTo>
                <a:lnTo>
                  <a:pt x="0" y="6858000"/>
                </a:lnTo>
                <a:lnTo>
                  <a:pt x="177768" y="6858000"/>
                </a:lnTo>
                <a:lnTo>
                  <a:pt x="289524" y="6780599"/>
                </a:lnTo>
                <a:cubicBezTo>
                  <a:pt x="463342" y="6653108"/>
                  <a:pt x="633969" y="6515397"/>
                  <a:pt x="806172" y="6374814"/>
                </a:cubicBezTo>
                <a:cubicBezTo>
                  <a:pt x="1751797" y="5602839"/>
                  <a:pt x="2680522" y="4969131"/>
                  <a:pt x="2680522" y="3621656"/>
                </a:cubicBezTo>
                <a:cubicBezTo>
                  <a:pt x="2680522" y="2093192"/>
                  <a:pt x="2106786" y="754641"/>
                  <a:pt x="1079623"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556219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0AB958-CDCF-24E0-3CF4-1A38025FB9DB}"/>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4000"/>
              <a:t>Conclusions</a:t>
            </a:r>
          </a:p>
        </p:txBody>
      </p:sp>
      <p:sp>
        <p:nvSpPr>
          <p:cNvPr id="3" name="Content Placeholder 2">
            <a:extLst>
              <a:ext uri="{FF2B5EF4-FFF2-40B4-BE49-F238E27FC236}">
                <a16:creationId xmlns:a16="http://schemas.microsoft.com/office/drawing/2014/main" id="{09C835A7-6CAF-EFEF-C796-0E3A6CB93838}"/>
              </a:ext>
            </a:extLst>
          </p:cNvPr>
          <p:cNvSpPr>
            <a:spLocks noGrp="1"/>
          </p:cNvSpPr>
          <p:nvPr>
            <p:ph sz="half" idx="1"/>
          </p:nvPr>
        </p:nvSpPr>
        <p:spPr>
          <a:xfrm>
            <a:off x="836680" y="2405067"/>
            <a:ext cx="6002110" cy="3729034"/>
          </a:xfrm>
        </p:spPr>
        <p:txBody>
          <a:bodyPr vert="horz" lIns="91440" tIns="45720" rIns="91440" bIns="45720" rtlCol="0">
            <a:normAutofit/>
          </a:bodyPr>
          <a:lstStyle/>
          <a:p>
            <a:r>
              <a:rPr lang="en-US" sz="2000" dirty="0"/>
              <a:t>Biomass combustion continues to be the largest single source of ambient air pollution and, due to its particular temporal distribution, is most likely the primary cause of extreme wintertime pollution episodes. Therefore, there should be a major emphasis on exchanging heat sources and improving energy efficiency, particularly in single-family homes, notwithstanding the difficulties involved with massive informational and direct financial support initiatives. </a:t>
            </a:r>
          </a:p>
          <a:p>
            <a:r>
              <a:rPr lang="en-US" sz="2000" dirty="0"/>
              <a:t>Other key sources, like fuel/residual oil burning, soil dust, and open fire burning, can and must be addressed in a much shorter time frame.</a:t>
            </a:r>
          </a:p>
          <a:p>
            <a:endParaRPr lang="en-US" sz="2000" dirty="0"/>
          </a:p>
        </p:txBody>
      </p:sp>
      <p:pic>
        <p:nvPicPr>
          <p:cNvPr id="6" name="Content Placeholder 5" descr="A screenshot of a social media post&#10;&#10;Description automatically generated with low confidence">
            <a:extLst>
              <a:ext uri="{FF2B5EF4-FFF2-40B4-BE49-F238E27FC236}">
                <a16:creationId xmlns:a16="http://schemas.microsoft.com/office/drawing/2014/main" id="{ED4A217A-A6F1-D63E-3410-7A97686CFE6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257"/>
          <a:stretch/>
        </p:blipFill>
        <p:spPr>
          <a:xfrm>
            <a:off x="7199440" y="10"/>
            <a:ext cx="4992560" cy="6857990"/>
          </a:xfrm>
          <a:prstGeom prst="rect">
            <a:avLst/>
          </a:prstGeom>
          <a:effectLst/>
        </p:spPr>
      </p:pic>
    </p:spTree>
    <p:extLst>
      <p:ext uri="{BB962C8B-B14F-4D97-AF65-F5344CB8AC3E}">
        <p14:creationId xmlns:p14="http://schemas.microsoft.com/office/powerpoint/2010/main" val="1872730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87F96-B0EF-97A8-7A28-0709FC684BC0}"/>
              </a:ext>
            </a:extLst>
          </p:cNvPr>
          <p:cNvSpPr>
            <a:spLocks noGrp="1"/>
          </p:cNvSpPr>
          <p:nvPr>
            <p:ph type="title"/>
          </p:nvPr>
        </p:nvSpPr>
        <p:spPr>
          <a:xfrm>
            <a:off x="838200" y="557188"/>
            <a:ext cx="10515600" cy="1133499"/>
          </a:xfrm>
        </p:spPr>
        <p:txBody>
          <a:bodyPr vert="horz" lIns="91440" tIns="45720" rIns="91440" bIns="45720" rtlCol="0" anchor="ctr">
            <a:normAutofit/>
          </a:bodyPr>
          <a:lstStyle/>
          <a:p>
            <a:pPr algn="ctr"/>
            <a:r>
              <a:rPr lang="en-US" sz="5200" kern="1200" dirty="0">
                <a:solidFill>
                  <a:schemeClr val="tx1"/>
                </a:solidFill>
                <a:latin typeface="+mj-lt"/>
                <a:ea typeface="+mj-ea"/>
                <a:cs typeface="+mj-cs"/>
              </a:rPr>
              <a:t>Positive Matrix </a:t>
            </a:r>
            <a:r>
              <a:rPr lang="en-US" sz="5200" kern="1200" dirty="0" err="1">
                <a:solidFill>
                  <a:schemeClr val="tx1"/>
                </a:solidFill>
                <a:latin typeface="+mj-lt"/>
                <a:ea typeface="+mj-ea"/>
                <a:cs typeface="+mj-cs"/>
              </a:rPr>
              <a:t>Factorisation</a:t>
            </a:r>
            <a:endParaRPr lang="en-US" sz="5200" kern="1200" dirty="0">
              <a:solidFill>
                <a:schemeClr val="tx1"/>
              </a:solidFill>
              <a:latin typeface="+mj-lt"/>
              <a:ea typeface="+mj-ea"/>
              <a:cs typeface="+mj-cs"/>
            </a:endParaRPr>
          </a:p>
        </p:txBody>
      </p:sp>
      <p:graphicFrame>
        <p:nvGraphicFramePr>
          <p:cNvPr id="13" name="Content Placeholder 2">
            <a:extLst>
              <a:ext uri="{FF2B5EF4-FFF2-40B4-BE49-F238E27FC236}">
                <a16:creationId xmlns:a16="http://schemas.microsoft.com/office/drawing/2014/main" id="{B8383724-138D-3069-310A-FE9FD0BC1933}"/>
              </a:ext>
            </a:extLst>
          </p:cNvPr>
          <p:cNvGraphicFramePr>
            <a:graphicFrameLocks noGrp="1"/>
          </p:cNvGraphicFramePr>
          <p:nvPr>
            <p:ph sz="half" idx="1"/>
            <p:extLst>
              <p:ext uri="{D42A27DB-BD31-4B8C-83A1-F6EECF244321}">
                <p14:modId xmlns:p14="http://schemas.microsoft.com/office/powerpoint/2010/main" val="4104613759"/>
              </p:ext>
            </p:extLst>
          </p:nvPr>
        </p:nvGraphicFramePr>
        <p:xfrm>
          <a:off x="838200" y="1829403"/>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a:extLst>
              <a:ext uri="{FF2B5EF4-FFF2-40B4-BE49-F238E27FC236}">
                <a16:creationId xmlns:a16="http://schemas.microsoft.com/office/drawing/2014/main" id="{C25CAE4D-FB1F-0396-3E7F-2FB06200C38D}"/>
              </a:ext>
            </a:extLst>
          </p:cNvPr>
          <p:cNvSpPr>
            <a:spLocks noGrp="1"/>
          </p:cNvSpPr>
          <p:nvPr>
            <p:ph sz="half" idx="2"/>
          </p:nvPr>
        </p:nvSpPr>
        <p:spPr>
          <a:xfrm>
            <a:off x="6172200" y="1829403"/>
            <a:ext cx="5181600" cy="4351338"/>
          </a:xfrm>
        </p:spPr>
        <p:txBody>
          <a:bodyPr>
            <a:normAutofit/>
          </a:bodyPr>
          <a:lstStyle/>
          <a:p>
            <a:r>
              <a:rPr lang="en-GB" sz="1800" kern="1200">
                <a:solidFill>
                  <a:schemeClr val="tx1"/>
                </a:solidFill>
                <a:latin typeface="+mn-lt"/>
                <a:ea typeface="+mn-ea"/>
                <a:cs typeface="+mn-cs"/>
              </a:rPr>
              <a:t>RM trends in Europe 2001-11 (</a:t>
            </a:r>
            <a:r>
              <a:rPr lang="en-GB" sz="1800" kern="1200" err="1">
                <a:solidFill>
                  <a:schemeClr val="tx1"/>
                </a:solidFill>
                <a:latin typeface="+mn-lt"/>
                <a:ea typeface="+mn-ea"/>
                <a:cs typeface="+mn-cs"/>
              </a:rPr>
              <a:t>Karagulian</a:t>
            </a:r>
            <a:r>
              <a:rPr lang="en-GB" sz="1800" kern="1200">
                <a:solidFill>
                  <a:schemeClr val="tx1"/>
                </a:solidFill>
                <a:latin typeface="+mn-lt"/>
                <a:ea typeface="+mn-ea"/>
                <a:cs typeface="+mn-cs"/>
              </a:rPr>
              <a:t> and </a:t>
            </a:r>
            <a:r>
              <a:rPr lang="en-GB" sz="1800" kern="1200" err="1">
                <a:solidFill>
                  <a:schemeClr val="tx1"/>
                </a:solidFill>
                <a:latin typeface="+mn-lt"/>
                <a:ea typeface="+mn-ea"/>
                <a:cs typeface="+mn-cs"/>
              </a:rPr>
              <a:t>Belis</a:t>
            </a:r>
            <a:r>
              <a:rPr lang="en-GB" sz="1800" kern="1200">
                <a:solidFill>
                  <a:schemeClr val="tx1"/>
                </a:solidFill>
                <a:latin typeface="+mn-lt"/>
                <a:ea typeface="+mn-ea"/>
                <a:cs typeface="+mn-cs"/>
              </a:rPr>
              <a:t>, 2012)</a:t>
            </a:r>
          </a:p>
          <a:p>
            <a:endParaRPr lang="en-GB" dirty="0"/>
          </a:p>
        </p:txBody>
      </p:sp>
      <p:pic>
        <p:nvPicPr>
          <p:cNvPr id="6" name="Picture 5">
            <a:extLst>
              <a:ext uri="{FF2B5EF4-FFF2-40B4-BE49-F238E27FC236}">
                <a16:creationId xmlns:a16="http://schemas.microsoft.com/office/drawing/2014/main" id="{FC89A05F-E712-3C6B-FBD9-8DFE2AD23AEA}"/>
              </a:ext>
            </a:extLst>
          </p:cNvPr>
          <p:cNvPicPr>
            <a:picLocks noChangeAspect="1"/>
          </p:cNvPicPr>
          <p:nvPr/>
        </p:nvPicPr>
        <p:blipFill>
          <a:blip r:embed="rId8"/>
          <a:stretch>
            <a:fillRect/>
          </a:stretch>
        </p:blipFill>
        <p:spPr>
          <a:xfrm>
            <a:off x="6490157" y="2454051"/>
            <a:ext cx="4545686" cy="3418542"/>
          </a:xfrm>
          <a:prstGeom prst="rect">
            <a:avLst/>
          </a:prstGeom>
        </p:spPr>
      </p:pic>
    </p:spTree>
    <p:extLst>
      <p:ext uri="{BB962C8B-B14F-4D97-AF65-F5344CB8AC3E}">
        <p14:creationId xmlns:p14="http://schemas.microsoft.com/office/powerpoint/2010/main" val="2382536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B6B35-863D-FD46-2F9D-0185BC3D25B7}"/>
              </a:ext>
            </a:extLst>
          </p:cNvPr>
          <p:cNvSpPr>
            <a:spLocks noGrp="1"/>
          </p:cNvSpPr>
          <p:nvPr>
            <p:ph type="title"/>
          </p:nvPr>
        </p:nvSpPr>
        <p:spPr/>
        <p:txBody>
          <a:bodyPr/>
          <a:lstStyle/>
          <a:p>
            <a:r>
              <a:rPr lang="en-GB" dirty="0"/>
              <a:t>How we did it?</a:t>
            </a:r>
          </a:p>
        </p:txBody>
      </p:sp>
      <p:sp>
        <p:nvSpPr>
          <p:cNvPr id="4" name="Content Placeholder 3">
            <a:extLst>
              <a:ext uri="{FF2B5EF4-FFF2-40B4-BE49-F238E27FC236}">
                <a16:creationId xmlns:a16="http://schemas.microsoft.com/office/drawing/2014/main" id="{FB2AC42C-1395-BDB1-5410-5DDC20D5ACEB}"/>
              </a:ext>
            </a:extLst>
          </p:cNvPr>
          <p:cNvSpPr>
            <a:spLocks noGrp="1"/>
          </p:cNvSpPr>
          <p:nvPr>
            <p:ph sz="half" idx="1"/>
          </p:nvPr>
        </p:nvSpPr>
        <p:spPr>
          <a:xfrm>
            <a:off x="838201" y="1690688"/>
            <a:ext cx="2362200" cy="4486275"/>
          </a:xfrm>
        </p:spPr>
        <p:txBody>
          <a:bodyPr>
            <a:normAutofit lnSpcReduction="10000"/>
          </a:bodyPr>
          <a:lstStyle/>
          <a:p>
            <a:r>
              <a:rPr lang="en-GB" sz="2400" dirty="0"/>
              <a:t>The project preparations and field works set up were started during the late October 2020 and officially commenced from start of January 2021, and included following activities:</a:t>
            </a:r>
          </a:p>
          <a:p>
            <a:pPr marL="0" indent="0">
              <a:buNone/>
            </a:pPr>
            <a:endParaRPr lang="en-GB" sz="2400" dirty="0"/>
          </a:p>
        </p:txBody>
      </p:sp>
      <p:graphicFrame>
        <p:nvGraphicFramePr>
          <p:cNvPr id="6" name="Content Placeholder 4">
            <a:extLst>
              <a:ext uri="{FF2B5EF4-FFF2-40B4-BE49-F238E27FC236}">
                <a16:creationId xmlns:a16="http://schemas.microsoft.com/office/drawing/2014/main" id="{5DA65A1E-A0F2-1A8B-A09F-9C1154A16FD3}"/>
              </a:ext>
            </a:extLst>
          </p:cNvPr>
          <p:cNvGraphicFramePr>
            <a:graphicFrameLocks noGrp="1"/>
          </p:cNvGraphicFramePr>
          <p:nvPr>
            <p:ph sz="half" idx="2"/>
            <p:extLst>
              <p:ext uri="{D42A27DB-BD31-4B8C-83A1-F6EECF244321}">
                <p14:modId xmlns:p14="http://schemas.microsoft.com/office/powerpoint/2010/main" val="3610693396"/>
              </p:ext>
            </p:extLst>
          </p:nvPr>
        </p:nvGraphicFramePr>
        <p:xfrm>
          <a:off x="3891642" y="1690688"/>
          <a:ext cx="776695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Arrow: Right 6">
            <a:extLst>
              <a:ext uri="{FF2B5EF4-FFF2-40B4-BE49-F238E27FC236}">
                <a16:creationId xmlns:a16="http://schemas.microsoft.com/office/drawing/2014/main" id="{DE06D938-4AF3-D52B-D479-50431FF909CB}"/>
              </a:ext>
            </a:extLst>
          </p:cNvPr>
          <p:cNvSpPr/>
          <p:nvPr/>
        </p:nvSpPr>
        <p:spPr>
          <a:xfrm>
            <a:off x="3185886" y="3294743"/>
            <a:ext cx="580571" cy="791028"/>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16985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ED639B-44CB-66FC-7335-5340F6FE6094}"/>
              </a:ext>
            </a:extLst>
          </p:cNvPr>
          <p:cNvSpPr>
            <a:spLocks noGrp="1"/>
          </p:cNvSpPr>
          <p:nvPr>
            <p:ph type="title"/>
          </p:nvPr>
        </p:nvSpPr>
        <p:spPr/>
        <p:txBody>
          <a:bodyPr/>
          <a:lstStyle/>
          <a:p>
            <a:r>
              <a:rPr lang="en-GB" dirty="0"/>
              <a:t>Monitoring sites</a:t>
            </a:r>
          </a:p>
        </p:txBody>
      </p:sp>
      <p:sp>
        <p:nvSpPr>
          <p:cNvPr id="5" name="Content Placeholder 4">
            <a:extLst>
              <a:ext uri="{FF2B5EF4-FFF2-40B4-BE49-F238E27FC236}">
                <a16:creationId xmlns:a16="http://schemas.microsoft.com/office/drawing/2014/main" id="{C4CB3FA1-9405-F1E3-E58B-528D598739E3}"/>
              </a:ext>
            </a:extLst>
          </p:cNvPr>
          <p:cNvSpPr>
            <a:spLocks noGrp="1"/>
          </p:cNvSpPr>
          <p:nvPr>
            <p:ph sz="half" idx="1"/>
          </p:nvPr>
        </p:nvSpPr>
        <p:spPr>
          <a:xfrm>
            <a:off x="838200" y="1825625"/>
            <a:ext cx="3362875" cy="4351338"/>
          </a:xfrm>
        </p:spPr>
        <p:txBody>
          <a:bodyPr>
            <a:normAutofit fontScale="85000" lnSpcReduction="20000"/>
          </a:bodyPr>
          <a:lstStyle/>
          <a:p>
            <a:r>
              <a:rPr lang="en-GB" sz="2800" dirty="0"/>
              <a:t>Considering the SA study goals, current data availability, as much as the project document requirements, in </a:t>
            </a:r>
            <a:r>
              <a:rPr lang="en-GB" sz="2800" b="1" dirty="0"/>
              <a:t>total five (5) specific receptors/sampling points were selected </a:t>
            </a:r>
            <a:r>
              <a:rPr lang="en-GB" sz="2800" dirty="0"/>
              <a:t>and set within Skopje agglomeration</a:t>
            </a:r>
            <a:r>
              <a:rPr lang="en-GB" sz="2800" b="1" dirty="0"/>
              <a:t>. </a:t>
            </a:r>
            <a:r>
              <a:rPr lang="en-GB" sz="2800" dirty="0"/>
              <a:t>2 of the sites were set as permanent (full year coverage) and other 3 as indicative (14 days per season coverage).</a:t>
            </a:r>
          </a:p>
        </p:txBody>
      </p:sp>
      <p:sp>
        <p:nvSpPr>
          <p:cNvPr id="6" name="Content Placeholder 5">
            <a:extLst>
              <a:ext uri="{FF2B5EF4-FFF2-40B4-BE49-F238E27FC236}">
                <a16:creationId xmlns:a16="http://schemas.microsoft.com/office/drawing/2014/main" id="{317CF98D-FE24-6847-36CB-100559244B4F}"/>
              </a:ext>
            </a:extLst>
          </p:cNvPr>
          <p:cNvSpPr>
            <a:spLocks noGrp="1"/>
          </p:cNvSpPr>
          <p:nvPr>
            <p:ph sz="half" idx="2"/>
          </p:nvPr>
        </p:nvSpPr>
        <p:spPr/>
        <p:txBody>
          <a:bodyPr>
            <a:normAutofit fontScale="85000" lnSpcReduction="20000"/>
          </a:bodyPr>
          <a:lstStyle/>
          <a:p>
            <a:endParaRPr lang="en-GB" dirty="0"/>
          </a:p>
        </p:txBody>
      </p:sp>
      <p:pic>
        <p:nvPicPr>
          <p:cNvPr id="21" name="Picture 20">
            <a:extLst>
              <a:ext uri="{FF2B5EF4-FFF2-40B4-BE49-F238E27FC236}">
                <a16:creationId xmlns:a16="http://schemas.microsoft.com/office/drawing/2014/main" id="{8DCFF4B1-B3D8-B52A-12E3-B2D49AE9C5F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3554" y="1825625"/>
            <a:ext cx="6794863" cy="4378693"/>
          </a:xfrm>
          <a:prstGeom prst="rect">
            <a:avLst/>
          </a:prstGeom>
          <a:noFill/>
          <a:ln>
            <a:noFill/>
          </a:ln>
        </p:spPr>
      </p:pic>
      <p:sp>
        <p:nvSpPr>
          <p:cNvPr id="22" name="Graphic 7" descr="Marker with solid fill">
            <a:extLst>
              <a:ext uri="{FF2B5EF4-FFF2-40B4-BE49-F238E27FC236}">
                <a16:creationId xmlns:a16="http://schemas.microsoft.com/office/drawing/2014/main" id="{90C117F2-C108-3601-8905-0F3E5F569DE6}"/>
              </a:ext>
            </a:extLst>
          </p:cNvPr>
          <p:cNvSpPr/>
          <p:nvPr/>
        </p:nvSpPr>
        <p:spPr>
          <a:xfrm>
            <a:off x="6178615" y="2074818"/>
            <a:ext cx="171142" cy="251338"/>
          </a:xfrm>
          <a:custGeom>
            <a:avLst/>
            <a:gdLst>
              <a:gd name="connsiteX0" fmla="*/ 80857 w 161713"/>
              <a:gd name="connsiteY0" fmla="*/ 104775 h 237490"/>
              <a:gd name="connsiteX1" fmla="*/ 46090 w 161713"/>
              <a:gd name="connsiteY1" fmla="*/ 73343 h 237490"/>
              <a:gd name="connsiteX2" fmla="*/ 80857 w 161713"/>
              <a:gd name="connsiteY2" fmla="*/ 41910 h 237490"/>
              <a:gd name="connsiteX3" fmla="*/ 115623 w 161713"/>
              <a:gd name="connsiteY3" fmla="*/ 73343 h 237490"/>
              <a:gd name="connsiteX4" fmla="*/ 80857 w 161713"/>
              <a:gd name="connsiteY4" fmla="*/ 104775 h 237490"/>
              <a:gd name="connsiteX5" fmla="*/ 80857 w 161713"/>
              <a:gd name="connsiteY5" fmla="*/ 0 h 237490"/>
              <a:gd name="connsiteX6" fmla="*/ 14028 w 161713"/>
              <a:gd name="connsiteY6" fmla="*/ 32131 h 237490"/>
              <a:gd name="connsiteX7" fmla="*/ 5530 w 161713"/>
              <a:gd name="connsiteY7" fmla="*/ 100235 h 237490"/>
              <a:gd name="connsiteX8" fmla="*/ 42228 w 161713"/>
              <a:gd name="connsiteY8" fmla="*/ 173577 h 237490"/>
              <a:gd name="connsiteX9" fmla="*/ 73903 w 161713"/>
              <a:gd name="connsiteY9" fmla="*/ 233648 h 237490"/>
              <a:gd name="connsiteX10" fmla="*/ 80857 w 161713"/>
              <a:gd name="connsiteY10" fmla="*/ 237490 h 237490"/>
              <a:gd name="connsiteX11" fmla="*/ 87810 w 161713"/>
              <a:gd name="connsiteY11" fmla="*/ 233648 h 237490"/>
              <a:gd name="connsiteX12" fmla="*/ 119486 w 161713"/>
              <a:gd name="connsiteY12" fmla="*/ 173577 h 237490"/>
              <a:gd name="connsiteX13" fmla="*/ 156184 w 161713"/>
              <a:gd name="connsiteY13" fmla="*/ 100235 h 237490"/>
              <a:gd name="connsiteX14" fmla="*/ 147685 w 161713"/>
              <a:gd name="connsiteY14" fmla="*/ 32131 h 237490"/>
              <a:gd name="connsiteX15" fmla="*/ 80857 w 161713"/>
              <a:gd name="connsiteY15" fmla="*/ 0 h 23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1713" h="237490">
                <a:moveTo>
                  <a:pt x="80857" y="104775"/>
                </a:moveTo>
                <a:cubicBezTo>
                  <a:pt x="61542" y="104775"/>
                  <a:pt x="46090" y="90805"/>
                  <a:pt x="46090" y="73343"/>
                </a:cubicBezTo>
                <a:cubicBezTo>
                  <a:pt x="46090" y="55880"/>
                  <a:pt x="61542" y="41910"/>
                  <a:pt x="80857" y="41910"/>
                </a:cubicBezTo>
                <a:cubicBezTo>
                  <a:pt x="100171" y="41910"/>
                  <a:pt x="115623" y="55880"/>
                  <a:pt x="115623" y="73343"/>
                </a:cubicBezTo>
                <a:cubicBezTo>
                  <a:pt x="115623" y="90805"/>
                  <a:pt x="100171" y="104775"/>
                  <a:pt x="80857" y="104775"/>
                </a:cubicBezTo>
                <a:close/>
                <a:moveTo>
                  <a:pt x="80857" y="0"/>
                </a:moveTo>
                <a:cubicBezTo>
                  <a:pt x="54203" y="0"/>
                  <a:pt x="29094" y="11874"/>
                  <a:pt x="14028" y="32131"/>
                </a:cubicBezTo>
                <a:cubicBezTo>
                  <a:pt x="-1037" y="52038"/>
                  <a:pt x="-4127" y="77534"/>
                  <a:pt x="5530" y="100235"/>
                </a:cubicBezTo>
                <a:lnTo>
                  <a:pt x="42228" y="173577"/>
                </a:lnTo>
                <a:lnTo>
                  <a:pt x="73903" y="233648"/>
                </a:lnTo>
                <a:cubicBezTo>
                  <a:pt x="75062" y="236093"/>
                  <a:pt x="77766" y="237490"/>
                  <a:pt x="80857" y="237490"/>
                </a:cubicBezTo>
                <a:cubicBezTo>
                  <a:pt x="83947" y="237490"/>
                  <a:pt x="86651" y="236093"/>
                  <a:pt x="87810" y="233648"/>
                </a:cubicBezTo>
                <a:lnTo>
                  <a:pt x="119486" y="173577"/>
                </a:lnTo>
                <a:lnTo>
                  <a:pt x="156184" y="100235"/>
                </a:lnTo>
                <a:cubicBezTo>
                  <a:pt x="165841" y="77534"/>
                  <a:pt x="162751" y="52038"/>
                  <a:pt x="147685" y="32131"/>
                </a:cubicBezTo>
                <a:cubicBezTo>
                  <a:pt x="132620" y="11874"/>
                  <a:pt x="107511" y="0"/>
                  <a:pt x="80857" y="0"/>
                </a:cubicBezTo>
                <a:close/>
              </a:path>
            </a:pathLst>
          </a:custGeom>
          <a:solidFill>
            <a:srgbClr val="FFC000"/>
          </a:solidFill>
          <a:ln w="3770" cap="flat">
            <a:solidFill>
              <a:schemeClr val="tx1"/>
            </a:solidFill>
            <a:prstDash val="solid"/>
            <a:miter/>
          </a:ln>
        </p:spPr>
        <p:txBody>
          <a:bodyPr rtlCol="0" anchor="ctr"/>
          <a:lstStyle/>
          <a:p>
            <a:endParaRPr lang="en-GB"/>
          </a:p>
        </p:txBody>
      </p:sp>
      <p:sp>
        <p:nvSpPr>
          <p:cNvPr id="23" name="Graphic 51" descr="Marker with solid fill">
            <a:extLst>
              <a:ext uri="{FF2B5EF4-FFF2-40B4-BE49-F238E27FC236}">
                <a16:creationId xmlns:a16="http://schemas.microsoft.com/office/drawing/2014/main" id="{B459FC9E-E6BD-0A2F-51AC-90530706A204}"/>
              </a:ext>
            </a:extLst>
          </p:cNvPr>
          <p:cNvSpPr/>
          <p:nvPr/>
        </p:nvSpPr>
        <p:spPr>
          <a:xfrm>
            <a:off x="6376713" y="4180372"/>
            <a:ext cx="171142" cy="251338"/>
          </a:xfrm>
          <a:custGeom>
            <a:avLst/>
            <a:gdLst>
              <a:gd name="connsiteX0" fmla="*/ 80857 w 161713"/>
              <a:gd name="connsiteY0" fmla="*/ 104775 h 237490"/>
              <a:gd name="connsiteX1" fmla="*/ 46090 w 161713"/>
              <a:gd name="connsiteY1" fmla="*/ 73343 h 237490"/>
              <a:gd name="connsiteX2" fmla="*/ 80857 w 161713"/>
              <a:gd name="connsiteY2" fmla="*/ 41910 h 237490"/>
              <a:gd name="connsiteX3" fmla="*/ 115623 w 161713"/>
              <a:gd name="connsiteY3" fmla="*/ 73343 h 237490"/>
              <a:gd name="connsiteX4" fmla="*/ 80857 w 161713"/>
              <a:gd name="connsiteY4" fmla="*/ 104775 h 237490"/>
              <a:gd name="connsiteX5" fmla="*/ 80857 w 161713"/>
              <a:gd name="connsiteY5" fmla="*/ 0 h 237490"/>
              <a:gd name="connsiteX6" fmla="*/ 14028 w 161713"/>
              <a:gd name="connsiteY6" fmla="*/ 32131 h 237490"/>
              <a:gd name="connsiteX7" fmla="*/ 5530 w 161713"/>
              <a:gd name="connsiteY7" fmla="*/ 100235 h 237490"/>
              <a:gd name="connsiteX8" fmla="*/ 42228 w 161713"/>
              <a:gd name="connsiteY8" fmla="*/ 173577 h 237490"/>
              <a:gd name="connsiteX9" fmla="*/ 73903 w 161713"/>
              <a:gd name="connsiteY9" fmla="*/ 233648 h 237490"/>
              <a:gd name="connsiteX10" fmla="*/ 80857 w 161713"/>
              <a:gd name="connsiteY10" fmla="*/ 237490 h 237490"/>
              <a:gd name="connsiteX11" fmla="*/ 87810 w 161713"/>
              <a:gd name="connsiteY11" fmla="*/ 233648 h 237490"/>
              <a:gd name="connsiteX12" fmla="*/ 119486 w 161713"/>
              <a:gd name="connsiteY12" fmla="*/ 173577 h 237490"/>
              <a:gd name="connsiteX13" fmla="*/ 156184 w 161713"/>
              <a:gd name="connsiteY13" fmla="*/ 100235 h 237490"/>
              <a:gd name="connsiteX14" fmla="*/ 147685 w 161713"/>
              <a:gd name="connsiteY14" fmla="*/ 32131 h 237490"/>
              <a:gd name="connsiteX15" fmla="*/ 80857 w 161713"/>
              <a:gd name="connsiteY15" fmla="*/ 0 h 23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1713" h="237490">
                <a:moveTo>
                  <a:pt x="80857" y="104775"/>
                </a:moveTo>
                <a:cubicBezTo>
                  <a:pt x="61542" y="104775"/>
                  <a:pt x="46090" y="90805"/>
                  <a:pt x="46090" y="73343"/>
                </a:cubicBezTo>
                <a:cubicBezTo>
                  <a:pt x="46090" y="55880"/>
                  <a:pt x="61542" y="41910"/>
                  <a:pt x="80857" y="41910"/>
                </a:cubicBezTo>
                <a:cubicBezTo>
                  <a:pt x="100171" y="41910"/>
                  <a:pt x="115623" y="55880"/>
                  <a:pt x="115623" y="73343"/>
                </a:cubicBezTo>
                <a:cubicBezTo>
                  <a:pt x="115623" y="90805"/>
                  <a:pt x="100171" y="104775"/>
                  <a:pt x="80857" y="104775"/>
                </a:cubicBezTo>
                <a:close/>
                <a:moveTo>
                  <a:pt x="80857" y="0"/>
                </a:moveTo>
                <a:cubicBezTo>
                  <a:pt x="54203" y="0"/>
                  <a:pt x="29094" y="11874"/>
                  <a:pt x="14028" y="32131"/>
                </a:cubicBezTo>
                <a:cubicBezTo>
                  <a:pt x="-1037" y="52038"/>
                  <a:pt x="-4127" y="77534"/>
                  <a:pt x="5530" y="100235"/>
                </a:cubicBezTo>
                <a:lnTo>
                  <a:pt x="42228" y="173577"/>
                </a:lnTo>
                <a:lnTo>
                  <a:pt x="73903" y="233648"/>
                </a:lnTo>
                <a:cubicBezTo>
                  <a:pt x="75062" y="236093"/>
                  <a:pt x="77766" y="237490"/>
                  <a:pt x="80857" y="237490"/>
                </a:cubicBezTo>
                <a:cubicBezTo>
                  <a:pt x="83947" y="237490"/>
                  <a:pt x="86651" y="236093"/>
                  <a:pt x="87810" y="233648"/>
                </a:cubicBezTo>
                <a:lnTo>
                  <a:pt x="119486" y="173577"/>
                </a:lnTo>
                <a:lnTo>
                  <a:pt x="156184" y="100235"/>
                </a:lnTo>
                <a:cubicBezTo>
                  <a:pt x="165841" y="77534"/>
                  <a:pt x="162751" y="52038"/>
                  <a:pt x="147685" y="32131"/>
                </a:cubicBezTo>
                <a:cubicBezTo>
                  <a:pt x="132620" y="11874"/>
                  <a:pt x="107511" y="0"/>
                  <a:pt x="80857" y="0"/>
                </a:cubicBezTo>
                <a:close/>
              </a:path>
            </a:pathLst>
          </a:custGeom>
          <a:solidFill>
            <a:srgbClr val="FFC000"/>
          </a:solidFill>
          <a:ln w="3770" cap="flat">
            <a:solidFill>
              <a:schemeClr val="tx1"/>
            </a:solidFill>
            <a:prstDash val="solid"/>
            <a:miter/>
          </a:ln>
        </p:spPr>
        <p:txBody>
          <a:bodyPr rtlCol="0" anchor="ctr"/>
          <a:lstStyle/>
          <a:p>
            <a:endParaRPr lang="en-GB"/>
          </a:p>
        </p:txBody>
      </p:sp>
      <p:sp>
        <p:nvSpPr>
          <p:cNvPr id="24" name="Graphic 52" descr="Marker with solid fill">
            <a:extLst>
              <a:ext uri="{FF2B5EF4-FFF2-40B4-BE49-F238E27FC236}">
                <a16:creationId xmlns:a16="http://schemas.microsoft.com/office/drawing/2014/main" id="{76F09737-EAD7-A267-92D9-3CD542229612}"/>
              </a:ext>
            </a:extLst>
          </p:cNvPr>
          <p:cNvSpPr/>
          <p:nvPr/>
        </p:nvSpPr>
        <p:spPr>
          <a:xfrm>
            <a:off x="7511910" y="3875625"/>
            <a:ext cx="171142" cy="251338"/>
          </a:xfrm>
          <a:custGeom>
            <a:avLst/>
            <a:gdLst>
              <a:gd name="connsiteX0" fmla="*/ 80857 w 161713"/>
              <a:gd name="connsiteY0" fmla="*/ 104775 h 237490"/>
              <a:gd name="connsiteX1" fmla="*/ 46090 w 161713"/>
              <a:gd name="connsiteY1" fmla="*/ 73343 h 237490"/>
              <a:gd name="connsiteX2" fmla="*/ 80857 w 161713"/>
              <a:gd name="connsiteY2" fmla="*/ 41910 h 237490"/>
              <a:gd name="connsiteX3" fmla="*/ 115623 w 161713"/>
              <a:gd name="connsiteY3" fmla="*/ 73343 h 237490"/>
              <a:gd name="connsiteX4" fmla="*/ 80857 w 161713"/>
              <a:gd name="connsiteY4" fmla="*/ 104775 h 237490"/>
              <a:gd name="connsiteX5" fmla="*/ 80857 w 161713"/>
              <a:gd name="connsiteY5" fmla="*/ 0 h 237490"/>
              <a:gd name="connsiteX6" fmla="*/ 14028 w 161713"/>
              <a:gd name="connsiteY6" fmla="*/ 32131 h 237490"/>
              <a:gd name="connsiteX7" fmla="*/ 5530 w 161713"/>
              <a:gd name="connsiteY7" fmla="*/ 100235 h 237490"/>
              <a:gd name="connsiteX8" fmla="*/ 42228 w 161713"/>
              <a:gd name="connsiteY8" fmla="*/ 173577 h 237490"/>
              <a:gd name="connsiteX9" fmla="*/ 73903 w 161713"/>
              <a:gd name="connsiteY9" fmla="*/ 233648 h 237490"/>
              <a:gd name="connsiteX10" fmla="*/ 80857 w 161713"/>
              <a:gd name="connsiteY10" fmla="*/ 237490 h 237490"/>
              <a:gd name="connsiteX11" fmla="*/ 87810 w 161713"/>
              <a:gd name="connsiteY11" fmla="*/ 233648 h 237490"/>
              <a:gd name="connsiteX12" fmla="*/ 119486 w 161713"/>
              <a:gd name="connsiteY12" fmla="*/ 173577 h 237490"/>
              <a:gd name="connsiteX13" fmla="*/ 156184 w 161713"/>
              <a:gd name="connsiteY13" fmla="*/ 100235 h 237490"/>
              <a:gd name="connsiteX14" fmla="*/ 147685 w 161713"/>
              <a:gd name="connsiteY14" fmla="*/ 32131 h 237490"/>
              <a:gd name="connsiteX15" fmla="*/ 80857 w 161713"/>
              <a:gd name="connsiteY15" fmla="*/ 0 h 23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1713" h="237490">
                <a:moveTo>
                  <a:pt x="80857" y="104775"/>
                </a:moveTo>
                <a:cubicBezTo>
                  <a:pt x="61542" y="104775"/>
                  <a:pt x="46090" y="90805"/>
                  <a:pt x="46090" y="73343"/>
                </a:cubicBezTo>
                <a:cubicBezTo>
                  <a:pt x="46090" y="55880"/>
                  <a:pt x="61542" y="41910"/>
                  <a:pt x="80857" y="41910"/>
                </a:cubicBezTo>
                <a:cubicBezTo>
                  <a:pt x="100171" y="41910"/>
                  <a:pt x="115623" y="55880"/>
                  <a:pt x="115623" y="73343"/>
                </a:cubicBezTo>
                <a:cubicBezTo>
                  <a:pt x="115623" y="90805"/>
                  <a:pt x="100171" y="104775"/>
                  <a:pt x="80857" y="104775"/>
                </a:cubicBezTo>
                <a:close/>
                <a:moveTo>
                  <a:pt x="80857" y="0"/>
                </a:moveTo>
                <a:cubicBezTo>
                  <a:pt x="54203" y="0"/>
                  <a:pt x="29094" y="11874"/>
                  <a:pt x="14028" y="32131"/>
                </a:cubicBezTo>
                <a:cubicBezTo>
                  <a:pt x="-1037" y="52038"/>
                  <a:pt x="-4127" y="77534"/>
                  <a:pt x="5530" y="100235"/>
                </a:cubicBezTo>
                <a:lnTo>
                  <a:pt x="42228" y="173577"/>
                </a:lnTo>
                <a:lnTo>
                  <a:pt x="73903" y="233648"/>
                </a:lnTo>
                <a:cubicBezTo>
                  <a:pt x="75062" y="236093"/>
                  <a:pt x="77766" y="237490"/>
                  <a:pt x="80857" y="237490"/>
                </a:cubicBezTo>
                <a:cubicBezTo>
                  <a:pt x="83947" y="237490"/>
                  <a:pt x="86651" y="236093"/>
                  <a:pt x="87810" y="233648"/>
                </a:cubicBezTo>
                <a:lnTo>
                  <a:pt x="119486" y="173577"/>
                </a:lnTo>
                <a:lnTo>
                  <a:pt x="156184" y="100235"/>
                </a:lnTo>
                <a:cubicBezTo>
                  <a:pt x="165841" y="77534"/>
                  <a:pt x="162751" y="52038"/>
                  <a:pt x="147685" y="32131"/>
                </a:cubicBezTo>
                <a:cubicBezTo>
                  <a:pt x="132620" y="11874"/>
                  <a:pt x="107511" y="0"/>
                  <a:pt x="80857" y="0"/>
                </a:cubicBezTo>
                <a:close/>
              </a:path>
            </a:pathLst>
          </a:custGeom>
          <a:solidFill>
            <a:srgbClr val="FFFF00"/>
          </a:solidFill>
          <a:ln w="3770" cap="flat">
            <a:solidFill>
              <a:schemeClr val="tx1"/>
            </a:solidFill>
            <a:prstDash val="solid"/>
            <a:miter/>
          </a:ln>
        </p:spPr>
        <p:txBody>
          <a:bodyPr rtlCol="0" anchor="ctr"/>
          <a:lstStyle/>
          <a:p>
            <a:endParaRPr lang="en-GB"/>
          </a:p>
        </p:txBody>
      </p:sp>
      <p:sp>
        <p:nvSpPr>
          <p:cNvPr id="25" name="Graphic 53" descr="Marker with solid fill">
            <a:extLst>
              <a:ext uri="{FF2B5EF4-FFF2-40B4-BE49-F238E27FC236}">
                <a16:creationId xmlns:a16="http://schemas.microsoft.com/office/drawing/2014/main" id="{AFA45A90-4BA2-E2E7-5A74-97A0A30D6150}"/>
              </a:ext>
            </a:extLst>
          </p:cNvPr>
          <p:cNvSpPr/>
          <p:nvPr/>
        </p:nvSpPr>
        <p:spPr>
          <a:xfrm>
            <a:off x="9635958" y="4027929"/>
            <a:ext cx="171142" cy="251338"/>
          </a:xfrm>
          <a:custGeom>
            <a:avLst/>
            <a:gdLst>
              <a:gd name="connsiteX0" fmla="*/ 80857 w 161713"/>
              <a:gd name="connsiteY0" fmla="*/ 104775 h 237490"/>
              <a:gd name="connsiteX1" fmla="*/ 46090 w 161713"/>
              <a:gd name="connsiteY1" fmla="*/ 73343 h 237490"/>
              <a:gd name="connsiteX2" fmla="*/ 80857 w 161713"/>
              <a:gd name="connsiteY2" fmla="*/ 41910 h 237490"/>
              <a:gd name="connsiteX3" fmla="*/ 115623 w 161713"/>
              <a:gd name="connsiteY3" fmla="*/ 73343 h 237490"/>
              <a:gd name="connsiteX4" fmla="*/ 80857 w 161713"/>
              <a:gd name="connsiteY4" fmla="*/ 104775 h 237490"/>
              <a:gd name="connsiteX5" fmla="*/ 80857 w 161713"/>
              <a:gd name="connsiteY5" fmla="*/ 0 h 237490"/>
              <a:gd name="connsiteX6" fmla="*/ 14028 w 161713"/>
              <a:gd name="connsiteY6" fmla="*/ 32131 h 237490"/>
              <a:gd name="connsiteX7" fmla="*/ 5530 w 161713"/>
              <a:gd name="connsiteY7" fmla="*/ 100235 h 237490"/>
              <a:gd name="connsiteX8" fmla="*/ 42228 w 161713"/>
              <a:gd name="connsiteY8" fmla="*/ 173577 h 237490"/>
              <a:gd name="connsiteX9" fmla="*/ 73903 w 161713"/>
              <a:gd name="connsiteY9" fmla="*/ 233648 h 237490"/>
              <a:gd name="connsiteX10" fmla="*/ 80857 w 161713"/>
              <a:gd name="connsiteY10" fmla="*/ 237490 h 237490"/>
              <a:gd name="connsiteX11" fmla="*/ 87810 w 161713"/>
              <a:gd name="connsiteY11" fmla="*/ 233648 h 237490"/>
              <a:gd name="connsiteX12" fmla="*/ 119486 w 161713"/>
              <a:gd name="connsiteY12" fmla="*/ 173577 h 237490"/>
              <a:gd name="connsiteX13" fmla="*/ 156184 w 161713"/>
              <a:gd name="connsiteY13" fmla="*/ 100235 h 237490"/>
              <a:gd name="connsiteX14" fmla="*/ 147685 w 161713"/>
              <a:gd name="connsiteY14" fmla="*/ 32131 h 237490"/>
              <a:gd name="connsiteX15" fmla="*/ 80857 w 161713"/>
              <a:gd name="connsiteY15" fmla="*/ 0 h 23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1713" h="237490">
                <a:moveTo>
                  <a:pt x="80857" y="104775"/>
                </a:moveTo>
                <a:cubicBezTo>
                  <a:pt x="61542" y="104775"/>
                  <a:pt x="46090" y="90805"/>
                  <a:pt x="46090" y="73343"/>
                </a:cubicBezTo>
                <a:cubicBezTo>
                  <a:pt x="46090" y="55880"/>
                  <a:pt x="61542" y="41910"/>
                  <a:pt x="80857" y="41910"/>
                </a:cubicBezTo>
                <a:cubicBezTo>
                  <a:pt x="100171" y="41910"/>
                  <a:pt x="115623" y="55880"/>
                  <a:pt x="115623" y="73343"/>
                </a:cubicBezTo>
                <a:cubicBezTo>
                  <a:pt x="115623" y="90805"/>
                  <a:pt x="100171" y="104775"/>
                  <a:pt x="80857" y="104775"/>
                </a:cubicBezTo>
                <a:close/>
                <a:moveTo>
                  <a:pt x="80857" y="0"/>
                </a:moveTo>
                <a:cubicBezTo>
                  <a:pt x="54203" y="0"/>
                  <a:pt x="29094" y="11874"/>
                  <a:pt x="14028" y="32131"/>
                </a:cubicBezTo>
                <a:cubicBezTo>
                  <a:pt x="-1037" y="52038"/>
                  <a:pt x="-4127" y="77534"/>
                  <a:pt x="5530" y="100235"/>
                </a:cubicBezTo>
                <a:lnTo>
                  <a:pt x="42228" y="173577"/>
                </a:lnTo>
                <a:lnTo>
                  <a:pt x="73903" y="233648"/>
                </a:lnTo>
                <a:cubicBezTo>
                  <a:pt x="75062" y="236093"/>
                  <a:pt x="77766" y="237490"/>
                  <a:pt x="80857" y="237490"/>
                </a:cubicBezTo>
                <a:cubicBezTo>
                  <a:pt x="83947" y="237490"/>
                  <a:pt x="86651" y="236093"/>
                  <a:pt x="87810" y="233648"/>
                </a:cubicBezTo>
                <a:lnTo>
                  <a:pt x="119486" y="173577"/>
                </a:lnTo>
                <a:lnTo>
                  <a:pt x="156184" y="100235"/>
                </a:lnTo>
                <a:cubicBezTo>
                  <a:pt x="165841" y="77534"/>
                  <a:pt x="162751" y="52038"/>
                  <a:pt x="147685" y="32131"/>
                </a:cubicBezTo>
                <a:cubicBezTo>
                  <a:pt x="132620" y="11874"/>
                  <a:pt x="107511" y="0"/>
                  <a:pt x="80857" y="0"/>
                </a:cubicBezTo>
                <a:close/>
              </a:path>
            </a:pathLst>
          </a:custGeom>
          <a:solidFill>
            <a:srgbClr val="FFC000"/>
          </a:solidFill>
          <a:ln w="3770" cap="flat">
            <a:solidFill>
              <a:schemeClr val="tx1"/>
            </a:solidFill>
            <a:prstDash val="solid"/>
            <a:miter/>
          </a:ln>
        </p:spPr>
        <p:txBody>
          <a:bodyPr rtlCol="0" anchor="ctr"/>
          <a:lstStyle/>
          <a:p>
            <a:endParaRPr lang="en-GB"/>
          </a:p>
        </p:txBody>
      </p:sp>
      <p:sp>
        <p:nvSpPr>
          <p:cNvPr id="26" name="Graphic 54" descr="Marker with solid fill">
            <a:extLst>
              <a:ext uri="{FF2B5EF4-FFF2-40B4-BE49-F238E27FC236}">
                <a16:creationId xmlns:a16="http://schemas.microsoft.com/office/drawing/2014/main" id="{76028489-87D9-1055-F279-B3CF4BC921BE}"/>
              </a:ext>
            </a:extLst>
          </p:cNvPr>
          <p:cNvSpPr/>
          <p:nvPr/>
        </p:nvSpPr>
        <p:spPr>
          <a:xfrm>
            <a:off x="10051653" y="5129671"/>
            <a:ext cx="170849" cy="250861"/>
          </a:xfrm>
          <a:custGeom>
            <a:avLst/>
            <a:gdLst>
              <a:gd name="connsiteX0" fmla="*/ 80718 w 161436"/>
              <a:gd name="connsiteY0" fmla="*/ 104577 h 237040"/>
              <a:gd name="connsiteX1" fmla="*/ 46012 w 161436"/>
              <a:gd name="connsiteY1" fmla="*/ 73204 h 237040"/>
              <a:gd name="connsiteX2" fmla="*/ 80718 w 161436"/>
              <a:gd name="connsiteY2" fmla="*/ 41831 h 237040"/>
              <a:gd name="connsiteX3" fmla="*/ 115425 w 161436"/>
              <a:gd name="connsiteY3" fmla="*/ 73204 h 237040"/>
              <a:gd name="connsiteX4" fmla="*/ 80718 w 161436"/>
              <a:gd name="connsiteY4" fmla="*/ 104577 h 237040"/>
              <a:gd name="connsiteX5" fmla="*/ 80718 w 161436"/>
              <a:gd name="connsiteY5" fmla="*/ 0 h 237040"/>
              <a:gd name="connsiteX6" fmla="*/ 14004 w 161436"/>
              <a:gd name="connsiteY6" fmla="*/ 32070 h 237040"/>
              <a:gd name="connsiteX7" fmla="*/ 5520 w 161436"/>
              <a:gd name="connsiteY7" fmla="*/ 100045 h 237040"/>
              <a:gd name="connsiteX8" fmla="*/ 42155 w 161436"/>
              <a:gd name="connsiteY8" fmla="*/ 173249 h 237040"/>
              <a:gd name="connsiteX9" fmla="*/ 73777 w 161436"/>
              <a:gd name="connsiteY9" fmla="*/ 233206 h 237040"/>
              <a:gd name="connsiteX10" fmla="*/ 80718 w 161436"/>
              <a:gd name="connsiteY10" fmla="*/ 237040 h 237040"/>
              <a:gd name="connsiteX11" fmla="*/ 87660 w 161436"/>
              <a:gd name="connsiteY11" fmla="*/ 233206 h 237040"/>
              <a:gd name="connsiteX12" fmla="*/ 119281 w 161436"/>
              <a:gd name="connsiteY12" fmla="*/ 173249 h 237040"/>
              <a:gd name="connsiteX13" fmla="*/ 155916 w 161436"/>
              <a:gd name="connsiteY13" fmla="*/ 100045 h 237040"/>
              <a:gd name="connsiteX14" fmla="*/ 147432 w 161436"/>
              <a:gd name="connsiteY14" fmla="*/ 32070 h 237040"/>
              <a:gd name="connsiteX15" fmla="*/ 80718 w 161436"/>
              <a:gd name="connsiteY15" fmla="*/ 0 h 23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1436" h="237040">
                <a:moveTo>
                  <a:pt x="80718" y="104577"/>
                </a:moveTo>
                <a:cubicBezTo>
                  <a:pt x="61437" y="104577"/>
                  <a:pt x="46012" y="90633"/>
                  <a:pt x="46012" y="73204"/>
                </a:cubicBezTo>
                <a:cubicBezTo>
                  <a:pt x="46012" y="55774"/>
                  <a:pt x="61437" y="41831"/>
                  <a:pt x="80718" y="41831"/>
                </a:cubicBezTo>
                <a:cubicBezTo>
                  <a:pt x="100000" y="41831"/>
                  <a:pt x="115425" y="55774"/>
                  <a:pt x="115425" y="73204"/>
                </a:cubicBezTo>
                <a:cubicBezTo>
                  <a:pt x="115425" y="90633"/>
                  <a:pt x="100000" y="104577"/>
                  <a:pt x="80718" y="104577"/>
                </a:cubicBezTo>
                <a:close/>
                <a:moveTo>
                  <a:pt x="80718" y="0"/>
                </a:moveTo>
                <a:cubicBezTo>
                  <a:pt x="54110" y="0"/>
                  <a:pt x="29044" y="11852"/>
                  <a:pt x="14004" y="32070"/>
                </a:cubicBezTo>
                <a:cubicBezTo>
                  <a:pt x="-1035" y="51940"/>
                  <a:pt x="-4120" y="77387"/>
                  <a:pt x="5520" y="100045"/>
                </a:cubicBezTo>
                <a:lnTo>
                  <a:pt x="42155" y="173249"/>
                </a:lnTo>
                <a:lnTo>
                  <a:pt x="73777" y="233206"/>
                </a:lnTo>
                <a:cubicBezTo>
                  <a:pt x="74934" y="235646"/>
                  <a:pt x="77633" y="237040"/>
                  <a:pt x="80718" y="237040"/>
                </a:cubicBezTo>
                <a:cubicBezTo>
                  <a:pt x="83803" y="237040"/>
                  <a:pt x="86503" y="235646"/>
                  <a:pt x="87660" y="233206"/>
                </a:cubicBezTo>
                <a:lnTo>
                  <a:pt x="119281" y="173249"/>
                </a:lnTo>
                <a:lnTo>
                  <a:pt x="155916" y="100045"/>
                </a:lnTo>
                <a:cubicBezTo>
                  <a:pt x="165557" y="77387"/>
                  <a:pt x="162472" y="51940"/>
                  <a:pt x="147432" y="32070"/>
                </a:cubicBezTo>
                <a:cubicBezTo>
                  <a:pt x="132393" y="11852"/>
                  <a:pt x="107327" y="0"/>
                  <a:pt x="80718" y="0"/>
                </a:cubicBezTo>
                <a:close/>
              </a:path>
            </a:pathLst>
          </a:custGeom>
          <a:solidFill>
            <a:srgbClr val="FFFF00"/>
          </a:solidFill>
          <a:ln w="3770" cap="flat">
            <a:solidFill>
              <a:srgbClr val="000000"/>
            </a:solidFill>
            <a:prstDash val="solid"/>
            <a:miter/>
          </a:ln>
        </p:spPr>
        <p:txBody>
          <a:bodyPr rtlCol="0" anchor="ctr"/>
          <a:lstStyle/>
          <a:p>
            <a:endParaRPr lang="en-GB"/>
          </a:p>
        </p:txBody>
      </p:sp>
    </p:spTree>
    <p:extLst>
      <p:ext uri="{BB962C8B-B14F-4D97-AF65-F5344CB8AC3E}">
        <p14:creationId xmlns:p14="http://schemas.microsoft.com/office/powerpoint/2010/main" val="3458887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FF3EE598-3718-0427-F4AE-C1F3653F8BBE}"/>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22700"/>
          <a:stretch/>
        </p:blipFill>
        <p:spPr bwMode="auto">
          <a:xfrm>
            <a:off x="2522356" y="10"/>
            <a:ext cx="9669642" cy="6857990"/>
          </a:xfrm>
          <a:prstGeom prst="rect">
            <a:avLst/>
          </a:prstGeom>
          <a:noFill/>
        </p:spPr>
      </p:pic>
      <p:sp>
        <p:nvSpPr>
          <p:cNvPr id="16"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0DD219BA-30E7-AB7E-2B64-F14F4F46A071}"/>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dirty="0"/>
              <a:t>Sampling</a:t>
            </a:r>
          </a:p>
        </p:txBody>
      </p:sp>
      <p:sp>
        <p:nvSpPr>
          <p:cNvPr id="5" name="Content Placeholder 4">
            <a:extLst>
              <a:ext uri="{FF2B5EF4-FFF2-40B4-BE49-F238E27FC236}">
                <a16:creationId xmlns:a16="http://schemas.microsoft.com/office/drawing/2014/main" id="{BE2D3A82-5282-E958-743C-A12FE81FB9FE}"/>
              </a:ext>
            </a:extLst>
          </p:cNvPr>
          <p:cNvSpPr>
            <a:spLocks noGrp="1"/>
          </p:cNvSpPr>
          <p:nvPr>
            <p:ph sz="half" idx="1"/>
          </p:nvPr>
        </p:nvSpPr>
        <p:spPr>
          <a:xfrm>
            <a:off x="544286" y="1712686"/>
            <a:ext cx="4905828" cy="5145314"/>
          </a:xfrm>
        </p:spPr>
        <p:txBody>
          <a:bodyPr vert="horz" lIns="91440" tIns="45720" rIns="91440" bIns="45720" rtlCol="0">
            <a:normAutofit fontScale="92500"/>
          </a:bodyPr>
          <a:lstStyle/>
          <a:p>
            <a:r>
              <a:rPr lang="en-US" sz="2400" dirty="0"/>
              <a:t>Sampling process was performed fully in line with the requirements of </a:t>
            </a:r>
            <a:r>
              <a:rPr lang="en-US" sz="2400" b="1" dirty="0"/>
              <a:t>standard gravimetric measurement method for determination of the PM10/PM2,5 mass concentration of suspended particulate matter (EN 12341:2014</a:t>
            </a:r>
            <a:r>
              <a:rPr lang="en-US" sz="2400" dirty="0"/>
              <a:t>), and according to standard operating procedure of UGD AMBICON Lab. </a:t>
            </a:r>
          </a:p>
          <a:p>
            <a:r>
              <a:rPr lang="en-US" sz="2400" dirty="0"/>
              <a:t>Low Volume Sequential Sampling Systems (PNS 18 -6.2 DM, </a:t>
            </a:r>
            <a:r>
              <a:rPr lang="en-US" sz="2400" dirty="0" err="1"/>
              <a:t>Comde</a:t>
            </a:r>
            <a:r>
              <a:rPr lang="en-US" sz="2400" dirty="0"/>
              <a:t> </a:t>
            </a:r>
            <a:r>
              <a:rPr lang="en-US" sz="2400" dirty="0" err="1"/>
              <a:t>Derenda</a:t>
            </a:r>
            <a:r>
              <a:rPr lang="en-US" sz="2400" dirty="0"/>
              <a:t>, Germany) were used at all sites. The sampling systems are certified as a reference devices for PM10 and PM2.5 according to EN 12341:2014 (TÜV Süd, Germany).</a:t>
            </a:r>
          </a:p>
          <a:p>
            <a:endParaRPr lang="en-US" sz="2400" dirty="0"/>
          </a:p>
        </p:txBody>
      </p:sp>
    </p:spTree>
    <p:extLst>
      <p:ext uri="{BB962C8B-B14F-4D97-AF65-F5344CB8AC3E}">
        <p14:creationId xmlns:p14="http://schemas.microsoft.com/office/powerpoint/2010/main" val="1331096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F0A76-6025-F8F3-DA67-BF8E0D212CA4}"/>
              </a:ext>
            </a:extLst>
          </p:cNvPr>
          <p:cNvSpPr>
            <a:spLocks noGrp="1"/>
          </p:cNvSpPr>
          <p:nvPr>
            <p:ph type="title"/>
          </p:nvPr>
        </p:nvSpPr>
        <p:spPr>
          <a:xfrm>
            <a:off x="6417733" y="490537"/>
            <a:ext cx="5291663" cy="1628775"/>
          </a:xfrm>
        </p:spPr>
        <p:txBody>
          <a:bodyPr vert="horz" lIns="91440" tIns="45720" rIns="91440" bIns="45720" rtlCol="0" anchor="b">
            <a:normAutofit/>
          </a:bodyPr>
          <a:lstStyle/>
          <a:p>
            <a:r>
              <a:rPr lang="en-US" sz="4000"/>
              <a:t>Sampling</a:t>
            </a:r>
          </a:p>
        </p:txBody>
      </p:sp>
      <p:pic>
        <p:nvPicPr>
          <p:cNvPr id="6" name="Content Placeholder 12" descr="A picture containing indoor, refrigerator, open, door&#10;&#10;Description automatically generated">
            <a:extLst>
              <a:ext uri="{FF2B5EF4-FFF2-40B4-BE49-F238E27FC236}">
                <a16:creationId xmlns:a16="http://schemas.microsoft.com/office/drawing/2014/main" id="{D4C26380-C18D-B988-A3AF-7A039D96C4D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0415" b="5230"/>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Content Placeholder 3">
            <a:extLst>
              <a:ext uri="{FF2B5EF4-FFF2-40B4-BE49-F238E27FC236}">
                <a16:creationId xmlns:a16="http://schemas.microsoft.com/office/drawing/2014/main" id="{A1282BBC-4A0F-4CAF-3D4E-AB4367014936}"/>
              </a:ext>
            </a:extLst>
          </p:cNvPr>
          <p:cNvSpPr>
            <a:spLocks noGrp="1"/>
          </p:cNvSpPr>
          <p:nvPr>
            <p:ph sz="half" idx="1"/>
          </p:nvPr>
        </p:nvSpPr>
        <p:spPr>
          <a:xfrm>
            <a:off x="6417734" y="2614612"/>
            <a:ext cx="5291663" cy="3752849"/>
          </a:xfrm>
        </p:spPr>
        <p:txBody>
          <a:bodyPr vert="horz" lIns="91440" tIns="45720" rIns="91440" bIns="45720" rtlCol="0">
            <a:normAutofit lnSpcReduction="10000"/>
          </a:bodyPr>
          <a:lstStyle/>
          <a:p>
            <a:r>
              <a:rPr lang="en-US" sz="2400" dirty="0"/>
              <a:t>Sampling programs were simultaneously launched at two permanent and one indicative site on 29.10.2020 and ended on 04.12.2021.</a:t>
            </a:r>
          </a:p>
          <a:p>
            <a:r>
              <a:rPr lang="en-US" sz="2400" dirty="0"/>
              <a:t>During this period a total of 376 samples were taken at Karposh sampling site (MP1-AQP), 367 at Lisiche sampling site (MP2-AQP) and 60 samples at each of the indicative sampling sites (MP3-AQT, MP4-AQT and MP5-AQT). </a:t>
            </a:r>
          </a:p>
          <a:p>
            <a:endParaRPr lang="en-US" sz="2400" dirty="0"/>
          </a:p>
        </p:txBody>
      </p:sp>
    </p:spTree>
    <p:extLst>
      <p:ext uri="{BB962C8B-B14F-4D97-AF65-F5344CB8AC3E}">
        <p14:creationId xmlns:p14="http://schemas.microsoft.com/office/powerpoint/2010/main" val="1841217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4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A picture containing text, indoor, computer monitor, personal computer&#10;&#10;Description automatically generated">
            <a:extLst>
              <a:ext uri="{FF2B5EF4-FFF2-40B4-BE49-F238E27FC236}">
                <a16:creationId xmlns:a16="http://schemas.microsoft.com/office/drawing/2014/main" id="{1A2657E1-A564-A95A-0593-F0378293399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496" r="3037" b="2"/>
          <a:stretch/>
        </p:blipFill>
        <p:spPr>
          <a:xfrm>
            <a:off x="1" y="10"/>
            <a:ext cx="9669642" cy="6857990"/>
          </a:xfrm>
          <a:prstGeom prst="rect">
            <a:avLst/>
          </a:prstGeom>
        </p:spPr>
      </p:pic>
      <p:sp>
        <p:nvSpPr>
          <p:cNvPr id="53" name="Rectangle 4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D0AFADE-E7F3-4B73-5FF8-A47F9204CFA4}"/>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dirty="0"/>
              <a:t>Chemical speciation</a:t>
            </a:r>
          </a:p>
        </p:txBody>
      </p:sp>
      <p:sp>
        <p:nvSpPr>
          <p:cNvPr id="4" name="Content Placeholder 3">
            <a:extLst>
              <a:ext uri="{FF2B5EF4-FFF2-40B4-BE49-F238E27FC236}">
                <a16:creationId xmlns:a16="http://schemas.microsoft.com/office/drawing/2014/main" id="{05A65010-1E76-19F0-9E41-1B179ECE9295}"/>
              </a:ext>
            </a:extLst>
          </p:cNvPr>
          <p:cNvSpPr>
            <a:spLocks noGrp="1"/>
          </p:cNvSpPr>
          <p:nvPr>
            <p:ph sz="half" idx="1"/>
          </p:nvPr>
        </p:nvSpPr>
        <p:spPr>
          <a:xfrm>
            <a:off x="7276011" y="2434201"/>
            <a:ext cx="4787537" cy="4253982"/>
          </a:xfrm>
        </p:spPr>
        <p:txBody>
          <a:bodyPr vert="horz" lIns="91440" tIns="45720" rIns="91440" bIns="45720" rtlCol="0">
            <a:normAutofit lnSpcReduction="10000"/>
          </a:bodyPr>
          <a:lstStyle/>
          <a:p>
            <a:r>
              <a:rPr lang="en-US" sz="2000" dirty="0"/>
              <a:t>The elemental analysis of PM2.5 aerosols was performed using an energy dispersive X-ray fluorescence spectrometer (NEX CG, Rigaku, Japan) in line with EPA method IO-3.3. The calibration curve was created using the NIST-approved standard </a:t>
            </a:r>
            <a:r>
              <a:rPr lang="en-US" sz="2000" dirty="0" err="1"/>
              <a:t>multy</a:t>
            </a:r>
            <a:r>
              <a:rPr lang="en-US" sz="2000" dirty="0"/>
              <a:t> elemental reference material SRM 2783, and </a:t>
            </a:r>
            <a:r>
              <a:rPr lang="en-US" sz="2000" dirty="0" err="1"/>
              <a:t>Micromatter's</a:t>
            </a:r>
            <a:r>
              <a:rPr lang="en-US" sz="2000" dirty="0"/>
              <a:t> certified reference materials. </a:t>
            </a:r>
          </a:p>
          <a:p>
            <a:r>
              <a:rPr lang="en-US" sz="2000" dirty="0"/>
              <a:t>Using this non-destructive technique, a total of 27 elements (Na, Mg, Al, Si, S, K, Ca, </a:t>
            </a:r>
            <a:r>
              <a:rPr lang="en-US" sz="2000" dirty="0" err="1"/>
              <a:t>Ti</a:t>
            </a:r>
            <a:r>
              <a:rPr lang="en-US" sz="2000" dirty="0"/>
              <a:t>, Cr, Mn, Fe, Co, Ni, Cu, Zn, As, Sc, V, Rb, Sb, Ba, Ce, W, Pb, Th, Cl and Cd) were </a:t>
            </a:r>
            <a:r>
              <a:rPr lang="en-US" sz="2000" dirty="0" err="1"/>
              <a:t>analysed</a:t>
            </a:r>
            <a:r>
              <a:rPr lang="en-US" sz="2000" dirty="0"/>
              <a:t> directly on filter in a pure helium atmosphere.</a:t>
            </a:r>
          </a:p>
          <a:p>
            <a:pPr marL="0"/>
            <a:endParaRPr lang="en-US" sz="2000" dirty="0"/>
          </a:p>
        </p:txBody>
      </p:sp>
    </p:spTree>
    <p:extLst>
      <p:ext uri="{BB962C8B-B14F-4D97-AF65-F5344CB8AC3E}">
        <p14:creationId xmlns:p14="http://schemas.microsoft.com/office/powerpoint/2010/main" val="27481736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BCBE749C78EE04DB13D18BE3D8B6174" ma:contentTypeVersion="3" ma:contentTypeDescription="Create a new document." ma:contentTypeScope="" ma:versionID="fe58d8732611d6be246675237c701000">
  <xsd:schema xmlns:xsd="http://www.w3.org/2001/XMLSchema" xmlns:xs="http://www.w3.org/2001/XMLSchema" xmlns:p="http://schemas.microsoft.com/office/2006/metadata/properties" xmlns:ns2="dbd16faf-e61e-4fbe-98a2-e5052173e555" targetNamespace="http://schemas.microsoft.com/office/2006/metadata/properties" ma:root="true" ma:fieldsID="141650ac6b1d7c44a81b5b4c196d919d" ns2:_="">
    <xsd:import namespace="dbd16faf-e61e-4fbe-98a2-e5052173e555"/>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d16faf-e61e-4fbe-98a2-e5052173e5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9190AC2-B069-4A18-B971-3CACA83507B4}">
  <ds:schemaRefs>
    <ds:schemaRef ds:uri="http://schemas.microsoft.com/sharepoint/v3/contenttype/forms"/>
  </ds:schemaRefs>
</ds:datastoreItem>
</file>

<file path=customXml/itemProps2.xml><?xml version="1.0" encoding="utf-8"?>
<ds:datastoreItem xmlns:ds="http://schemas.openxmlformats.org/officeDocument/2006/customXml" ds:itemID="{08D805C4-7D3F-4BBC-8042-28B308B25E63}"/>
</file>

<file path=customXml/itemProps3.xml><?xml version="1.0" encoding="utf-8"?>
<ds:datastoreItem xmlns:ds="http://schemas.openxmlformats.org/officeDocument/2006/customXml" ds:itemID="{C0B8C5FC-2831-454A-A15D-0B0F70B5A0CE}">
  <ds:schemaRefs>
    <ds:schemaRef ds:uri="http://schemas.microsoft.com/office/2006/metadata/properties"/>
    <ds:schemaRef ds:uri="http://purl.org/dc/terms/"/>
    <ds:schemaRef ds:uri="abeedf9d-8d82-49d7-a8db-969f28be1263"/>
    <ds:schemaRef ds:uri="http://www.w3.org/XML/1998/namespace"/>
    <ds:schemaRef ds:uri="http://purl.org/dc/dcmitype/"/>
    <ds:schemaRef ds:uri="http://schemas.microsoft.com/office/2006/documentManagement/types"/>
    <ds:schemaRef ds:uri="0160d3ac-d242-413d-957d-4f60c5e48728"/>
    <ds:schemaRef ds:uri="http://schemas.microsoft.com/office/infopath/2007/PartnerControl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659</TotalTime>
  <Words>3260</Words>
  <Application>Microsoft Office PowerPoint</Application>
  <PresentationFormat>Widescreen</PresentationFormat>
  <Paragraphs>163</Paragraphs>
  <Slides>30</Slides>
  <Notes>27</Notes>
  <HiddenSlides>6</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Meiryo</vt:lpstr>
      <vt:lpstr>Arial</vt:lpstr>
      <vt:lpstr>Calibri</vt:lpstr>
      <vt:lpstr>Calibri Light</vt:lpstr>
      <vt:lpstr>Microsoft Sans Serif</vt:lpstr>
      <vt:lpstr>Office Theme</vt:lpstr>
      <vt:lpstr>Source apportionment study for Skopje urban area</vt:lpstr>
      <vt:lpstr>About the Study</vt:lpstr>
      <vt:lpstr>SAS and RMs ?</vt:lpstr>
      <vt:lpstr>Positive Matrix Factorisation</vt:lpstr>
      <vt:lpstr>How we did it?</vt:lpstr>
      <vt:lpstr>Monitoring sites</vt:lpstr>
      <vt:lpstr>Sampling</vt:lpstr>
      <vt:lpstr>Sampling</vt:lpstr>
      <vt:lpstr>Chemical speciation</vt:lpstr>
      <vt:lpstr>Chemical speciation</vt:lpstr>
      <vt:lpstr>Chemical speciation</vt:lpstr>
      <vt:lpstr>Resluts</vt:lpstr>
      <vt:lpstr>Mass concentrations</vt:lpstr>
      <vt:lpstr>Mass concentrations</vt:lpstr>
      <vt:lpstr>Chemical composition</vt:lpstr>
      <vt:lpstr>Regulated elements (metals)</vt:lpstr>
      <vt:lpstr>Receptor Modeling</vt:lpstr>
      <vt:lpstr>Positive Matrix Factorization (PMF) Model </vt:lpstr>
      <vt:lpstr>Positive Matrix Factorization (PMF) Model </vt:lpstr>
      <vt:lpstr>Positive Matrix Factorization (PMF) Model </vt:lpstr>
      <vt:lpstr>Modelled monthly mass contribution – Karposh urban background site</vt:lpstr>
      <vt:lpstr>Modelled monthly mass contribution – Novo Lisiche traffic &amp; industrial site</vt:lpstr>
      <vt:lpstr>Discussion</vt:lpstr>
      <vt:lpstr>Discussion</vt:lpstr>
      <vt:lpstr>Discussion</vt:lpstr>
      <vt:lpstr>Discussion</vt:lpstr>
      <vt:lpstr>Discussion</vt:lpstr>
      <vt:lpstr>Relative monthly mass contribution – Karposh urban background site</vt:lpstr>
      <vt:lpstr>Relative monthly mass contribution – Novo Lisiche traffic &amp; industrial site</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Source apportionment study for Skopje urban area</dc:title>
  <dc:creator>Dejan Mirakovski</dc:creator>
  <cp:lastModifiedBy>Dejan Mirakovski</cp:lastModifiedBy>
  <cp:revision>4</cp:revision>
  <dcterms:created xsi:type="dcterms:W3CDTF">2023-05-28T07:36:46Z</dcterms:created>
  <dcterms:modified xsi:type="dcterms:W3CDTF">2023-05-28T19:30:33Z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0x0101007BCBE749C78EE04DB13D18BE3D8B6174</vt:lpwstr>
  </property>
</Properties>
</file>