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Lst>
  <p:notesMasterIdLst>
    <p:notesMasterId r:id="rId13"/>
  </p:notesMasterIdLst>
  <p:handoutMasterIdLst>
    <p:handoutMasterId r:id="rId14"/>
  </p:handoutMasterIdLst>
  <p:sldIdLst>
    <p:sldId id="259" r:id="rId4"/>
    <p:sldId id="272" r:id="rId5"/>
    <p:sldId id="273" r:id="rId6"/>
    <p:sldId id="275" r:id="rId7"/>
    <p:sldId id="276" r:id="rId8"/>
    <p:sldId id="278" r:id="rId9"/>
    <p:sldId id="279" r:id="rId10"/>
    <p:sldId id="280" r:id="rId11"/>
    <p:sldId id="282" r:id="rId1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3366"/>
    <a:srgbClr val="333399"/>
    <a:srgbClr val="4D4D4D"/>
    <a:srgbClr val="CC0000"/>
    <a:srgbClr val="660066"/>
    <a:srgbClr val="8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snapToGrid="0">
      <p:cViewPr varScale="1">
        <p:scale>
          <a:sx n="61" d="100"/>
          <a:sy n="61" d="100"/>
        </p:scale>
        <p:origin x="14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4084C8C0-ED95-495B-AAE9-23FB14D17D77}"/>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ltLang="en-US"/>
          </a:p>
        </p:txBody>
      </p:sp>
      <p:sp>
        <p:nvSpPr>
          <p:cNvPr id="4099" name="Rectangle 1027">
            <a:extLst>
              <a:ext uri="{FF2B5EF4-FFF2-40B4-BE49-F238E27FC236}">
                <a16:creationId xmlns:a16="http://schemas.microsoft.com/office/drawing/2014/main" id="{8135DFCA-E9DB-4617-8D3E-89C2EF212B7A}"/>
              </a:ext>
            </a:extLst>
          </p:cNvPr>
          <p:cNvSpPr>
            <a:spLocks noGrp="1" noChangeArrowheads="1"/>
          </p:cNvSpPr>
          <p:nvPr>
            <p:ph type="dt" sz="quarter" idx="1"/>
          </p:nvPr>
        </p:nvSpPr>
        <p:spPr bwMode="auto">
          <a:xfrm>
            <a:off x="3971925"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4100" name="Rectangle 1028">
            <a:extLst>
              <a:ext uri="{FF2B5EF4-FFF2-40B4-BE49-F238E27FC236}">
                <a16:creationId xmlns:a16="http://schemas.microsoft.com/office/drawing/2014/main" id="{E5662114-6982-4AAF-B732-86C7B16BD75D}"/>
              </a:ext>
            </a:extLst>
          </p:cNvPr>
          <p:cNvSpPr>
            <a:spLocks noGrp="1" noChangeArrowheads="1"/>
          </p:cNvSpPr>
          <p:nvPr>
            <p:ph type="ftr" sz="quarter" idx="2"/>
          </p:nvPr>
        </p:nvSpPr>
        <p:spPr bwMode="auto">
          <a:xfrm>
            <a:off x="0" y="8831263"/>
            <a:ext cx="3038475"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ltLang="en-US"/>
          </a:p>
        </p:txBody>
      </p:sp>
      <p:sp>
        <p:nvSpPr>
          <p:cNvPr id="4101" name="Rectangle 1029">
            <a:extLst>
              <a:ext uri="{FF2B5EF4-FFF2-40B4-BE49-F238E27FC236}">
                <a16:creationId xmlns:a16="http://schemas.microsoft.com/office/drawing/2014/main" id="{965BD684-7E6D-4EAD-A646-0732D9B687F8}"/>
              </a:ext>
            </a:extLst>
          </p:cNvPr>
          <p:cNvSpPr>
            <a:spLocks noGrp="1" noChangeArrowheads="1"/>
          </p:cNvSpPr>
          <p:nvPr>
            <p:ph type="sldNum" sz="quarter" idx="3"/>
          </p:nvPr>
        </p:nvSpPr>
        <p:spPr bwMode="auto">
          <a:xfrm>
            <a:off x="3971925" y="8831263"/>
            <a:ext cx="3038475"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D1E43CC6-A443-4311-8534-97DA0EF95B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DB27AE-20E9-4EAC-A9E4-FD59500D8AA1}"/>
              </a:ext>
            </a:extLst>
          </p:cNvPr>
          <p:cNvSpPr>
            <a:spLocks noGrp="1" noChangeArrowheads="1"/>
          </p:cNvSpPr>
          <p:nvPr>
            <p:ph type="hdr" sz="quarter"/>
          </p:nvPr>
        </p:nvSpPr>
        <p:spPr bwMode="auto">
          <a:xfrm>
            <a:off x="0" y="0"/>
            <a:ext cx="3048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7171" name="Rectangle 3">
            <a:extLst>
              <a:ext uri="{FF2B5EF4-FFF2-40B4-BE49-F238E27FC236}">
                <a16:creationId xmlns:a16="http://schemas.microsoft.com/office/drawing/2014/main" id="{D96A6472-55EB-47C2-94DB-4CBB2E2FC00F}"/>
              </a:ext>
            </a:extLst>
          </p:cNvPr>
          <p:cNvSpPr>
            <a:spLocks noGrp="1" noChangeArrowheads="1"/>
          </p:cNvSpPr>
          <p:nvPr>
            <p:ph type="dt" idx="1"/>
          </p:nvPr>
        </p:nvSpPr>
        <p:spPr bwMode="auto">
          <a:xfrm>
            <a:off x="3962400" y="0"/>
            <a:ext cx="3048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B919824B-1FA9-4943-AB71-3737EE52757E}"/>
              </a:ext>
            </a:extLst>
          </p:cNvPr>
          <p:cNvSpPr>
            <a:spLocks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A55EE9CA-A134-4081-9704-3B594E53B6C6}"/>
              </a:ext>
            </a:extLst>
          </p:cNvPr>
          <p:cNvSpPr>
            <a:spLocks noGrp="1" noChangeArrowheads="1"/>
          </p:cNvSpPr>
          <p:nvPr>
            <p:ph type="body" sz="quarter" idx="3"/>
          </p:nvPr>
        </p:nvSpPr>
        <p:spPr bwMode="auto">
          <a:xfrm>
            <a:off x="914400" y="4419600"/>
            <a:ext cx="518160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74" name="Rectangle 6">
            <a:extLst>
              <a:ext uri="{FF2B5EF4-FFF2-40B4-BE49-F238E27FC236}">
                <a16:creationId xmlns:a16="http://schemas.microsoft.com/office/drawing/2014/main" id="{13835BEE-B7D2-464C-8CBC-C41C2FE78B12}"/>
              </a:ext>
            </a:extLst>
          </p:cNvPr>
          <p:cNvSpPr>
            <a:spLocks noGrp="1" noChangeArrowheads="1"/>
          </p:cNvSpPr>
          <p:nvPr>
            <p:ph type="ftr" sz="quarter" idx="4"/>
          </p:nvPr>
        </p:nvSpPr>
        <p:spPr bwMode="auto">
          <a:xfrm>
            <a:off x="0" y="8839200"/>
            <a:ext cx="3048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175" name="Rectangle 7">
            <a:extLst>
              <a:ext uri="{FF2B5EF4-FFF2-40B4-BE49-F238E27FC236}">
                <a16:creationId xmlns:a16="http://schemas.microsoft.com/office/drawing/2014/main" id="{BB2CA861-1AEC-481C-81F1-6FE17AB02766}"/>
              </a:ext>
            </a:extLst>
          </p:cNvPr>
          <p:cNvSpPr>
            <a:spLocks noGrp="1" noChangeArrowheads="1"/>
          </p:cNvSpPr>
          <p:nvPr>
            <p:ph type="sldNum" sz="quarter" idx="5"/>
          </p:nvPr>
        </p:nvSpPr>
        <p:spPr bwMode="auto">
          <a:xfrm>
            <a:off x="3962400" y="8839200"/>
            <a:ext cx="3048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089C4B8-FE1E-4D42-9923-862F36D985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8579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85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82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3063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44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93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0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117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859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5673E9-542F-417E-9E1B-835A6080DC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0" y="292100"/>
            <a:ext cx="6413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leksandra.Dimova@undp.org" TargetMode="External"/><Relationship Id="rId2" Type="http://schemas.openxmlformats.org/officeDocument/2006/relationships/hyperlink" Target="mailto:anita.kodzoman@undp.org"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cistvozduh.mk/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D25BCA2B-0B1A-40FC-A767-50DFA6915BAB}"/>
              </a:ext>
            </a:extLst>
          </p:cNvPr>
          <p:cNvSpPr>
            <a:spLocks noGrp="1" noChangeArrowheads="1"/>
          </p:cNvSpPr>
          <p:nvPr>
            <p:ph type="ctrTitle"/>
          </p:nvPr>
        </p:nvSpPr>
        <p:spPr bwMode="auto">
          <a:xfrm>
            <a:off x="685800" y="2130425"/>
            <a:ext cx="7772400" cy="1847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3600" b="1">
                <a:solidFill>
                  <a:schemeClr val="bg1"/>
                </a:solidFill>
                <a:latin typeface="Calibri" panose="020F0502020204030204" pitchFamily="34" charset="0"/>
                <a:cs typeface="Calibri" panose="020F0502020204030204" pitchFamily="34" charset="0"/>
              </a:rPr>
              <a:t>Individual heating - lessons learnt from demonstration model in Lisice, City of Skopje, and analysis of subsidy models </a:t>
            </a:r>
          </a:p>
        </p:txBody>
      </p:sp>
      <p:sp>
        <p:nvSpPr>
          <p:cNvPr id="4099" name="Rectangle 5">
            <a:extLst>
              <a:ext uri="{FF2B5EF4-FFF2-40B4-BE49-F238E27FC236}">
                <a16:creationId xmlns:a16="http://schemas.microsoft.com/office/drawing/2014/main" id="{54ACE8FA-5A8D-4CE7-9200-F9DF6369DBDB}"/>
              </a:ext>
            </a:extLst>
          </p:cNvPr>
          <p:cNvSpPr>
            <a:spLocks noGrp="1" noChangeArrowheads="1"/>
          </p:cNvSpPr>
          <p:nvPr>
            <p:ph type="subTitle" idx="1"/>
          </p:nvPr>
        </p:nvSpPr>
        <p:spPr bwMode="auto">
          <a:xfrm>
            <a:off x="744538" y="4953000"/>
            <a:ext cx="765492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b="1">
                <a:solidFill>
                  <a:schemeClr val="bg1"/>
                </a:solidFill>
                <a:latin typeface="Calibri" panose="020F0502020204030204" pitchFamily="34" charset="0"/>
                <a:cs typeface="Calibri" panose="020F0502020204030204" pitchFamily="34" charset="0"/>
              </a:rPr>
              <a:t>29 May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E2FD94E-2E47-47AF-BB96-38781EC05628}"/>
              </a:ext>
            </a:extLst>
          </p:cNvPr>
          <p:cNvSpPr>
            <a:spLocks noGrp="1" noChangeArrowheads="1"/>
          </p:cNvSpPr>
          <p:nvPr>
            <p:ph type="title"/>
          </p:nvPr>
        </p:nvSpPr>
        <p:spPr bwMode="auto">
          <a:xfrm>
            <a:off x="628650" y="263525"/>
            <a:ext cx="8210550" cy="1427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chemeClr val="bg1"/>
                </a:solidFill>
                <a:latin typeface="Calibri" panose="020F0502020204030204" pitchFamily="34" charset="0"/>
                <a:cs typeface="Calibri" panose="020F0502020204030204" pitchFamily="34" charset="0"/>
              </a:rPr>
              <a:t>Tackling the Air Pollution in </a:t>
            </a:r>
            <a:br>
              <a:rPr lang="en-US" altLang="en-US" sz="3200" b="1">
                <a:solidFill>
                  <a:schemeClr val="bg1"/>
                </a:solidFill>
                <a:latin typeface="Calibri" panose="020F0502020204030204" pitchFamily="34" charset="0"/>
                <a:cs typeface="Calibri" panose="020F0502020204030204" pitchFamily="34" charset="0"/>
              </a:rPr>
            </a:br>
            <a:r>
              <a:rPr lang="en-US" altLang="en-US" sz="3200" b="1">
                <a:solidFill>
                  <a:schemeClr val="bg1"/>
                </a:solidFill>
                <a:latin typeface="Calibri" panose="020F0502020204030204" pitchFamily="34" charset="0"/>
                <a:cs typeface="Calibri" panose="020F0502020204030204" pitchFamily="34" charset="0"/>
              </a:rPr>
              <a:t>the City of Skopje</a:t>
            </a:r>
          </a:p>
        </p:txBody>
      </p:sp>
      <p:sp>
        <p:nvSpPr>
          <p:cNvPr id="3" name="Content Placeholder 2">
            <a:extLst>
              <a:ext uri="{FF2B5EF4-FFF2-40B4-BE49-F238E27FC236}">
                <a16:creationId xmlns:a16="http://schemas.microsoft.com/office/drawing/2014/main" id="{A7F61A23-56DA-49F2-B5B5-EE373DCE8D58}"/>
              </a:ext>
            </a:extLst>
          </p:cNvPr>
          <p:cNvSpPr>
            <a:spLocks noGrp="1"/>
          </p:cNvSpPr>
          <p:nvPr>
            <p:ph idx="1"/>
          </p:nvPr>
        </p:nvSpPr>
        <p:spPr>
          <a:xfrm>
            <a:off x="628650" y="2081213"/>
            <a:ext cx="7886700" cy="4095750"/>
          </a:xfrm>
        </p:spPr>
        <p:txBody>
          <a:bodyPr/>
          <a:lstStyle/>
          <a:p>
            <a:pPr>
              <a:defRPr/>
            </a:pPr>
            <a:r>
              <a:rPr lang="en-GB" sz="2000" kern="0" dirty="0">
                <a:solidFill>
                  <a:srgbClr val="FFFFFF"/>
                </a:solidFill>
                <a:latin typeface="Calibri" panose="020F0502020204030204" pitchFamily="34" charset="0"/>
                <a:ea typeface="Source Serif Pro"/>
                <a:cs typeface="Calibri" panose="020F0502020204030204" pitchFamily="34" charset="0"/>
                <a:sym typeface="Source Serif Pro"/>
              </a:rPr>
              <a:t>Project aim: to demonstrate a multi-pronged intervention to tackle air pollution in the city of Skopje linked to the residential sector. Its objective is to establish a fully functional platform that brings all traditional and non-traditional partners to work together to address the issue.  </a:t>
            </a:r>
            <a:br>
              <a:rPr lang="en-US" sz="2000" kern="0" dirty="0">
                <a:solidFill>
                  <a:srgbClr val="FFFFFF"/>
                </a:solidFill>
                <a:latin typeface="Calibri" panose="020F0502020204030204" pitchFamily="34" charset="0"/>
                <a:ea typeface="Source Serif Pro"/>
                <a:cs typeface="Calibri" panose="020F0502020204030204" pitchFamily="34" charset="0"/>
                <a:sym typeface="Source Serif Pro"/>
              </a:rPr>
            </a:br>
            <a:br>
              <a:rPr lang="en-US" sz="2000" kern="0" dirty="0">
                <a:solidFill>
                  <a:srgbClr val="FFFFFF"/>
                </a:solidFill>
                <a:latin typeface="Calibri" panose="020F0502020204030204" pitchFamily="34" charset="0"/>
                <a:ea typeface="Source Serif Pro"/>
                <a:cs typeface="Calibri" panose="020F0502020204030204" pitchFamily="34" charset="0"/>
                <a:sym typeface="Source Serif Pro"/>
              </a:rPr>
            </a:br>
            <a:r>
              <a:rPr lang="en-GB" sz="2000" kern="0" dirty="0">
                <a:solidFill>
                  <a:srgbClr val="FFFFFF"/>
                </a:solidFill>
                <a:latin typeface="Calibri" panose="020F0502020204030204" pitchFamily="34" charset="0"/>
                <a:ea typeface="Source Serif Pro"/>
                <a:cs typeface="Calibri" panose="020F0502020204030204" pitchFamily="34" charset="0"/>
                <a:sym typeface="Source Serif Pro"/>
              </a:rPr>
              <a:t>UNDP implements the project in partnership with the Ministry of Environmentt  and Physical Planning,  the City of Skopje and University “Goce </a:t>
            </a:r>
            <a:r>
              <a:rPr lang="en-GB" sz="2000" kern="0" dirty="0" err="1">
                <a:solidFill>
                  <a:srgbClr val="FFFFFF"/>
                </a:solidFill>
                <a:latin typeface="Calibri" panose="020F0502020204030204" pitchFamily="34" charset="0"/>
                <a:ea typeface="Source Serif Pro"/>
                <a:cs typeface="Calibri" panose="020F0502020204030204" pitchFamily="34" charset="0"/>
                <a:sym typeface="Source Serif Pro"/>
              </a:rPr>
              <a:t>Delcev</a:t>
            </a:r>
            <a:r>
              <a:rPr lang="en-GB" sz="2000" kern="0" dirty="0">
                <a:solidFill>
                  <a:srgbClr val="FFFFFF"/>
                </a:solidFill>
                <a:latin typeface="Calibri" panose="020F0502020204030204" pitchFamily="34" charset="0"/>
                <a:ea typeface="Source Serif Pro"/>
                <a:cs typeface="Calibri" panose="020F0502020204030204" pitchFamily="34" charset="0"/>
                <a:sym typeface="Source Serif Pro"/>
              </a:rPr>
              <a:t>”, Stip.</a:t>
            </a:r>
            <a:br>
              <a:rPr lang="en-GB" sz="2000" kern="0" dirty="0">
                <a:solidFill>
                  <a:srgbClr val="FFFFFF"/>
                </a:solidFill>
                <a:latin typeface="Calibri" panose="020F0502020204030204" pitchFamily="34" charset="0"/>
                <a:ea typeface="Source Serif Pro"/>
                <a:cs typeface="Calibri" panose="020F0502020204030204" pitchFamily="34" charset="0"/>
                <a:sym typeface="Source Serif Pro"/>
              </a:rPr>
            </a:br>
            <a:endParaRPr lang="en-GB" sz="2000" kern="0" dirty="0">
              <a:solidFill>
                <a:srgbClr val="FFFFFF"/>
              </a:solidFill>
              <a:latin typeface="Calibri" panose="020F0502020204030204" pitchFamily="34" charset="0"/>
              <a:ea typeface="Source Serif Pro"/>
              <a:cs typeface="Calibri" panose="020F0502020204030204" pitchFamily="34" charset="0"/>
              <a:sym typeface="Source Serif Pro"/>
            </a:endParaRPr>
          </a:p>
          <a:p>
            <a:pPr>
              <a:defRPr/>
            </a:pPr>
            <a:r>
              <a:rPr lang="en-GB" sz="2000" kern="0" dirty="0">
                <a:solidFill>
                  <a:srgbClr val="FFFFFF"/>
                </a:solidFill>
                <a:latin typeface="Calibri" panose="020F0502020204030204" pitchFamily="34" charset="0"/>
                <a:ea typeface="Source Serif Pro"/>
                <a:cs typeface="Calibri" panose="020F0502020204030204" pitchFamily="34" charset="0"/>
                <a:sym typeface="Source Serif Pro"/>
              </a:rPr>
              <a:t>Financial support provided by Government of Sweden </a:t>
            </a:r>
            <a:r>
              <a:rPr lang="en-US" sz="2000" kern="0" dirty="0">
                <a:solidFill>
                  <a:srgbClr val="FFFFFF"/>
                </a:solidFill>
                <a:latin typeface="Calibri" panose="020F0502020204030204" pitchFamily="34" charset="0"/>
                <a:ea typeface="Source Serif Pro"/>
                <a:cs typeface="Calibri" panose="020F0502020204030204" pitchFamily="34" charset="0"/>
                <a:sym typeface="Source Serif Pro"/>
              </a:rPr>
              <a:t>in amount of 2,056,766.75 USD</a:t>
            </a:r>
            <a:br>
              <a:rPr lang="en-US" sz="2000" kern="0" dirty="0">
                <a:solidFill>
                  <a:srgbClr val="FFFFFF"/>
                </a:solidFill>
                <a:latin typeface="Calibri" panose="020F0502020204030204" pitchFamily="34" charset="0"/>
                <a:ea typeface="Source Serif Pro"/>
                <a:cs typeface="Calibri" panose="020F0502020204030204" pitchFamily="34" charset="0"/>
                <a:sym typeface="Source Serif Pro"/>
              </a:rPr>
            </a:br>
            <a:br>
              <a:rPr lang="en-US" sz="2000" kern="0" dirty="0">
                <a:solidFill>
                  <a:srgbClr val="FFFFFF"/>
                </a:solidFill>
                <a:latin typeface="Calibri" panose="020F0502020204030204" pitchFamily="34" charset="0"/>
                <a:ea typeface="Source Serif Pro"/>
                <a:cs typeface="Calibri" panose="020F0502020204030204" pitchFamily="34" charset="0"/>
                <a:sym typeface="Source Serif Pro"/>
              </a:rPr>
            </a:br>
            <a:r>
              <a:rPr lang="en-US" sz="2000" kern="0" dirty="0">
                <a:solidFill>
                  <a:srgbClr val="FFFFFF"/>
                </a:solidFill>
                <a:latin typeface="Calibri" panose="020F0502020204030204" pitchFamily="34" charset="0"/>
                <a:ea typeface="Source Serif Pro"/>
                <a:cs typeface="Calibri" panose="020F0502020204030204" pitchFamily="34" charset="0"/>
                <a:sym typeface="Source Serif Pro"/>
              </a:rPr>
              <a:t>Project period: December 2019 – September 2022.</a:t>
            </a:r>
            <a:br>
              <a:rPr lang="en-US" sz="2000" b="1" kern="0" dirty="0">
                <a:solidFill>
                  <a:srgbClr val="FFFFFF"/>
                </a:solidFill>
                <a:latin typeface="Calibri" panose="020F0502020204030204" pitchFamily="34" charset="0"/>
                <a:ea typeface="Source Serif Pro"/>
                <a:cs typeface="Calibri" panose="020F0502020204030204" pitchFamily="34" charset="0"/>
                <a:sym typeface="Source Serif Pro"/>
              </a:rPr>
            </a:br>
            <a:endParaRPr lang="en-US" sz="2000" dirty="0"/>
          </a:p>
        </p:txBody>
      </p:sp>
      <p:pic>
        <p:nvPicPr>
          <p:cNvPr id="5124" name="Picture 6">
            <a:extLst>
              <a:ext uri="{FF2B5EF4-FFF2-40B4-BE49-F238E27FC236}">
                <a16:creationId xmlns:a16="http://schemas.microsoft.com/office/drawing/2014/main" id="{28273E1F-E7D3-43EC-818B-4CEF817C9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388938"/>
            <a:ext cx="154622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D617238-011E-43C9-B2DE-B6D0DF427EED}"/>
              </a:ext>
            </a:extLst>
          </p:cNvPr>
          <p:cNvSpPr>
            <a:spLocks noGrp="1" noChangeArrowheads="1"/>
          </p:cNvSpPr>
          <p:nvPr>
            <p:ph type="title"/>
          </p:nvPr>
        </p:nvSpPr>
        <p:spPr bwMode="auto">
          <a:xfrm>
            <a:off x="628650" y="293688"/>
            <a:ext cx="8169275" cy="1335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chemeClr val="bg1"/>
                </a:solidFill>
                <a:latin typeface="Calibri" panose="020F0502020204030204" pitchFamily="34" charset="0"/>
                <a:cs typeface="Calibri" panose="020F0502020204030204" pitchFamily="34" charset="0"/>
              </a:rPr>
              <a:t>Project components</a:t>
            </a:r>
          </a:p>
        </p:txBody>
      </p:sp>
      <p:sp>
        <p:nvSpPr>
          <p:cNvPr id="3" name="Content Placeholder 2">
            <a:extLst>
              <a:ext uri="{FF2B5EF4-FFF2-40B4-BE49-F238E27FC236}">
                <a16:creationId xmlns:a16="http://schemas.microsoft.com/office/drawing/2014/main" id="{1A131A48-BBC7-4193-A948-C72CA1097197}"/>
              </a:ext>
            </a:extLst>
          </p:cNvPr>
          <p:cNvSpPr>
            <a:spLocks noGrp="1"/>
          </p:cNvSpPr>
          <p:nvPr>
            <p:ph idx="1"/>
          </p:nvPr>
        </p:nvSpPr>
        <p:spPr>
          <a:xfrm>
            <a:off x="628650" y="1535113"/>
            <a:ext cx="7886700" cy="5159375"/>
          </a:xfrm>
        </p:spPr>
        <p:txBody>
          <a:bodyPr/>
          <a:lstStyle/>
          <a:p>
            <a:pPr marL="0" indent="0" eaLnBrk="1" fontAlgn="auto" hangingPunct="1">
              <a:lnSpc>
                <a:spcPct val="115000"/>
              </a:lnSpc>
              <a:spcBef>
                <a:spcPts val="0"/>
              </a:spcBef>
              <a:spcAft>
                <a:spcPts val="0"/>
              </a:spcAft>
              <a:buClr>
                <a:srgbClr val="012615"/>
              </a:buClr>
              <a:buSzPts val="1800"/>
              <a:buFont typeface="Open Sans"/>
              <a:buNone/>
              <a:defRPr/>
            </a:pPr>
            <a:r>
              <a:rPr lang="en-US" sz="2000" kern="0" dirty="0">
                <a:solidFill>
                  <a:srgbClr val="FFFFFF"/>
                </a:solidFill>
                <a:latin typeface="Open Sans"/>
                <a:ea typeface="Open Sans"/>
                <a:cs typeface="Open Sans"/>
                <a:sym typeface="Open Sans"/>
              </a:rPr>
              <a:t>Component</a:t>
            </a:r>
            <a:r>
              <a:rPr lang="mk-MK" sz="2000" kern="0" dirty="0">
                <a:solidFill>
                  <a:srgbClr val="FFFFFF"/>
                </a:solidFill>
                <a:latin typeface="Open Sans"/>
                <a:ea typeface="Open Sans"/>
                <a:cs typeface="Open Sans"/>
                <a:sym typeface="Open Sans"/>
              </a:rPr>
              <a:t> </a:t>
            </a:r>
            <a:r>
              <a:rPr lang="en-US" sz="2000" kern="0" dirty="0">
                <a:solidFill>
                  <a:srgbClr val="FFFFFF"/>
                </a:solidFill>
                <a:latin typeface="Calibri" panose="020F0502020204030204" pitchFamily="34" charset="0"/>
                <a:ea typeface="Open Sans"/>
                <a:cs typeface="Calibri" panose="020F0502020204030204" pitchFamily="34" charset="0"/>
                <a:sym typeface="Open Sans"/>
              </a:rPr>
              <a:t>1. </a:t>
            </a:r>
            <a:r>
              <a:rPr lang="en-US" sz="2000" kern="0" dirty="0">
                <a:solidFill>
                  <a:srgbClr val="B6D7A8"/>
                </a:solidFill>
                <a:latin typeface="Calibri" panose="020F0502020204030204" pitchFamily="34" charset="0"/>
                <a:ea typeface="Open Sans"/>
                <a:cs typeface="Calibri" panose="020F0502020204030204" pitchFamily="34" charset="0"/>
                <a:sym typeface="Open Sans"/>
              </a:rPr>
              <a:t>Comprehensive monitoring system (for the pilot area) as well as coordination platform to tackle air pollution developed and put in function.</a:t>
            </a:r>
          </a:p>
          <a:p>
            <a:pPr marL="0" indent="0" eaLnBrk="1" fontAlgn="auto" hangingPunct="1">
              <a:lnSpc>
                <a:spcPct val="115000"/>
              </a:lnSpc>
              <a:spcBef>
                <a:spcPts val="0"/>
              </a:spcBef>
              <a:spcAft>
                <a:spcPts val="0"/>
              </a:spcAft>
              <a:buClr>
                <a:srgbClr val="012615"/>
              </a:buClr>
              <a:buSzPts val="1800"/>
              <a:buFont typeface="Open Sans"/>
              <a:buNone/>
              <a:defRPr/>
            </a:pPr>
            <a:endParaRPr lang="en-US" sz="2000" kern="0" dirty="0">
              <a:solidFill>
                <a:srgbClr val="B6D7A8"/>
              </a:solidFill>
              <a:latin typeface="Calibri" panose="020F0502020204030204" pitchFamily="34" charset="0"/>
              <a:ea typeface="Open Sans"/>
              <a:cs typeface="Calibri" panose="020F0502020204030204" pitchFamily="34" charset="0"/>
              <a:sym typeface="Open Sans"/>
            </a:endParaRPr>
          </a:p>
          <a:p>
            <a:pPr marL="0" indent="0" eaLnBrk="1" fontAlgn="auto" hangingPunct="1">
              <a:lnSpc>
                <a:spcPct val="115000"/>
              </a:lnSpc>
              <a:spcBef>
                <a:spcPts val="0"/>
              </a:spcBef>
              <a:spcAft>
                <a:spcPts val="0"/>
              </a:spcAft>
              <a:buClr>
                <a:srgbClr val="012615"/>
              </a:buClr>
              <a:buSzPts val="1800"/>
              <a:buFont typeface="Open Sans"/>
              <a:buNone/>
              <a:defRPr/>
            </a:pPr>
            <a:r>
              <a:rPr lang="en-US" sz="2000" kern="0" dirty="0">
                <a:solidFill>
                  <a:srgbClr val="FFFFFF"/>
                </a:solidFill>
                <a:latin typeface="Open Sans"/>
                <a:ea typeface="Open Sans"/>
                <a:cs typeface="Open Sans"/>
                <a:sym typeface="Open Sans"/>
              </a:rPr>
              <a:t>Component</a:t>
            </a:r>
            <a:r>
              <a:rPr lang="mk-MK" sz="2000" kern="0" dirty="0">
                <a:solidFill>
                  <a:srgbClr val="FFFFFF"/>
                </a:solidFill>
                <a:latin typeface="Open Sans"/>
                <a:ea typeface="Open Sans"/>
                <a:cs typeface="Open Sans"/>
                <a:sym typeface="Open Sans"/>
              </a:rPr>
              <a:t> </a:t>
            </a:r>
            <a:r>
              <a:rPr lang="en-US" sz="2000" kern="0" dirty="0">
                <a:solidFill>
                  <a:srgbClr val="FFFFFF"/>
                </a:solidFill>
                <a:latin typeface="Calibri" panose="020F0502020204030204" pitchFamily="34" charset="0"/>
                <a:ea typeface="Open Sans"/>
                <a:cs typeface="Calibri" panose="020F0502020204030204" pitchFamily="34" charset="0"/>
                <a:sym typeface="Open Sans"/>
              </a:rPr>
              <a:t>2. </a:t>
            </a:r>
            <a:r>
              <a:rPr lang="en-US" sz="2000" kern="0" dirty="0">
                <a:solidFill>
                  <a:srgbClr val="B6D7A8"/>
                </a:solidFill>
                <a:latin typeface="Calibri" panose="020F0502020204030204" pitchFamily="34" charset="0"/>
                <a:ea typeface="Open Sans"/>
                <a:cs typeface="Calibri" panose="020F0502020204030204" pitchFamily="34" charset="0"/>
                <a:sym typeface="Open Sans"/>
              </a:rPr>
              <a:t>Regulatory changes necessary to transition towards a lower emission household energy systems developed and presented to the respective institutions.</a:t>
            </a:r>
          </a:p>
          <a:p>
            <a:pPr marL="0" indent="0" eaLnBrk="1" fontAlgn="auto" hangingPunct="1">
              <a:lnSpc>
                <a:spcPct val="115000"/>
              </a:lnSpc>
              <a:spcBef>
                <a:spcPts val="0"/>
              </a:spcBef>
              <a:spcAft>
                <a:spcPts val="0"/>
              </a:spcAft>
              <a:buClr>
                <a:srgbClr val="012615"/>
              </a:buClr>
              <a:buSzPts val="1800"/>
              <a:buFont typeface="Open Sans"/>
              <a:buNone/>
              <a:defRPr/>
            </a:pPr>
            <a:endParaRPr lang="en-US" sz="2000" kern="0" dirty="0">
              <a:solidFill>
                <a:srgbClr val="B6D7A8"/>
              </a:solidFill>
              <a:latin typeface="Calibri" panose="020F0502020204030204" pitchFamily="34" charset="0"/>
              <a:ea typeface="Open Sans"/>
              <a:cs typeface="Calibri" panose="020F0502020204030204" pitchFamily="34" charset="0"/>
              <a:sym typeface="Open Sans"/>
            </a:endParaRPr>
          </a:p>
          <a:p>
            <a:pPr marL="0" indent="0" eaLnBrk="1" fontAlgn="auto" hangingPunct="1">
              <a:lnSpc>
                <a:spcPct val="115000"/>
              </a:lnSpc>
              <a:spcBef>
                <a:spcPts val="0"/>
              </a:spcBef>
              <a:spcAft>
                <a:spcPts val="0"/>
              </a:spcAft>
              <a:buClr>
                <a:srgbClr val="012615"/>
              </a:buClr>
              <a:buSzPts val="1800"/>
              <a:buFont typeface="Open Sans"/>
              <a:buNone/>
              <a:defRPr/>
            </a:pPr>
            <a:r>
              <a:rPr lang="en-US" sz="2000" kern="0" dirty="0">
                <a:solidFill>
                  <a:srgbClr val="FFFFFF"/>
                </a:solidFill>
                <a:latin typeface="Open Sans"/>
                <a:ea typeface="Open Sans"/>
                <a:cs typeface="Open Sans"/>
                <a:sym typeface="Open Sans"/>
              </a:rPr>
              <a:t>Component</a:t>
            </a:r>
            <a:r>
              <a:rPr lang="mk-MK" sz="2000" kern="0" dirty="0">
                <a:solidFill>
                  <a:srgbClr val="FFFFFF"/>
                </a:solidFill>
                <a:latin typeface="Open Sans"/>
                <a:ea typeface="Open Sans"/>
                <a:cs typeface="Open Sans"/>
                <a:sym typeface="Open Sans"/>
              </a:rPr>
              <a:t> </a:t>
            </a:r>
            <a:r>
              <a:rPr lang="en-US" sz="2000" kern="0" dirty="0">
                <a:solidFill>
                  <a:srgbClr val="FFFFFF"/>
                </a:solidFill>
                <a:latin typeface="Calibri" panose="020F0502020204030204" pitchFamily="34" charset="0"/>
                <a:ea typeface="Open Sans"/>
                <a:cs typeface="Calibri" panose="020F0502020204030204" pitchFamily="34" charset="0"/>
                <a:sym typeface="Open Sans"/>
              </a:rPr>
              <a:t>3. </a:t>
            </a:r>
            <a:r>
              <a:rPr lang="en-US" sz="2000" kern="0" dirty="0">
                <a:solidFill>
                  <a:srgbClr val="B6D7A8"/>
                </a:solidFill>
                <a:latin typeface="Calibri" panose="020F0502020204030204" pitchFamily="34" charset="0"/>
                <a:ea typeface="Open Sans"/>
                <a:cs typeface="Calibri" panose="020F0502020204030204" pitchFamily="34" charset="0"/>
                <a:sym typeface="Open Sans"/>
              </a:rPr>
              <a:t>Measures that address the causes of air pollution for household heating to show proof of concept demonstrated in at least 100 households.</a:t>
            </a:r>
          </a:p>
          <a:p>
            <a:pPr marL="0" indent="0" eaLnBrk="1" fontAlgn="auto" hangingPunct="1">
              <a:lnSpc>
                <a:spcPct val="115000"/>
              </a:lnSpc>
              <a:spcBef>
                <a:spcPts val="0"/>
              </a:spcBef>
              <a:spcAft>
                <a:spcPts val="0"/>
              </a:spcAft>
              <a:buClr>
                <a:srgbClr val="012615"/>
              </a:buClr>
              <a:buSzPts val="1800"/>
              <a:buFont typeface="Open Sans"/>
              <a:buNone/>
              <a:defRPr/>
            </a:pPr>
            <a:endParaRPr lang="en-US" sz="2000" kern="0" dirty="0">
              <a:solidFill>
                <a:srgbClr val="B6D7A8"/>
              </a:solidFill>
              <a:latin typeface="Calibri" panose="020F0502020204030204" pitchFamily="34" charset="0"/>
              <a:ea typeface="Open Sans"/>
              <a:cs typeface="Calibri" panose="020F0502020204030204" pitchFamily="34" charset="0"/>
              <a:sym typeface="Open Sans"/>
            </a:endParaRPr>
          </a:p>
          <a:p>
            <a:pPr marL="0" indent="0" eaLnBrk="1" fontAlgn="auto" hangingPunct="1">
              <a:lnSpc>
                <a:spcPct val="115000"/>
              </a:lnSpc>
              <a:spcBef>
                <a:spcPts val="0"/>
              </a:spcBef>
              <a:spcAft>
                <a:spcPts val="0"/>
              </a:spcAft>
              <a:buClr>
                <a:srgbClr val="012615"/>
              </a:buClr>
              <a:buSzPts val="1800"/>
              <a:buFont typeface="Open Sans"/>
              <a:buNone/>
              <a:defRPr/>
            </a:pPr>
            <a:r>
              <a:rPr lang="en-US" sz="2000" kern="0" dirty="0">
                <a:solidFill>
                  <a:srgbClr val="FFFFFF"/>
                </a:solidFill>
                <a:latin typeface="Open Sans"/>
                <a:ea typeface="Open Sans"/>
                <a:cs typeface="Open Sans"/>
                <a:sym typeface="Open Sans"/>
              </a:rPr>
              <a:t>Component</a:t>
            </a:r>
            <a:r>
              <a:rPr lang="mk-MK" sz="2000" kern="0" dirty="0">
                <a:solidFill>
                  <a:srgbClr val="FFFFFF"/>
                </a:solidFill>
                <a:latin typeface="Open Sans"/>
                <a:ea typeface="Open Sans"/>
                <a:cs typeface="Open Sans"/>
                <a:sym typeface="Open Sans"/>
              </a:rPr>
              <a:t> </a:t>
            </a:r>
            <a:r>
              <a:rPr lang="en-GB" sz="2000" kern="0" dirty="0">
                <a:solidFill>
                  <a:srgbClr val="FFFFFF"/>
                </a:solidFill>
                <a:latin typeface="Calibri" panose="020F0502020204030204" pitchFamily="34" charset="0"/>
                <a:ea typeface="Open Sans"/>
                <a:cs typeface="Calibri" panose="020F0502020204030204" pitchFamily="34" charset="0"/>
                <a:sym typeface="Open Sans"/>
              </a:rPr>
              <a:t>4. </a:t>
            </a:r>
            <a:r>
              <a:rPr lang="en-GB" sz="2000" kern="0" dirty="0">
                <a:solidFill>
                  <a:srgbClr val="B6D7A8"/>
                </a:solidFill>
                <a:latin typeface="Calibri" panose="020F0502020204030204" pitchFamily="34" charset="0"/>
                <a:ea typeface="Open Sans"/>
                <a:cs typeface="Calibri" panose="020F0502020204030204" pitchFamily="34" charset="0"/>
                <a:sym typeface="Open Sans"/>
              </a:rPr>
              <a:t>Public awareness raised regarding the air pollution causes and effects, as well as the impact of energy efficiency measures.</a:t>
            </a:r>
            <a:endParaRPr lang="en-US" sz="2000" kern="0" dirty="0">
              <a:solidFill>
                <a:srgbClr val="B6D7A8"/>
              </a:solidFill>
              <a:latin typeface="Calibri" panose="020F0502020204030204" pitchFamily="34" charset="0"/>
              <a:ea typeface="Open Sans"/>
              <a:cs typeface="Calibri" panose="020F0502020204030204" pitchFamily="34" charset="0"/>
              <a:sym typeface="Open Sans"/>
            </a:endParaRPr>
          </a:p>
          <a:p>
            <a:pPr>
              <a:defRPr/>
            </a:pPr>
            <a:endParaRPr lang="en-US" dirty="0"/>
          </a:p>
        </p:txBody>
      </p:sp>
      <p:pic>
        <p:nvPicPr>
          <p:cNvPr id="6148" name="Picture 3">
            <a:extLst>
              <a:ext uri="{FF2B5EF4-FFF2-40B4-BE49-F238E27FC236}">
                <a16:creationId xmlns:a16="http://schemas.microsoft.com/office/drawing/2014/main" id="{8E4A4E6C-29FA-4B5E-A293-E134B8032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307975"/>
            <a:ext cx="1508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CDF5612-3CFE-4E0A-9245-43DD4FB56FB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chemeClr val="bg1"/>
                </a:solidFill>
                <a:latin typeface="Calibri" panose="020F0502020204030204" pitchFamily="34" charset="0"/>
                <a:cs typeface="Calibri" panose="020F0502020204030204" pitchFamily="34" charset="0"/>
              </a:rPr>
              <a:t>Demonstration of measures </a:t>
            </a:r>
            <a:br>
              <a:rPr lang="en-US" altLang="en-US" sz="3200" b="1">
                <a:solidFill>
                  <a:schemeClr val="bg1"/>
                </a:solidFill>
                <a:latin typeface="Calibri" panose="020F0502020204030204" pitchFamily="34" charset="0"/>
                <a:cs typeface="Calibri" panose="020F0502020204030204" pitchFamily="34" charset="0"/>
              </a:rPr>
            </a:br>
            <a:r>
              <a:rPr lang="en-US" altLang="en-US" sz="3200" b="1">
                <a:solidFill>
                  <a:schemeClr val="bg1"/>
                </a:solidFill>
                <a:latin typeface="Calibri" panose="020F0502020204030204" pitchFamily="34" charset="0"/>
                <a:cs typeface="Calibri" panose="020F0502020204030204" pitchFamily="34" charset="0"/>
              </a:rPr>
              <a:t>to show  proof of concept</a:t>
            </a:r>
          </a:p>
        </p:txBody>
      </p:sp>
      <p:sp>
        <p:nvSpPr>
          <p:cNvPr id="7171" name="Content Placeholder 2">
            <a:extLst>
              <a:ext uri="{FF2B5EF4-FFF2-40B4-BE49-F238E27FC236}">
                <a16:creationId xmlns:a16="http://schemas.microsoft.com/office/drawing/2014/main" id="{55A3517F-8620-4A67-BACE-93FABA6713F9}"/>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solidFill>
                  <a:schemeClr val="bg1"/>
                </a:solidFill>
                <a:latin typeface="Calibri" panose="020F0502020204030204" pitchFamily="34" charset="0"/>
                <a:cs typeface="Calibri" panose="020F0502020204030204" pitchFamily="34" charset="0"/>
              </a:rPr>
              <a:t>In total 129 households from Lisice, were supported to replace their old and inefficient heating devices, and to implement various energy efficiency measures</a:t>
            </a:r>
          </a:p>
          <a:p>
            <a:r>
              <a:rPr lang="en-US" altLang="en-US" sz="2400">
                <a:solidFill>
                  <a:schemeClr val="bg1"/>
                </a:solidFill>
                <a:latin typeface="Calibri" panose="020F0502020204030204" pitchFamily="34" charset="0"/>
                <a:cs typeface="Calibri" panose="020F0502020204030204" pitchFamily="34" charset="0"/>
              </a:rPr>
              <a:t>Additional 270 socio-economically vulnerable households in Skopje were supported to replace their old heating devices with new energy efficient ones</a:t>
            </a:r>
          </a:p>
          <a:p>
            <a:endParaRPr lang="en-US" altLang="en-US" sz="2400">
              <a:solidFill>
                <a:schemeClr val="bg1"/>
              </a:solidFill>
              <a:latin typeface="Calibri" panose="020F0502020204030204" pitchFamily="34" charset="0"/>
              <a:cs typeface="Calibri" panose="020F0502020204030204" pitchFamily="34" charset="0"/>
            </a:endParaRPr>
          </a:p>
        </p:txBody>
      </p:sp>
      <p:pic>
        <p:nvPicPr>
          <p:cNvPr id="7172" name="Content Placeholder 9">
            <a:extLst>
              <a:ext uri="{FF2B5EF4-FFF2-40B4-BE49-F238E27FC236}">
                <a16:creationId xmlns:a16="http://schemas.microsoft.com/office/drawing/2014/main" id="{9D24D18B-8BF6-4CF7-8B01-A761C5D24E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41863" y="1855788"/>
            <a:ext cx="1984375" cy="148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a:extLst>
              <a:ext uri="{FF2B5EF4-FFF2-40B4-BE49-F238E27FC236}">
                <a16:creationId xmlns:a16="http://schemas.microsoft.com/office/drawing/2014/main" id="{82E9EE91-E1B1-4313-984F-530691215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44500"/>
            <a:ext cx="150653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a:extLst>
              <a:ext uri="{FF2B5EF4-FFF2-40B4-BE49-F238E27FC236}">
                <a16:creationId xmlns:a16="http://schemas.microsoft.com/office/drawing/2014/main" id="{6FF2C6D3-ED93-45D3-9DC7-8EB8D1BC4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1855788"/>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a:extLst>
              <a:ext uri="{FF2B5EF4-FFF2-40B4-BE49-F238E27FC236}">
                <a16:creationId xmlns:a16="http://schemas.microsoft.com/office/drawing/2014/main" id="{6705BA3D-79B1-4EA3-ACCC-1DC9A8BF8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3684588"/>
            <a:ext cx="19843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a:extLst>
              <a:ext uri="{FF2B5EF4-FFF2-40B4-BE49-F238E27FC236}">
                <a16:creationId xmlns:a16="http://schemas.microsoft.com/office/drawing/2014/main" id="{315C8C60-D795-4B66-B489-276FDEE552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1838" y="3492500"/>
            <a:ext cx="16652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a:extLst>
              <a:ext uri="{FF2B5EF4-FFF2-40B4-BE49-F238E27FC236}">
                <a16:creationId xmlns:a16="http://schemas.microsoft.com/office/drawing/2014/main" id="{0D86A624-FCC9-4794-9338-4BB90C1724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775" y="4832350"/>
            <a:ext cx="99218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98AA744-6D81-45E0-99E6-F136D58333D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chemeClr val="bg1"/>
                </a:solidFill>
                <a:latin typeface="Calibri" panose="020F0502020204030204" pitchFamily="34" charset="0"/>
                <a:cs typeface="Calibri" panose="020F0502020204030204" pitchFamily="34" charset="0"/>
              </a:rPr>
              <a:t>Building public awareness and  </a:t>
            </a:r>
            <a:br>
              <a:rPr lang="en-US" altLang="en-US" sz="3200" b="1">
                <a:solidFill>
                  <a:schemeClr val="bg1"/>
                </a:solidFill>
                <a:latin typeface="Calibri" panose="020F0502020204030204" pitchFamily="34" charset="0"/>
                <a:cs typeface="Calibri" panose="020F0502020204030204" pitchFamily="34" charset="0"/>
              </a:rPr>
            </a:br>
            <a:r>
              <a:rPr lang="en-US" altLang="en-US" sz="3200" b="1">
                <a:solidFill>
                  <a:schemeClr val="bg1"/>
                </a:solidFill>
                <a:latin typeface="Calibri" panose="020F0502020204030204" pitchFamily="34" charset="0"/>
                <a:cs typeface="Calibri" panose="020F0502020204030204" pitchFamily="34" charset="0"/>
              </a:rPr>
              <a:t>increasing knowledge</a:t>
            </a:r>
          </a:p>
        </p:txBody>
      </p:sp>
      <p:pic>
        <p:nvPicPr>
          <p:cNvPr id="8195" name="Content Placeholder 5">
            <a:extLst>
              <a:ext uri="{FF2B5EF4-FFF2-40B4-BE49-F238E27FC236}">
                <a16:creationId xmlns:a16="http://schemas.microsoft.com/office/drawing/2014/main" id="{BAAA6185-DD2E-4DE9-9141-4198763FC2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89000" y="1917700"/>
            <a:ext cx="2933700" cy="164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Content Placeholder 7">
            <a:extLst>
              <a:ext uri="{FF2B5EF4-FFF2-40B4-BE49-F238E27FC236}">
                <a16:creationId xmlns:a16="http://schemas.microsoft.com/office/drawing/2014/main" id="{4418FF90-487E-4F46-BA1E-FC86A8EA7BC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13513" y="2425700"/>
            <a:ext cx="2522537" cy="227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a:extLst>
              <a:ext uri="{FF2B5EF4-FFF2-40B4-BE49-F238E27FC236}">
                <a16:creationId xmlns:a16="http://schemas.microsoft.com/office/drawing/2014/main" id="{51503B1A-ADAF-4BC5-BD84-07D212F2C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412750"/>
            <a:ext cx="150653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a:extLst>
              <a:ext uri="{FF2B5EF4-FFF2-40B4-BE49-F238E27FC236}">
                <a16:creationId xmlns:a16="http://schemas.microsoft.com/office/drawing/2014/main" id="{8D821DD3-EF5B-49E9-9C5E-4C6C96A609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4065588"/>
            <a:ext cx="30813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a:extLst>
              <a:ext uri="{FF2B5EF4-FFF2-40B4-BE49-F238E27FC236}">
                <a16:creationId xmlns:a16="http://schemas.microsoft.com/office/drawing/2014/main" id="{58E7C209-B117-46F7-BAD9-8688755BA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288" y="2041525"/>
            <a:ext cx="2225675"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F2562BB-7BE7-4DBD-A433-D484F20A9770}"/>
              </a:ext>
            </a:extLst>
          </p:cNvPr>
          <p:cNvSpPr>
            <a:spLocks noGrp="1" noChangeArrowheads="1"/>
          </p:cNvSpPr>
          <p:nvPr>
            <p:ph type="title"/>
          </p:nvPr>
        </p:nvSpPr>
        <p:spPr bwMode="auto">
          <a:xfrm>
            <a:off x="630238" y="457200"/>
            <a:ext cx="2949575" cy="115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b="1">
                <a:solidFill>
                  <a:schemeClr val="bg1"/>
                </a:solidFill>
                <a:latin typeface="Calibri" panose="020F0502020204030204" pitchFamily="34" charset="0"/>
                <a:cs typeface="Calibri" panose="020F0502020204030204" pitchFamily="34" charset="0"/>
              </a:rPr>
              <a:t>Air Pollution cistvozduh.mk </a:t>
            </a:r>
          </a:p>
        </p:txBody>
      </p:sp>
      <p:sp>
        <p:nvSpPr>
          <p:cNvPr id="9219" name="Content Placeholder 2">
            <a:extLst>
              <a:ext uri="{FF2B5EF4-FFF2-40B4-BE49-F238E27FC236}">
                <a16:creationId xmlns:a16="http://schemas.microsoft.com/office/drawing/2014/main" id="{DE2C32F4-7FC5-46C4-A0A5-2BCF70BDDF87}"/>
              </a:ext>
            </a:extLst>
          </p:cNvPr>
          <p:cNvSpPr>
            <a:spLocks noGrp="1" noChangeArrowheads="1"/>
          </p:cNvSpPr>
          <p:nvPr>
            <p:ph idx="1"/>
          </p:nvPr>
        </p:nvSpPr>
        <p:spPr bwMode="auto">
          <a:xfrm>
            <a:off x="3887788" y="1608138"/>
            <a:ext cx="4629150" cy="4624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sz="1600">
                <a:solidFill>
                  <a:schemeClr val="bg1"/>
                </a:solidFill>
                <a:latin typeface="Calibri" panose="020F0502020204030204" pitchFamily="34" charset="0"/>
                <a:cs typeface="Calibri" panose="020F0502020204030204" pitchFamily="34" charset="0"/>
              </a:rPr>
              <a:t>Inclusion of socially / economically vulnerable categories of citizens and proposing measures for their subsidizing using existing laws, government programs, programs of the Ministries and of the local self-government units </a:t>
            </a:r>
          </a:p>
          <a:p>
            <a:pPr algn="just"/>
            <a:r>
              <a:rPr lang="en-US" altLang="en-US" sz="1600">
                <a:solidFill>
                  <a:schemeClr val="bg1"/>
                </a:solidFill>
                <a:latin typeface="Calibri" panose="020F0502020204030204" pitchFamily="34" charset="0"/>
                <a:cs typeface="Calibri" panose="020F0502020204030204" pitchFamily="34" charset="0"/>
              </a:rPr>
              <a:t>Legal consistency/Unification of legal terminology regarding the categorization of socially / economically vulnerable categories of citizens </a:t>
            </a:r>
          </a:p>
          <a:p>
            <a:pPr algn="just"/>
            <a:r>
              <a:rPr lang="en-US" altLang="en-US" sz="1600">
                <a:solidFill>
                  <a:schemeClr val="bg1"/>
                </a:solidFill>
                <a:latin typeface="Calibri" panose="020F0502020204030204" pitchFamily="34" charset="0"/>
                <a:cs typeface="Calibri" panose="020F0502020204030204" pitchFamily="34" charset="0"/>
              </a:rPr>
              <a:t>Introduction of the possibility for applicants to apply without having to buy the product themselves</a:t>
            </a:r>
          </a:p>
          <a:p>
            <a:pPr algn="just"/>
            <a:r>
              <a:rPr lang="en-US" altLang="en-US" sz="1600">
                <a:solidFill>
                  <a:schemeClr val="bg1"/>
                </a:solidFill>
                <a:latin typeface="Calibri" panose="020F0502020204030204" pitchFamily="34" charset="0"/>
                <a:cs typeface="Calibri" panose="020F0502020204030204" pitchFamily="34" charset="0"/>
              </a:rPr>
              <a:t>Setting fewer and clear criteria in the calls for implementing the measures that will be understandable to the citizens that should apply</a:t>
            </a:r>
          </a:p>
          <a:p>
            <a:pPr algn="just"/>
            <a:r>
              <a:rPr lang="en-US" altLang="en-US" sz="1600">
                <a:solidFill>
                  <a:schemeClr val="bg1"/>
                </a:solidFill>
                <a:latin typeface="Calibri" panose="020F0502020204030204" pitchFamily="34" charset="0"/>
                <a:cs typeface="Calibri" panose="020F0502020204030204" pitchFamily="34" charset="0"/>
              </a:rPr>
              <a:t> Have a transparent applicant scoring system based on previously set objective criteria. </a:t>
            </a:r>
          </a:p>
          <a:p>
            <a:pPr algn="just"/>
            <a:endParaRPr lang="en-US" altLang="en-US" sz="1600">
              <a:solidFill>
                <a:schemeClr val="bg1"/>
              </a:solidFill>
              <a:latin typeface="Calibri" panose="020F0502020204030204" pitchFamily="34" charset="0"/>
              <a:cs typeface="Calibri" panose="020F0502020204030204" pitchFamily="34" charset="0"/>
            </a:endParaRPr>
          </a:p>
        </p:txBody>
      </p:sp>
      <p:pic>
        <p:nvPicPr>
          <p:cNvPr id="9220" name="Picture 4">
            <a:extLst>
              <a:ext uri="{FF2B5EF4-FFF2-40B4-BE49-F238E27FC236}">
                <a16:creationId xmlns:a16="http://schemas.microsoft.com/office/drawing/2014/main" id="{BCB27D8A-FEC8-43D8-B163-16966BD6D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849438"/>
            <a:ext cx="292735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Placeholder 3">
            <a:extLst>
              <a:ext uri="{FF2B5EF4-FFF2-40B4-BE49-F238E27FC236}">
                <a16:creationId xmlns:a16="http://schemas.microsoft.com/office/drawing/2014/main" id="{299234C8-EC2B-42B7-9588-32E6A4428B96}"/>
              </a:ext>
            </a:extLst>
          </p:cNvPr>
          <p:cNvSpPr>
            <a:spLocks noGrp="1" noChangeArrowheads="1"/>
          </p:cNvSpPr>
          <p:nvPr>
            <p:ph type="body" sz="half" idx="2"/>
          </p:nvPr>
        </p:nvSpPr>
        <p:spPr bwMode="auto">
          <a:xfrm>
            <a:off x="630238" y="1849438"/>
            <a:ext cx="2949575"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67CF4F2-AAE5-4715-BCE9-BFA8ADFC080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chemeClr val="bg1"/>
                </a:solidFill>
                <a:latin typeface="Calibri" panose="020F0502020204030204" pitchFamily="34" charset="0"/>
                <a:cs typeface="Calibri" panose="020F0502020204030204" pitchFamily="34" charset="0"/>
              </a:rPr>
              <a:t>Air Pollution reduction </a:t>
            </a:r>
            <a:br>
              <a:rPr lang="en-US" altLang="en-US" sz="3200" b="1">
                <a:solidFill>
                  <a:schemeClr val="bg1"/>
                </a:solidFill>
                <a:latin typeface="Calibri" panose="020F0502020204030204" pitchFamily="34" charset="0"/>
                <a:cs typeface="Calibri" panose="020F0502020204030204" pitchFamily="34" charset="0"/>
              </a:rPr>
            </a:br>
            <a:r>
              <a:rPr lang="en-US" altLang="en-US" sz="3200" b="1">
                <a:solidFill>
                  <a:schemeClr val="bg1"/>
                </a:solidFill>
                <a:latin typeface="Calibri" panose="020F0502020204030204" pitchFamily="34" charset="0"/>
                <a:cs typeface="Calibri" panose="020F0502020204030204" pitchFamily="34" charset="0"/>
              </a:rPr>
              <a:t> subsidies - continued </a:t>
            </a:r>
          </a:p>
        </p:txBody>
      </p:sp>
      <p:sp>
        <p:nvSpPr>
          <p:cNvPr id="10243" name="Content Placeholder 2">
            <a:extLst>
              <a:ext uri="{FF2B5EF4-FFF2-40B4-BE49-F238E27FC236}">
                <a16:creationId xmlns:a16="http://schemas.microsoft.com/office/drawing/2014/main" id="{17052771-1B2D-4C33-B239-94D0FA40852B}"/>
              </a:ext>
            </a:extLst>
          </p:cNvPr>
          <p:cNvSpPr>
            <a:spLocks noGrp="1" noChangeArrowheads="1"/>
          </p:cNvSpPr>
          <p:nvPr>
            <p:ph idx="1"/>
          </p:nvPr>
        </p:nvSpPr>
        <p:spPr bwMode="auto">
          <a:xfrm>
            <a:off x="628650" y="2049463"/>
            <a:ext cx="78867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solidFill>
                  <a:schemeClr val="bg1"/>
                </a:solidFill>
                <a:latin typeface="Calibri" panose="020F0502020204030204" pitchFamily="34" charset="0"/>
                <a:cs typeface="Calibri" panose="020F0502020204030204" pitchFamily="34" charset="0"/>
              </a:rPr>
              <a:t>Providing applicant support (in all segments of the subsidy process) via involving the non-governmental sector, and the social care centers.</a:t>
            </a:r>
          </a:p>
          <a:p>
            <a:r>
              <a:rPr lang="en-US" altLang="en-US" sz="2000">
                <a:solidFill>
                  <a:schemeClr val="bg1"/>
                </a:solidFill>
                <a:latin typeface="Calibri" panose="020F0502020204030204" pitchFamily="34" charset="0"/>
                <a:cs typeface="Calibri" panose="020F0502020204030204" pitchFamily="34" charset="0"/>
              </a:rPr>
              <a:t>Explore a possibility for including energy auditors to provide the necessary technical assistance to the citizens at risk interested in the calls. </a:t>
            </a:r>
          </a:p>
          <a:p>
            <a:r>
              <a:rPr lang="en-US" altLang="en-US" sz="2000">
                <a:solidFill>
                  <a:schemeClr val="bg1"/>
                </a:solidFill>
                <a:latin typeface="Calibri" panose="020F0502020204030204" pitchFamily="34" charset="0"/>
                <a:cs typeface="Calibri" panose="020F0502020204030204" pitchFamily="34" charset="0"/>
              </a:rPr>
              <a:t>Timely informing (multi-channel information system) of target citizens about the existing measures and the terms of applying and exercising their right to a subsidy. </a:t>
            </a:r>
          </a:p>
          <a:p>
            <a:r>
              <a:rPr lang="en-US" altLang="en-US" sz="2000">
                <a:solidFill>
                  <a:schemeClr val="bg1"/>
                </a:solidFill>
                <a:latin typeface="Calibri" panose="020F0502020204030204" pitchFamily="34" charset="0"/>
                <a:cs typeface="Calibri" panose="020F0502020204030204" pitchFamily="34" charset="0"/>
              </a:rPr>
              <a:t>Strengthening the communication and coordination between all involved entities on central and local level</a:t>
            </a:r>
          </a:p>
          <a:p>
            <a:r>
              <a:rPr lang="en-US" altLang="en-US" sz="2000">
                <a:solidFill>
                  <a:schemeClr val="bg1"/>
                </a:solidFill>
                <a:latin typeface="Calibri" panose="020F0502020204030204" pitchFamily="34" charset="0"/>
                <a:cs typeface="Calibri" panose="020F0502020204030204" pitchFamily="34" charset="0"/>
              </a:rPr>
              <a:t>Building intra-organizational capacities of the local governments for implementation of the subsidy measures</a:t>
            </a:r>
          </a:p>
        </p:txBody>
      </p:sp>
      <p:pic>
        <p:nvPicPr>
          <p:cNvPr id="10244" name="Picture 3">
            <a:extLst>
              <a:ext uri="{FF2B5EF4-FFF2-40B4-BE49-F238E27FC236}">
                <a16:creationId xmlns:a16="http://schemas.microsoft.com/office/drawing/2014/main" id="{9E3C54D7-B24F-498B-B412-1A2A43C52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457200"/>
            <a:ext cx="13843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E262DD6-A09A-4A48-822C-232E67797B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chemeClr val="bg1"/>
                </a:solidFill>
                <a:latin typeface="Calibri" panose="020F0502020204030204" pitchFamily="34" charset="0"/>
                <a:cs typeface="Calibri" panose="020F0502020204030204" pitchFamily="34" charset="0"/>
              </a:rPr>
              <a:t>Lessons learnt </a:t>
            </a:r>
          </a:p>
        </p:txBody>
      </p:sp>
      <p:sp>
        <p:nvSpPr>
          <p:cNvPr id="3" name="Content Placeholder 2">
            <a:extLst>
              <a:ext uri="{FF2B5EF4-FFF2-40B4-BE49-F238E27FC236}">
                <a16:creationId xmlns:a16="http://schemas.microsoft.com/office/drawing/2014/main" id="{CEAA1960-82BC-427E-B9A2-39B303F8B5B5}"/>
              </a:ext>
            </a:extLst>
          </p:cNvPr>
          <p:cNvSpPr>
            <a:spLocks noGrp="1"/>
          </p:cNvSpPr>
          <p:nvPr>
            <p:ph idx="1"/>
          </p:nvPr>
        </p:nvSpPr>
        <p:spPr>
          <a:xfrm>
            <a:off x="628650" y="1690688"/>
            <a:ext cx="7886700" cy="4486275"/>
          </a:xfrm>
        </p:spPr>
        <p:txBody>
          <a:bodyPr/>
          <a:lstStyle/>
          <a:p>
            <a:pPr algn="just">
              <a:defRPr/>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model applied is not the most suitable one to be implemented through donor projects that have limited time and funding and could reach only limited number of beneficiaries. It is recommended this kind of subsidy model to be set within the respective national/local institutions and to be implemented on regular basis</a:t>
            </a:r>
          </a:p>
          <a:p>
            <a:pPr algn="just">
              <a:defRPr/>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perception that the biomass is the cheapest energy source is difficult to be changed, especially during the period of global economic and energy crisis. Hence, the activities for behavior changing and public awareness raising  must accompany any subsidy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programme</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defRPr/>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Data from the air monitoring has to be accurate, reliable, accessible and presented in a way understandable for the public</a:t>
            </a:r>
          </a:p>
          <a:p>
            <a:pPr algn="just">
              <a:defRPr/>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Tackling the air pollution should be multi sectoral and a whole of a society set of actions (central and local governments,  academic and research institutions, CSO, citizens)</a:t>
            </a:r>
          </a:p>
          <a:p>
            <a:pPr algn="just">
              <a:defRP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just">
              <a:buFontTx/>
              <a:buNone/>
              <a:defRP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defRPr/>
            </a:pPr>
            <a:endParaRPr lang="en-US" dirty="0"/>
          </a:p>
        </p:txBody>
      </p:sp>
      <p:pic>
        <p:nvPicPr>
          <p:cNvPr id="11268" name="Picture 3">
            <a:extLst>
              <a:ext uri="{FF2B5EF4-FFF2-40B4-BE49-F238E27FC236}">
                <a16:creationId xmlns:a16="http://schemas.microsoft.com/office/drawing/2014/main" id="{FA91FFC6-0185-4DE2-BA8C-DCE601CB5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376238"/>
            <a:ext cx="13843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71D519B-B821-48D3-9A62-246F3C4E66AD}"/>
              </a:ext>
            </a:extLst>
          </p:cNvPr>
          <p:cNvSpPr>
            <a:spLocks noGrp="1" noChangeArrowheads="1"/>
          </p:cNvSpPr>
          <p:nvPr>
            <p:ph type="ctrTitle"/>
          </p:nvPr>
        </p:nvSpPr>
        <p:spPr bwMode="auto">
          <a:xfrm>
            <a:off x="1143000" y="1122363"/>
            <a:ext cx="6858000" cy="1893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4000" b="1">
                <a:solidFill>
                  <a:schemeClr val="bg1"/>
                </a:solidFill>
                <a:latin typeface="Calibri" panose="020F0502020204030204" pitchFamily="34" charset="0"/>
                <a:cs typeface="Calibri" panose="020F0502020204030204" pitchFamily="34" charset="0"/>
              </a:rPr>
              <a:t>Thank you for your attention </a:t>
            </a:r>
          </a:p>
        </p:txBody>
      </p:sp>
      <p:sp>
        <p:nvSpPr>
          <p:cNvPr id="12291" name="Subtitle 2">
            <a:extLst>
              <a:ext uri="{FF2B5EF4-FFF2-40B4-BE49-F238E27FC236}">
                <a16:creationId xmlns:a16="http://schemas.microsoft.com/office/drawing/2014/main" id="{979BA768-FD1B-4888-B249-06030EC82E33}"/>
              </a:ext>
            </a:extLst>
          </p:cNvPr>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hlinkClick r:id="rId2"/>
              </a:rPr>
              <a:t>anita.kodzoman@undp.org</a:t>
            </a:r>
            <a:r>
              <a:rPr lang="en-US" altLang="en-US"/>
              <a:t> </a:t>
            </a:r>
          </a:p>
          <a:p>
            <a:r>
              <a:rPr lang="en-US" altLang="en-US">
                <a:hlinkClick r:id="rId3"/>
              </a:rPr>
              <a:t>aleksandra.Dimova@undp.org</a:t>
            </a:r>
            <a:r>
              <a:rPr lang="en-US" altLang="en-US"/>
              <a:t> </a:t>
            </a:r>
          </a:p>
          <a:p>
            <a:endParaRPr lang="en-US" altLang="en-US"/>
          </a:p>
          <a:p>
            <a:r>
              <a:rPr lang="en-US" altLang="en-US">
                <a:hlinkClick r:id="rId4"/>
              </a:rPr>
              <a:t>https://cistvozduh.mk/en/</a:t>
            </a:r>
            <a:r>
              <a:rPr lang="en-US" altLang="en-US"/>
              <a:t> </a:t>
            </a:r>
          </a:p>
        </p:txBody>
      </p:sp>
      <p:pic>
        <p:nvPicPr>
          <p:cNvPr id="12292" name="Picture 3">
            <a:extLst>
              <a:ext uri="{FF2B5EF4-FFF2-40B4-BE49-F238E27FC236}">
                <a16:creationId xmlns:a16="http://schemas.microsoft.com/office/drawing/2014/main" id="{13B8B6DB-B767-4A6A-AF9B-0DFF79B4C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88" y="625475"/>
            <a:ext cx="13843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ezentacija Template">
  <a:themeElements>
    <a:clrScheme name="Prezentacija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zentacija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ezentacija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zentacija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zentacija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zentacija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zentacij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zentacij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zentacij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CBE749C78EE04DB13D18BE3D8B6174" ma:contentTypeVersion="3" ma:contentTypeDescription="Create a new document." ma:contentTypeScope="" ma:versionID="fe58d8732611d6be246675237c701000">
  <xsd:schema xmlns:xsd="http://www.w3.org/2001/XMLSchema" xmlns:xs="http://www.w3.org/2001/XMLSchema" xmlns:p="http://schemas.microsoft.com/office/2006/metadata/properties" xmlns:ns2="dbd16faf-e61e-4fbe-98a2-e5052173e555" targetNamespace="http://schemas.microsoft.com/office/2006/metadata/properties" ma:root="true" ma:fieldsID="141650ac6b1d7c44a81b5b4c196d919d" ns2:_="">
    <xsd:import namespace="dbd16faf-e61e-4fbe-98a2-e5052173e5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16faf-e61e-4fbe-98a2-e5052173e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5BB98-07F3-47EF-9E57-3AFEC3DAC25A}">
  <ds:schemaRefs>
    <ds:schemaRef ds:uri="http://schemas.microsoft.com/sharepoint/v3/contenttype/forms"/>
  </ds:schemaRefs>
</ds:datastoreItem>
</file>

<file path=customXml/itemProps2.xml><?xml version="1.0" encoding="utf-8"?>
<ds:datastoreItem xmlns:ds="http://schemas.openxmlformats.org/officeDocument/2006/customXml" ds:itemID="{D174C5C7-3835-44EC-81CA-6A5BC788F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16faf-e61e-4fbe-98a2-e5052173e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Prezentacija Template</Template>
  <TotalTime>457</TotalTime>
  <Words>693</Words>
  <Application>Microsoft Office PowerPoint</Application>
  <PresentationFormat>On-screen Show (4:3)</PresentationFormat>
  <Paragraphs>40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Arial</vt:lpstr>
      <vt:lpstr>Calibri</vt:lpstr>
      <vt:lpstr>Source Serif Pro</vt:lpstr>
      <vt:lpstr>Open Sans</vt:lpstr>
      <vt:lpstr>Prezentacija Template</vt:lpstr>
      <vt:lpstr>Individual heating - lessons learnt from demonstration model in Lisice, City of Skopje, and analysis of subsidy models </vt:lpstr>
      <vt:lpstr>Tackling the Air Pollution in  the City of Skopje</vt:lpstr>
      <vt:lpstr>Project components</vt:lpstr>
      <vt:lpstr>Demonstration of measures  to show  proof of concept</vt:lpstr>
      <vt:lpstr>Building public awareness and   increasing knowledge</vt:lpstr>
      <vt:lpstr>Air Pollution cistvozduh.mk </vt:lpstr>
      <vt:lpstr>Air Pollution reduction   subsidies - continued </vt:lpstr>
      <vt:lpstr>Lessons learnt </vt:lpstr>
      <vt:lpstr>Thank you for your attention </vt:lpstr>
    </vt:vector>
  </TitlesOfParts>
  <Company>UNDP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dc:creator>
  <cp:lastModifiedBy>cloudconvert_10</cp:lastModifiedBy>
  <cp:revision>31</cp:revision>
  <dcterms:created xsi:type="dcterms:W3CDTF">2005-11-15T09:55:40Z</dcterms:created>
  <dcterms:modified xsi:type="dcterms:W3CDTF">2023-05-29T15:02:21Z</dcterms:modified>
</cp:coreProperties>
</file>